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slides/slide66.xml" ContentType="application/vnd.openxmlformats-officedocument.presentationml.slide+xml"/>
  <Override PartName="/ppt/slides/slide128.xml" ContentType="application/vnd.openxmlformats-officedocument.presentationml.slide+xml"/>
  <Override PartName="/ppt/slides/slide17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s/slide154.xml" ContentType="application/vnd.openxmlformats-officedocument.presentationml.slide+xml"/>
  <Override PartName="/ppt/slides/slide86.xml" ContentType="application/vnd.openxmlformats-officedocument.presentationml.slide+xml"/>
  <Override PartName="/ppt/slides/slide148.xml" ContentType="application/vnd.openxmlformats-officedocument.presentationml.slide+xml"/>
  <Override PartName="/ppt/slides/slide22.xml" ContentType="application/vnd.openxmlformats-officedocument.presentationml.slide+xml"/>
  <Override PartName="/ppt/slides/slide132.xml" ContentType="application/vnd.openxmlformats-officedocument.presentationml.slide+xml"/>
  <Override PartName="/ppt/slides/slide64.xml" ContentType="application/vnd.openxmlformats-officedocument.presentationml.slide+xml"/>
  <Override PartName="/ppt/slides/slide126.xml" ContentType="application/vnd.openxmlformats-officedocument.presentationml.slide+xml"/>
  <Override PartName="/ppt/slides/slide174.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slides/slide168.xml" ContentType="application/vnd.openxmlformats-officedocument.presentationml.slide+xml"/>
  <Override PartName="/ppt/notesSlides/notesSlide23.xml" ContentType="application/vnd.openxmlformats-officedocument.presentationml.notesSlide+xml"/>
  <Override PartName="/ppt/slides/slide42.xml" ContentType="application/vnd.openxmlformats-officedocument.presentationml.slide+xml"/>
  <Override PartName="/ppt/slides/slide152.xml" ContentType="application/vnd.openxmlformats-officedocument.presentationml.slide+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slides/slide130.xml" ContentType="application/vnd.openxmlformats-officedocument.presentationml.slide+xml"/>
  <Override PartName="/ppt/slides/slide62.xml" ContentType="application/vnd.openxmlformats-officedocument.presentationml.slide+xml"/>
  <Override PartName="/ppt/slides/slide124.xml" ContentType="application/vnd.openxmlformats-officedocument.presentationml.slide+xml"/>
  <Override PartName="/ppt/slides/slide172.xml" ContentType="application/vnd.openxmlformats-officedocument.presentationml.slide+xml"/>
  <Override PartName="/ppt/slides/slide166.xml" ContentType="application/vnd.openxmlformats-officedocument.presentationml.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50.xml" ContentType="application/vnd.openxmlformats-officedocument.presentationml.slide+xml"/>
  <Default Extension="jpeg" ContentType="image/jpeg"/>
  <Override PartName="/ppt/slides/slide82.xml" ContentType="application/vnd.openxmlformats-officedocument.presentationml.slide+xml"/>
  <Override PartName="/ppt/slides/slide144.xml" ContentType="application/vnd.openxmlformats-officedocument.presentationml.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slides/slide170.xml" ContentType="application/vnd.openxmlformats-officedocument.presentationml.slide+xml"/>
  <Override PartName="/ppt/slideLayouts/slideLayout8.xml" ContentType="application/vnd.openxmlformats-officedocument.presentationml.slideLayout+xml"/>
  <Override PartName="/ppt/slides/slide164.xml" ContentType="application/vnd.openxmlformats-officedocument.presentationml.slide+xml"/>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Default Extension="tiff" ContentType="image/tiff"/>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slides/slide162.xml" ContentType="application/vnd.openxmlformats-officedocument.presentationml.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40.xml" ContentType="application/vnd.openxmlformats-officedocument.presentationml.slide+xml"/>
  <Override PartName="/ppt/slides/slide59.xml" ContentType="application/vnd.openxmlformats-officedocument.presentationml.slide+xml"/>
  <Override PartName="/ppt/slides/slide105.xml" ContentType="application/vnd.openxmlformats-officedocument.presentationml.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slides/slide160.xml" ContentType="application/vnd.openxmlformats-officedocument.presentationml.slide+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slides/slide180.xml" ContentType="application/vnd.openxmlformats-officedocument.presentationml.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17.xml" ContentType="application/vnd.openxmlformats-officedocument.presentationml.slide+xml"/>
  <Override PartName="/ppt/slideLayouts/slideLayout18.xml" ContentType="application/vnd.openxmlformats-officedocument.presentationml.slideLayout+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slides/slide159.xml" ContentType="application/vnd.openxmlformats-officedocument.presentationml.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179.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s/slide115.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slides/slide15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Default Extension="wdp" ContentType="image/vnd.ms-photo"/>
  <Override PartName="/ppt/slides/slide67.xml" ContentType="application/vnd.openxmlformats-officedocument.presentationml.slide+xml"/>
  <Override PartName="/ppt/slideLayouts/slideLayout20.xml" ContentType="application/vnd.openxmlformats-officedocument.presentationml.slideLayout+xml"/>
  <Override PartName="/ppt/slides/slide17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s/slide155.xml" ContentType="application/vnd.openxmlformats-officedocument.presentationml.slide+xml"/>
  <Override PartName="/ppt/slides/slide87.xml" ContentType="application/vnd.openxmlformats-officedocument.presentationml.slide+xml"/>
  <Override PartName="/ppt/slides/slide149.xml" ContentType="application/vnd.openxmlformats-officedocument.presentationml.slide+xml"/>
  <Override PartName="/ppt/slides/slide23.xml" ContentType="application/vnd.openxmlformats-officedocument.presentationml.slide+xml"/>
  <Override PartName="/ppt/slides/slide133.xml" ContentType="application/vnd.openxmlformats-officedocument.presentationml.slide+xml"/>
  <Override PartName="/ppt/slides/slide127.xml" ContentType="application/vnd.openxmlformats-officedocument.presentationml.slide+xml"/>
  <Override PartName="/ppt/slides/slide65.xml" ContentType="application/vnd.openxmlformats-officedocument.presentationml.slide+xml"/>
  <Override PartName="/ppt/slides/slide17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slides/slide169.xml" ContentType="application/vnd.openxmlformats-officedocument.presentationml.slide+xml"/>
  <Override PartName="/ppt/notesSlides/notesSlide24.xml" ContentType="application/vnd.openxmlformats-officedocument.presentationml.notesSlide+xml"/>
  <Override PartName="/ppt/slides/slide43.xml" ContentType="application/vnd.openxmlformats-officedocument.presentationml.slide+xml"/>
  <Override PartName="/ppt/slides/slide153.xml" ContentType="application/vnd.openxmlformats-officedocument.presentationml.slide+xml"/>
  <Override PartName="/ppt/slides/slide85.xml" ContentType="application/vnd.openxmlformats-officedocument.presentationml.slide+xml"/>
  <Override PartName="/ppt/slides/slide147.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slides/slide63.xml" ContentType="application/vnd.openxmlformats-officedocument.presentationml.slide+xml"/>
  <Override PartName="/ppt/slides/slide125.xml" ContentType="application/vnd.openxmlformats-officedocument.presentationml.slide+xml"/>
  <Default Extension="gif" ContentType="image/gif"/>
  <Override PartName="/ppt/slides/slide173.xml" ContentType="application/vnd.openxmlformats-officedocument.presentationml.slide+xml"/>
  <Override PartName="/ppt/slideLayouts/slideLayout10.xml" ContentType="application/vnd.openxmlformats-officedocument.presentationml.slideLayout+xml"/>
  <Override PartName="/ppt/slides/slide167.xml" ContentType="application/vnd.openxmlformats-officedocument.presentationml.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slides/slide151.xml" ContentType="application/vnd.openxmlformats-officedocument.presentationml.slide+xml"/>
  <Override PartName="/ppt/slides/slide83.xml" ContentType="application/vnd.openxmlformats-officedocument.presentationml.slide+xml"/>
  <Override PartName="/ppt/slides/slide145.xml" ContentType="application/vnd.openxmlformats-officedocument.presentationml.slide+xml"/>
  <Override PartName="/ppt/slides/slide61.xml" ContentType="application/vnd.openxmlformats-officedocument.presentationml.slide+xml"/>
  <Override PartName="/ppt/slides/slide123.xml" ContentType="application/vnd.openxmlformats-officedocument.presentationml.slide+xml"/>
  <Override PartName="/ppt/slides/slide171.xml" ContentType="application/vnd.openxmlformats-officedocument.presentationml.slide+xml"/>
  <Override PartName="/ppt/slideLayouts/slideLayout9.xml" ContentType="application/vnd.openxmlformats-officedocument.presentationml.slideLayout+xml"/>
  <Override PartName="/ppt/slides/slide165.xml" ContentType="application/vnd.openxmlformats-officedocument.presentationml.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81.xml" ContentType="application/vnd.openxmlformats-officedocument.presentationml.slide+xml"/>
  <Override PartName="/ppt/slides/slide143.xml" ContentType="application/vnd.openxmlformats-officedocument.presentationml.slide+xml"/>
  <Override PartName="/ppt/slides/slide108.xml" ContentType="application/vnd.openxmlformats-officedocument.presentationml.slide+xml"/>
  <Override PartName="/ppt/slides/slide121.xml" ContentType="application/vnd.openxmlformats-officedocument.presentationml.slide+xml"/>
  <Override PartName="/ppt/slideLayouts/slideLayout7.xml" ContentType="application/vnd.openxmlformats-officedocument.presentationml.slideLayout+xml"/>
  <Override PartName="/ppt/slides/slide163.xml" ContentType="application/vnd.openxmlformats-officedocument.presentationml.slide+xml"/>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141.xml" ContentType="application/vnd.openxmlformats-officedocument.presentationml.slide+xml"/>
  <Override PartName="/ppt/slides/slide106.xml" ContentType="application/vnd.openxmlformats-officedocument.presentationml.slid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slides/slide161.xml" ContentType="application/vnd.openxmlformats-officedocument.presentationml.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56.xml" ContentType="application/vnd.openxmlformats-officedocument.presentationml.slide+xml"/>
  <Override PartName="/ppt/slides/slide118.xml" ContentType="application/vnd.openxmlformats-officedocument.presentationml.slide+xml"/>
  <Override PartName="/ppt/slideLayouts/slideLayout19.xml" ContentType="application/vnd.openxmlformats-officedocument.presentationml.slideLayout+xml"/>
  <Override PartName="/ppt/slides/slide98.xml" ContentType="application/vnd.openxmlformats-officedocument.presentationml.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Default Extension="png" ContentType="image/png"/>
  <Override PartName="/ppt/slides/slide12.xml" ContentType="application/vnd.openxmlformats-officedocument.presentationml.slide+xml"/>
  <Override PartName="/ppt/slides/slide54.xml" ContentType="application/vnd.openxmlformats-officedocument.presentationml.slide+xml"/>
  <Override PartName="/ppt/slideLayouts/slideLayout17.xml" ContentType="application/vnd.openxmlformats-officedocument.presentationml.slideLayout+xml"/>
  <Override PartName="/ppt/slides/slide116.xml" ContentType="application/vnd.openxmlformats-officedocument.presentationml.slide+xml"/>
  <Default Extension="rels" ContentType="application/vnd.openxmlformats-package.relationships+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slides/slide158.xml" ContentType="application/vnd.openxmlformats-officedocument.presentationml.slid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slides/slide178.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s/slide114.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s/slide156.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182"/>
  </p:notesMasterIdLst>
  <p:sldIdLst>
    <p:sldId id="423" r:id="rId2"/>
    <p:sldId id="607" r:id="rId3"/>
    <p:sldId id="608" r:id="rId4"/>
    <p:sldId id="424" r:id="rId5"/>
    <p:sldId id="598" r:id="rId6"/>
    <p:sldId id="599" r:id="rId7"/>
    <p:sldId id="600" r:id="rId8"/>
    <p:sldId id="601" r:id="rId9"/>
    <p:sldId id="602" r:id="rId10"/>
    <p:sldId id="603" r:id="rId11"/>
    <p:sldId id="556" r:id="rId12"/>
    <p:sldId id="557" r:id="rId13"/>
    <p:sldId id="558" r:id="rId14"/>
    <p:sldId id="402" r:id="rId15"/>
    <p:sldId id="405" r:id="rId16"/>
    <p:sldId id="493" r:id="rId17"/>
    <p:sldId id="495" r:id="rId18"/>
    <p:sldId id="496" r:id="rId19"/>
    <p:sldId id="497" r:id="rId20"/>
    <p:sldId id="498" r:id="rId21"/>
    <p:sldId id="499" r:id="rId22"/>
    <p:sldId id="500" r:id="rId23"/>
    <p:sldId id="501" r:id="rId24"/>
    <p:sldId id="502" r:id="rId25"/>
    <p:sldId id="503" r:id="rId26"/>
    <p:sldId id="513" r:id="rId27"/>
    <p:sldId id="514" r:id="rId28"/>
    <p:sldId id="515" r:id="rId29"/>
    <p:sldId id="516" r:id="rId30"/>
    <p:sldId id="517" r:id="rId31"/>
    <p:sldId id="518" r:id="rId32"/>
    <p:sldId id="519" r:id="rId33"/>
    <p:sldId id="520" r:id="rId34"/>
    <p:sldId id="521" r:id="rId35"/>
    <p:sldId id="522" r:id="rId36"/>
    <p:sldId id="523" r:id="rId37"/>
    <p:sldId id="524" r:id="rId38"/>
    <p:sldId id="525" r:id="rId39"/>
    <p:sldId id="526" r:id="rId40"/>
    <p:sldId id="527" r:id="rId41"/>
    <p:sldId id="528" r:id="rId42"/>
    <p:sldId id="529" r:id="rId43"/>
    <p:sldId id="440" r:id="rId44"/>
    <p:sldId id="441" r:id="rId45"/>
    <p:sldId id="442" r:id="rId46"/>
    <p:sldId id="443" r:id="rId47"/>
    <p:sldId id="444" r:id="rId48"/>
    <p:sldId id="445" r:id="rId49"/>
    <p:sldId id="446" r:id="rId50"/>
    <p:sldId id="447" r:id="rId51"/>
    <p:sldId id="448" r:id="rId52"/>
    <p:sldId id="449" r:id="rId53"/>
    <p:sldId id="450" r:id="rId54"/>
    <p:sldId id="451" r:id="rId55"/>
    <p:sldId id="452" r:id="rId56"/>
    <p:sldId id="453" r:id="rId57"/>
    <p:sldId id="454" r:id="rId58"/>
    <p:sldId id="455" r:id="rId59"/>
    <p:sldId id="577" r:id="rId60"/>
    <p:sldId id="578" r:id="rId61"/>
    <p:sldId id="613" r:id="rId62"/>
    <p:sldId id="580" r:id="rId63"/>
    <p:sldId id="581" r:id="rId64"/>
    <p:sldId id="592" r:id="rId65"/>
    <p:sldId id="593" r:id="rId66"/>
    <p:sldId id="594" r:id="rId67"/>
    <p:sldId id="595" r:id="rId68"/>
    <p:sldId id="586" r:id="rId69"/>
    <p:sldId id="615" r:id="rId70"/>
    <p:sldId id="614" r:id="rId71"/>
    <p:sldId id="531" r:id="rId72"/>
    <p:sldId id="588" r:id="rId73"/>
    <p:sldId id="533" r:id="rId74"/>
    <p:sldId id="534" r:id="rId75"/>
    <p:sldId id="535" r:id="rId76"/>
    <p:sldId id="617" r:id="rId77"/>
    <p:sldId id="616" r:id="rId78"/>
    <p:sldId id="473" r:id="rId79"/>
    <p:sldId id="618" r:id="rId80"/>
    <p:sldId id="675" r:id="rId81"/>
    <p:sldId id="476" r:id="rId82"/>
    <p:sldId id="604" r:id="rId83"/>
    <p:sldId id="605" r:id="rId84"/>
    <p:sldId id="606" r:id="rId85"/>
    <p:sldId id="407" r:id="rId86"/>
    <p:sldId id="408" r:id="rId87"/>
    <p:sldId id="409" r:id="rId88"/>
    <p:sldId id="410" r:id="rId89"/>
    <p:sldId id="411" r:id="rId90"/>
    <p:sldId id="546" r:id="rId91"/>
    <p:sldId id="619" r:id="rId92"/>
    <p:sldId id="620" r:id="rId93"/>
    <p:sldId id="621" r:id="rId94"/>
    <p:sldId id="622" r:id="rId95"/>
    <p:sldId id="623" r:id="rId96"/>
    <p:sldId id="624" r:id="rId97"/>
    <p:sldId id="625" r:id="rId98"/>
    <p:sldId id="626" r:id="rId99"/>
    <p:sldId id="627" r:id="rId100"/>
    <p:sldId id="628" r:id="rId101"/>
    <p:sldId id="629" r:id="rId102"/>
    <p:sldId id="630" r:id="rId103"/>
    <p:sldId id="631" r:id="rId104"/>
    <p:sldId id="632" r:id="rId105"/>
    <p:sldId id="633" r:id="rId106"/>
    <p:sldId id="634" r:id="rId107"/>
    <p:sldId id="635" r:id="rId108"/>
    <p:sldId id="636" r:id="rId109"/>
    <p:sldId id="637" r:id="rId110"/>
    <p:sldId id="638" r:id="rId111"/>
    <p:sldId id="639" r:id="rId112"/>
    <p:sldId id="640" r:id="rId113"/>
    <p:sldId id="641" r:id="rId114"/>
    <p:sldId id="642" r:id="rId115"/>
    <p:sldId id="643" r:id="rId116"/>
    <p:sldId id="644" r:id="rId117"/>
    <p:sldId id="645" r:id="rId118"/>
    <p:sldId id="646" r:id="rId119"/>
    <p:sldId id="647" r:id="rId120"/>
    <p:sldId id="648" r:id="rId121"/>
    <p:sldId id="649" r:id="rId122"/>
    <p:sldId id="650" r:id="rId123"/>
    <p:sldId id="651" r:id="rId124"/>
    <p:sldId id="652" r:id="rId125"/>
    <p:sldId id="653" r:id="rId126"/>
    <p:sldId id="654" r:id="rId127"/>
    <p:sldId id="655" r:id="rId128"/>
    <p:sldId id="456" r:id="rId129"/>
    <p:sldId id="457" r:id="rId130"/>
    <p:sldId id="458" r:id="rId131"/>
    <p:sldId id="459" r:id="rId132"/>
    <p:sldId id="460" r:id="rId133"/>
    <p:sldId id="461" r:id="rId134"/>
    <p:sldId id="462" r:id="rId135"/>
    <p:sldId id="463" r:id="rId136"/>
    <p:sldId id="464" r:id="rId137"/>
    <p:sldId id="465" r:id="rId138"/>
    <p:sldId id="466" r:id="rId139"/>
    <p:sldId id="467" r:id="rId140"/>
    <p:sldId id="504" r:id="rId141"/>
    <p:sldId id="505" r:id="rId142"/>
    <p:sldId id="506" r:id="rId143"/>
    <p:sldId id="507" r:id="rId144"/>
    <p:sldId id="508" r:id="rId145"/>
    <p:sldId id="509" r:id="rId146"/>
    <p:sldId id="510" r:id="rId147"/>
    <p:sldId id="477" r:id="rId148"/>
    <p:sldId id="478" r:id="rId149"/>
    <p:sldId id="479" r:id="rId150"/>
    <p:sldId id="480" r:id="rId151"/>
    <p:sldId id="481" r:id="rId152"/>
    <p:sldId id="482" r:id="rId153"/>
    <p:sldId id="561" r:id="rId154"/>
    <p:sldId id="562" r:id="rId155"/>
    <p:sldId id="672" r:id="rId156"/>
    <p:sldId id="673" r:id="rId157"/>
    <p:sldId id="674" r:id="rId158"/>
    <p:sldId id="660" r:id="rId159"/>
    <p:sldId id="661" r:id="rId160"/>
    <p:sldId id="662" r:id="rId161"/>
    <p:sldId id="663" r:id="rId162"/>
    <p:sldId id="664" r:id="rId163"/>
    <p:sldId id="665" r:id="rId164"/>
    <p:sldId id="666" r:id="rId165"/>
    <p:sldId id="670" r:id="rId166"/>
    <p:sldId id="671" r:id="rId167"/>
    <p:sldId id="563" r:id="rId168"/>
    <p:sldId id="564" r:id="rId169"/>
    <p:sldId id="565" r:id="rId170"/>
    <p:sldId id="566" r:id="rId171"/>
    <p:sldId id="567" r:id="rId172"/>
    <p:sldId id="568" r:id="rId173"/>
    <p:sldId id="569" r:id="rId174"/>
    <p:sldId id="570" r:id="rId175"/>
    <p:sldId id="571" r:id="rId176"/>
    <p:sldId id="572" r:id="rId177"/>
    <p:sldId id="656" r:id="rId178"/>
    <p:sldId id="657" r:id="rId179"/>
    <p:sldId id="658" r:id="rId180"/>
    <p:sldId id="659" r:id="rId1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86FFF1"/>
    <a:srgbClr val="FB76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0778"/>
    <p:restoredTop sz="95701" autoAdjust="0"/>
  </p:normalViewPr>
  <p:slideViewPr>
    <p:cSldViewPr snapToGrid="0" snapToObjects="1">
      <p:cViewPr>
        <p:scale>
          <a:sx n="107" d="100"/>
          <a:sy n="107" d="100"/>
        </p:scale>
        <p:origin x="-2184" y="-120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printerSettings" Target="printerSettings/printerSettings1.bin"/><Relationship Id="rId184" Type="http://schemas.openxmlformats.org/officeDocument/2006/relationships/presProps" Target="presProps.xml"/><Relationship Id="rId185" Type="http://schemas.openxmlformats.org/officeDocument/2006/relationships/viewProps" Target="viewProps.xml"/><Relationship Id="rId186" Type="http://schemas.openxmlformats.org/officeDocument/2006/relationships/theme" Target="theme/theme1.xml"/><Relationship Id="rId187"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pPr/>
              <a:t>3/26/17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3714232"/>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2014 #1 Released</a:t>
            </a:r>
            <a:r>
              <a:rPr lang="en-US" baseline="0" dirty="0" smtClean="0"/>
              <a:t> FRQ’s http://</a:t>
            </a:r>
            <a:r>
              <a:rPr lang="en-US" baseline="0" dirty="0" err="1" smtClean="0"/>
              <a:t>media.collegeboard.com</a:t>
            </a:r>
            <a:r>
              <a:rPr lang="en-US" baseline="0" dirty="0" smtClean="0"/>
              <a:t>/</a:t>
            </a:r>
            <a:r>
              <a:rPr lang="en-US" baseline="0" dirty="0" err="1" smtClean="0"/>
              <a:t>digitalServices</a:t>
            </a:r>
            <a:r>
              <a:rPr lang="en-US" baseline="0" dirty="0" smtClean="0"/>
              <a:t>/pdf/</a:t>
            </a:r>
            <a:r>
              <a:rPr lang="en-US" baseline="0" dirty="0" err="1" smtClean="0"/>
              <a:t>ap</a:t>
            </a:r>
            <a:r>
              <a:rPr lang="en-US" baseline="0" dirty="0" smtClean="0"/>
              <a:t>/ap14_chemistry_scoring_guidelines.pdf</a:t>
            </a:r>
            <a:endParaRPr dirty="0"/>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69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2460239"/>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78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2940687"/>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82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0965518"/>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1236883"/>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83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8426365"/>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84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3625368"/>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91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9806217"/>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106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867129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2940687"/>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147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8700920"/>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155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3443427"/>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combustion</a:t>
            </a:r>
            <a:r>
              <a:rPr lang="en-US" baseline="0" dirty="0" smtClean="0"/>
              <a:t> analysis slide for Big Idea #1</a:t>
            </a:r>
          </a:p>
          <a:p>
            <a:r>
              <a:rPr lang="en-US" baseline="0" dirty="0" smtClean="0"/>
              <a:t>Van der Waal’s is not LDF; mass is not an explanation for LDF, # electrons, </a:t>
            </a:r>
            <a:r>
              <a:rPr lang="en-US" baseline="0" dirty="0" err="1" smtClean="0"/>
              <a:t>polarizability</a:t>
            </a:r>
            <a:r>
              <a:rPr lang="en-US" baseline="0" dirty="0" smtClean="0"/>
              <a:t>, size, volume have been accepted</a:t>
            </a:r>
          </a:p>
          <a:p>
            <a:r>
              <a:rPr lang="en-US" baseline="0" dirty="0" smtClean="0"/>
              <a:t>Students get mixed up in limiting reactant problems – amounts of whatever is left over</a:t>
            </a:r>
          </a:p>
          <a:p>
            <a:r>
              <a:rPr lang="en-US" baseline="0" dirty="0" smtClean="0"/>
              <a:t>Don’t make H+ from a strong base, don’t make OH- from a strong acid</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65BE05F-23FB-8E4C-97A0-C81B9CA293D0}" type="slidenum">
              <a:rPr lang="en-US" smtClean="0"/>
              <a:pPr/>
              <a:t>165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6132441"/>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167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294068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008079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6060953"/>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pPr/>
              <a:t>3/26/17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pPr/>
              <a:t>3/26/17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pPr/>
              <a:t>3/26/17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pPr/>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pPr/>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pPr/>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pPr/>
              <a:t>3/26/17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pPr/>
              <a:t>3/26/17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pPr/>
              <a:t>3/26/17</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pPr/>
              <a:t>3/26/17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pPr/>
              <a:t>3/26/17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pPr/>
              <a:t>3/26/17</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chemwiki.ucdavis.edu/Core/Physical_Chemistry/Physical_Properties_of_Matter/Atomic_and_Molecular_Properties/Ionization_Energy" TargetMode="External"/><Relationship Id="rId5" Type="http://schemas.openxmlformats.org/officeDocument/2006/relationships/hyperlink" Target="https://youtu.be/5CBs36jtZxY" TargetMode="External"/><Relationship Id="rId6"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3" Type="http://schemas.openxmlformats.org/officeDocument/2006/relationships/hyperlink" Target="https://www.youtube.com/watch?v=qVAvmieRM1E" TargetMode="External"/><Relationship Id="rId4" Type="http://schemas.openxmlformats.org/officeDocument/2006/relationships/image" Target="../media/image187.jpeg"/><Relationship Id="rId1" Type="http://schemas.openxmlformats.org/officeDocument/2006/relationships/slideLayout" Target="../slideLayouts/slideLayout8.xml"/><Relationship Id="rId2" Type="http://schemas.openxmlformats.org/officeDocument/2006/relationships/hyperlink" Target="http://chemwiki.ucdavis.edu/Core/Physical_Chemistry/Thermodynamics/Path_Functions/Work"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v=SAR-5wdQKSY" TargetMode="External"/><Relationship Id="rId4" Type="http://schemas.openxmlformats.org/officeDocument/2006/relationships/image" Target="../media/image188.png"/><Relationship Id="rId1" Type="http://schemas.openxmlformats.org/officeDocument/2006/relationships/slideLayout" Target="../slideLayouts/slideLayout8.xml"/><Relationship Id="rId2" Type="http://schemas.openxmlformats.org/officeDocument/2006/relationships/hyperlink" Target="https://www.learner.org/courses/chemistry/text/text.html?dis=U&amp;num=Ym5WdElUQS9PQ289&amp;sec=YzJWaklUQS9OeW89"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learner.org/courses/chemistry/visuals/visuals.html?dis=U&amp;num=Ym5WdElUQS9PQ289" TargetMode="External"/><Relationship Id="rId4" Type="http://schemas.openxmlformats.org/officeDocument/2006/relationships/hyperlink" Target="https://www.youtube.com/watch?v=JuWtBR-rDQk&amp;nohtml5=False" TargetMode="External"/><Relationship Id="rId1" Type="http://schemas.openxmlformats.org/officeDocument/2006/relationships/slideLayout" Target="../slideLayouts/slideLayout6.xml"/><Relationship Id="rId2" Type="http://schemas.openxmlformats.org/officeDocument/2006/relationships/image" Target="../media/image18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0.png"/><Relationship Id="rId3" Type="http://schemas.openxmlformats.org/officeDocument/2006/relationships/image" Target="../media/image191.png"/></Relationships>
</file>

<file path=ppt/slides/_rels/slide104.xml.rels><?xml version="1.0" encoding="UTF-8" standalone="yes"?>
<Relationships xmlns="http://schemas.openxmlformats.org/package/2006/relationships"><Relationship Id="rId3" Type="http://schemas.openxmlformats.org/officeDocument/2006/relationships/hyperlink" Target="http://glencoe.com/sites/common_assets/advanced_placement/chemistry_chang10e/animations/enm1s3_4.swf" TargetMode="External"/><Relationship Id="rId4" Type="http://schemas.openxmlformats.org/officeDocument/2006/relationships/image" Target="../media/image192.png"/><Relationship Id="rId1" Type="http://schemas.openxmlformats.org/officeDocument/2006/relationships/slideLayout" Target="../slideLayouts/slideLayout6.xml"/><Relationship Id="rId2" Type="http://schemas.openxmlformats.org/officeDocument/2006/relationships/hyperlink" Target="http://www.worldwisetutoring.com/heating-and-cooling-curves/"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learnapchemistry.com/potd/problem.php?pc=47c090b3fca47b99118e7653c667e609" TargetMode="External"/><Relationship Id="rId4" Type="http://schemas.openxmlformats.org/officeDocument/2006/relationships/hyperlink" Target="https://www.youtube.com/watch?v=DLi72thhck4" TargetMode="External"/><Relationship Id="rId5" Type="http://schemas.openxmlformats.org/officeDocument/2006/relationships/image" Target="../media/image194.png"/><Relationship Id="rId1" Type="http://schemas.openxmlformats.org/officeDocument/2006/relationships/slideLayout" Target="../slideLayouts/slideLayout8.xml"/><Relationship Id="rId2" Type="http://schemas.openxmlformats.org/officeDocument/2006/relationships/image" Target="../media/image193.png"/></Relationships>
</file>

<file path=ppt/slides/_rels/slide106.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hyperlink" Target="http://cammyscomiccorner.com/photowfd/enthalpy-level-diagram" TargetMode="External"/><Relationship Id="rId5" Type="http://schemas.openxmlformats.org/officeDocument/2006/relationships/hyperlink" Target="https://www.youtube.com/watch?v=DbzXKxp4V-Q" TargetMode="External"/><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6.png"/><Relationship Id="rId3" Type="http://schemas.openxmlformats.org/officeDocument/2006/relationships/image" Target="../media/image197.png"/></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BqQJPCdmIp8&amp;nohtml5=False" TargetMode="External"/><Relationship Id="rId4" Type="http://schemas.openxmlformats.org/officeDocument/2006/relationships/image" Target="../media/image198.png"/><Relationship Id="rId5" Type="http://schemas.openxmlformats.org/officeDocument/2006/relationships/image" Target="../media/image199.png"/><Relationship Id="rId6" Type="http://schemas.openxmlformats.org/officeDocument/2006/relationships/image" Target="../media/image200.png"/><Relationship Id="rId1" Type="http://schemas.openxmlformats.org/officeDocument/2006/relationships/slideLayout" Target="../slideLayouts/slideLayout2.xml"/><Relationship Id="rId2"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png"/><Relationship Id="rId3" Type="http://schemas.openxmlformats.org/officeDocument/2006/relationships/image" Target="../media/image202.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bKBdLRzCpNM" TargetMode="Externa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hyperlink" Target="http://www.chem.qmul.ac.uk/surfaces/scc/scat5_3.htm"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hyperlink" Target="http://www.slideshare.net/gabelpam/power-point-solids-liquids" TargetMode="External"/><Relationship Id="rId5" Type="http://schemas.openxmlformats.org/officeDocument/2006/relationships/hyperlink" Target="http://www.chem.ucla.edu/~harding/notes/notes_14C_noncoval02.pdf" TargetMode="External"/><Relationship Id="rId6" Type="http://schemas.openxmlformats.org/officeDocument/2006/relationships/hyperlink" Target="http://lessons.chemistnate.com/uploads/5/0/2/9/5029141/__which_substance_has_the_highest_lowest_melting_boiling_points_etc.pdf" TargetMode="External"/><Relationship Id="rId7" Type="http://schemas.openxmlformats.org/officeDocument/2006/relationships/hyperlink" Target="http://ch301.cm.utexas.edu/imfs/%23forces/forces-attraction-all.php" TargetMode="External"/><Relationship Id="rId8" Type="http://schemas.openxmlformats.org/officeDocument/2006/relationships/hyperlink" Target="https://www.youtube.com/watch?v=ziQtpXVDpn0&amp;list=PLllVwaZQkS2op2kDuFifhStNsS49LAxkZ&amp;index=55" TargetMode="External"/><Relationship Id="rId9" Type="http://schemas.openxmlformats.org/officeDocument/2006/relationships/image" Target="../media/image205.png"/><Relationship Id="rId10" Type="http://schemas.openxmlformats.org/officeDocument/2006/relationships/image" Target="../media/image206.png"/><Relationship Id="rId11" Type="http://schemas.openxmlformats.org/officeDocument/2006/relationships/image" Target="../media/image207.png"/><Relationship Id="rId1" Type="http://schemas.openxmlformats.org/officeDocument/2006/relationships/slideLayout" Target="../slideLayouts/slideLayout6.xml"/><Relationship Id="rId2" Type="http://schemas.openxmlformats.org/officeDocument/2006/relationships/image" Target="../media/image203.png"/></Relationships>
</file>

<file path=ppt/slides/_rels/slide111.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png"/><Relationship Id="rId1" Type="http://schemas.openxmlformats.org/officeDocument/2006/relationships/slideLayout" Target="../slideLayouts/slideLayout6.xml"/><Relationship Id="rId2" Type="http://schemas.openxmlformats.org/officeDocument/2006/relationships/image" Target="../media/image20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2.png"/><Relationship Id="rId3" Type="http://schemas.openxmlformats.org/officeDocument/2006/relationships/image" Target="../media/image213.png"/></Relationships>
</file>

<file path=ppt/slides/_rels/slide113.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6" Type="http://schemas.openxmlformats.org/officeDocument/2006/relationships/image" Target="../media/image218.png"/><Relationship Id="rId1" Type="http://schemas.openxmlformats.org/officeDocument/2006/relationships/slideLayout" Target="../slideLayouts/slideLayout6.xml"/><Relationship Id="rId2" Type="http://schemas.openxmlformats.org/officeDocument/2006/relationships/image" Target="../media/image214.png"/></Relationships>
</file>

<file path=ppt/slides/_rels/slide114.xml.rels><?xml version="1.0" encoding="UTF-8" standalone="yes"?>
<Relationships xmlns="http://schemas.openxmlformats.org/package/2006/relationships"><Relationship Id="rId3" Type="http://schemas.openxmlformats.org/officeDocument/2006/relationships/hyperlink" Target="https://www.studyblue.com/notes/note/n/bio-181-study-guide-2013-14-mor/deck/8698279" TargetMode="External"/><Relationship Id="rId4" Type="http://schemas.openxmlformats.org/officeDocument/2006/relationships/hyperlink" Target="http://image.slidesharecdn.com/0introductoryrecapitulation1-110914014701-phpapp01/95/0-introductory-recapitulation-43-728.jpg?cb=1315964921" TargetMode="External"/><Relationship Id="rId5" Type="http://schemas.openxmlformats.org/officeDocument/2006/relationships/hyperlink" Target="https://www.youtube.com/watch?v=8Stbg8HCOw4&amp;list=PLllVwaZQkS2op2kDuFifhStNsS49LAxkZ&amp;index=56" TargetMode="External"/><Relationship Id="rId6" Type="http://schemas.openxmlformats.org/officeDocument/2006/relationships/image" Target="../media/image220.png"/><Relationship Id="rId7" Type="http://schemas.openxmlformats.org/officeDocument/2006/relationships/image" Target="../media/image221.png"/><Relationship Id="rId8" Type="http://schemas.openxmlformats.org/officeDocument/2006/relationships/image" Target="../media/image222.png"/><Relationship Id="rId9" Type="http://schemas.openxmlformats.org/officeDocument/2006/relationships/image" Target="../media/image223.png"/><Relationship Id="rId10" Type="http://schemas.openxmlformats.org/officeDocument/2006/relationships/image" Target="../media/image224.png"/><Relationship Id="rId11" Type="http://schemas.openxmlformats.org/officeDocument/2006/relationships/image" Target="../media/image225.png"/><Relationship Id="rId1" Type="http://schemas.openxmlformats.org/officeDocument/2006/relationships/slideLayout" Target="../slideLayouts/slideLayout6.xml"/><Relationship Id="rId2" Type="http://schemas.openxmlformats.org/officeDocument/2006/relationships/image" Target="../media/image219.png"/></Relationships>
</file>

<file path=ppt/slides/_rels/slide115.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istry_(OpenSTAX)/16:_Thermodynamics/16.2:_Entropy" TargetMode="External"/><Relationship Id="rId4" Type="http://schemas.openxmlformats.org/officeDocument/2006/relationships/hyperlink" Target="https://www.youtube.com/watch?v=MALZTPsHSoo&amp;list=PLllVwaZQkS2op2kDuFifhStNsS49LAxkZ&amp;index=57" TargetMode="External"/><Relationship Id="rId5" Type="http://schemas.openxmlformats.org/officeDocument/2006/relationships/image" Target="../media/image226.png"/><Relationship Id="rId6" Type="http://schemas.openxmlformats.org/officeDocument/2006/relationships/image" Target="../media/image227.png"/><Relationship Id="rId1" Type="http://schemas.openxmlformats.org/officeDocument/2006/relationships/slideLayout" Target="../slideLayouts/slideLayout6.xml"/><Relationship Id="rId2" Type="http://schemas.openxmlformats.org/officeDocument/2006/relationships/hyperlink" Target="http://www.slideshare.net/wkkok1957/ib-chemistry-on-entropy-and-laws-of-thermodynamics-51984667"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1" Type="http://schemas.openxmlformats.org/officeDocument/2006/relationships/slideLayout" Target="../slideLayouts/slideLayout6.xml"/><Relationship Id="rId2" Type="http://schemas.openxmlformats.org/officeDocument/2006/relationships/image" Target="../media/image228.png"/></Relationships>
</file>

<file path=ppt/slides/_rels/slide117.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232.png"/><Relationship Id="rId5" Type="http://schemas.openxmlformats.org/officeDocument/2006/relationships/hyperlink" Target="https://www.youtube.com/watch?v=PFQM20ugoT8&amp;index=60&amp;list=PLllVwaZQkS2op2kDuFifhStNsS49LAxkZ" TargetMode="External"/><Relationship Id="rId6" Type="http://schemas.openxmlformats.org/officeDocument/2006/relationships/hyperlink" Target="https://www.youtube.com/watch?v=huKBuShAa1w" TargetMode="External"/><Relationship Id="rId7" Type="http://schemas.openxmlformats.org/officeDocument/2006/relationships/hyperlink" Target="http://cstuart7.blogspot.com/" TargetMode="External"/><Relationship Id="rId8" Type="http://schemas.openxmlformats.org/officeDocument/2006/relationships/image" Target="../media/image233.png"/><Relationship Id="rId9" Type="http://schemas.openxmlformats.org/officeDocument/2006/relationships/image" Target="../media/image234.png"/><Relationship Id="rId1" Type="http://schemas.openxmlformats.org/officeDocument/2006/relationships/slideLayout" Target="../slideLayouts/slideLayout6.xml"/><Relationship Id="rId2" Type="http://schemas.openxmlformats.org/officeDocument/2006/relationships/image" Target="../media/image231.png"/></Relationships>
</file>

<file path=ppt/slides/_rels/slide118.xml.rels><?xml version="1.0" encoding="UTF-8" standalone="yes"?>
<Relationships xmlns="http://schemas.openxmlformats.org/package/2006/relationships"><Relationship Id="rId11" Type="http://schemas.openxmlformats.org/officeDocument/2006/relationships/image" Target="../media/image239.png"/><Relationship Id="rId12" Type="http://schemas.openxmlformats.org/officeDocument/2006/relationships/image" Target="../media/image240.png"/><Relationship Id="rId13" Type="http://schemas.openxmlformats.org/officeDocument/2006/relationships/image" Target="../media/image241.png"/><Relationship Id="rId14" Type="http://schemas.microsoft.com/office/2007/relationships/hdphoto" Target="../media/hdphoto9.wdp"/><Relationship Id="rId1" Type="http://schemas.openxmlformats.org/officeDocument/2006/relationships/slideLayout" Target="../slideLayouts/slideLayout10.xml"/><Relationship Id="rId2" Type="http://schemas.openxmlformats.org/officeDocument/2006/relationships/image" Target="../media/image235.png"/><Relationship Id="rId3" Type="http://schemas.openxmlformats.org/officeDocument/2006/relationships/image" Target="../media/image236.png"/><Relationship Id="rId4" Type="http://schemas.openxmlformats.org/officeDocument/2006/relationships/image" Target="../media/image237.png"/><Relationship Id="rId5" Type="http://schemas.openxmlformats.org/officeDocument/2006/relationships/hyperlink" Target="http://chemwiki.ucdavis.edu/Core/Analytical_Chemistry/Electrochemistry/Electrochemical_Cells_and_Thermodynamics" TargetMode="External"/><Relationship Id="rId6" Type="http://schemas.openxmlformats.org/officeDocument/2006/relationships/hyperlink" Target="http://images.slideplayer.com/9/2539417/slides/slide_41.jpg" TargetMode="External"/><Relationship Id="rId7" Type="http://schemas.openxmlformats.org/officeDocument/2006/relationships/hyperlink" Target="http://www.bozemanscience.com/ap-chem-058-thermodynamically-favored-processes" TargetMode="External"/><Relationship Id="rId8" Type="http://schemas.openxmlformats.org/officeDocument/2006/relationships/hyperlink" Target="https://www.youtube.com/watch?v=huKBuShAa1w&amp;list=PLllVwaZQkS2op2kDuFifhStNsS49LAxkZ&amp;index=59&amp;nohtml5=False" TargetMode="External"/><Relationship Id="rId9" Type="http://schemas.openxmlformats.org/officeDocument/2006/relationships/hyperlink" Target="https://www.youtube.com/watch?v=8Cs4PUO_1JA" TargetMode="External"/><Relationship Id="rId10" Type="http://schemas.openxmlformats.org/officeDocument/2006/relationships/image" Target="../media/image238.png"/></Relationships>
</file>

<file path=ppt/slides/_rels/slide119.xml.rels><?xml version="1.0" encoding="UTF-8" standalone="yes"?>
<Relationships xmlns="http://schemas.openxmlformats.org/package/2006/relationships"><Relationship Id="rId3" Type="http://schemas.openxmlformats.org/officeDocument/2006/relationships/image" Target="../media/image243.png"/><Relationship Id="rId4" Type="http://schemas.openxmlformats.org/officeDocument/2006/relationships/hyperlink" Target="http://www.wiley.com/college/boyer/0470003790/reviews/thermo/thermo_coupled.htm" TargetMode="External"/><Relationship Id="rId5" Type="http://schemas.openxmlformats.org/officeDocument/2006/relationships/hyperlink" Target="https://www.youtube.com/watch?v=PFQM20ugoT8&amp;index=60&amp;list=PLllVwaZQkS2op2kDuFifhStNsS49LAxkZ" TargetMode="External"/><Relationship Id="rId6" Type="http://schemas.openxmlformats.org/officeDocument/2006/relationships/hyperlink" Target="https://www.chem.wisc.edu/deptfiles/genchem/netorial/modules/thermodynamics/altdefs/coupling.htm" TargetMode="External"/><Relationship Id="rId7" Type="http://schemas.openxmlformats.org/officeDocument/2006/relationships/image" Target="../media/image244.png"/><Relationship Id="rId8" Type="http://schemas.openxmlformats.org/officeDocument/2006/relationships/image" Target="../media/image245.png"/><Relationship Id="rId9" Type="http://schemas.openxmlformats.org/officeDocument/2006/relationships/image" Target="../media/image246.png"/><Relationship Id="rId10" Type="http://schemas.openxmlformats.org/officeDocument/2006/relationships/image" Target="../media/image247.png"/><Relationship Id="rId1" Type="http://schemas.openxmlformats.org/officeDocument/2006/relationships/slideLayout" Target="../slideLayouts/slideLayout6.xml"/><Relationship Id="rId2" Type="http://schemas.openxmlformats.org/officeDocument/2006/relationships/image" Target="../media/image242.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5CBs36jtZxY" TargetMode="External"/><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hyperlink" Target="http://chemwiki.ucdavis.edu/Core/Physical_Chemistry/Physical_Properties_of_Matter/Atomic_and_Molecular_Properties/Ionization_Energy"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7IqgrcBkGRU&amp;nohtml5=False" TargetMode="External"/><Relationship Id="rId4" Type="http://schemas.openxmlformats.org/officeDocument/2006/relationships/image" Target="../media/image248.png"/><Relationship Id="rId5" Type="http://schemas.openxmlformats.org/officeDocument/2006/relationships/image" Target="../media/image249.png"/><Relationship Id="rId1" Type="http://schemas.openxmlformats.org/officeDocument/2006/relationships/slideLayout" Target="../slideLayouts/slideLayout8.xml"/><Relationship Id="rId2" Type="http://schemas.openxmlformats.org/officeDocument/2006/relationships/hyperlink" Target="http://www.chem1.com/acad/webtext/thermeq/TE5.html"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251.png"/><Relationship Id="rId4" Type="http://schemas.openxmlformats.org/officeDocument/2006/relationships/image" Target="../media/image252.png"/><Relationship Id="rId1" Type="http://schemas.openxmlformats.org/officeDocument/2006/relationships/slideLayout" Target="../slideLayouts/slideLayout8.xml"/><Relationship Id="rId2" Type="http://schemas.openxmlformats.org/officeDocument/2006/relationships/image" Target="../media/image250.png"/></Relationships>
</file>

<file path=ppt/slides/_rels/slide122.xml.rels><?xml version="1.0" encoding="UTF-8" standalone="yes"?>
<Relationships xmlns="http://schemas.openxmlformats.org/package/2006/relationships"><Relationship Id="rId3" Type="http://schemas.openxmlformats.org/officeDocument/2006/relationships/image" Target="../media/image254.png"/><Relationship Id="rId4" Type="http://schemas.openxmlformats.org/officeDocument/2006/relationships/hyperlink" Target="http://www.slideshare.net/fatimafizan/bioenergetics-and-thermodynamics" TargetMode="External"/><Relationship Id="rId5" Type="http://schemas.openxmlformats.org/officeDocument/2006/relationships/hyperlink" Target="http://www.slideshare.net/chelss/intro-to-equilibrium-abbrev-alg" TargetMode="External"/><Relationship Id="rId6" Type="http://schemas.openxmlformats.org/officeDocument/2006/relationships/hyperlink" Target="https://www.youtube.com/watch?v=F1k8TJsVg_g&amp;list=PLllVwaZQkS2op2kDuFifhStNsS49LAxkZ&amp;index=71&amp;nohtml5=False" TargetMode="External"/><Relationship Id="rId1" Type="http://schemas.openxmlformats.org/officeDocument/2006/relationships/slideLayout" Target="../slideLayouts/slideLayout2.xml"/><Relationship Id="rId2" Type="http://schemas.openxmlformats.org/officeDocument/2006/relationships/image" Target="../media/image253.png"/></Relationships>
</file>

<file path=ppt/slides/_rels/slide123.xml.rels><?xml version="1.0" encoding="UTF-8" standalone="yes"?>
<Relationships xmlns="http://schemas.openxmlformats.org/package/2006/relationships"><Relationship Id="rId3" Type="http://schemas.openxmlformats.org/officeDocument/2006/relationships/hyperlink" Target="http://www.slideshare.net/caneman1/new-chm-152-unit-6-power-points-sp13" TargetMode="External"/><Relationship Id="rId4" Type="http://schemas.openxmlformats.org/officeDocument/2006/relationships/hyperlink" Target="https://www.youtube.com/watch?v=F1k8TJsVg_g" TargetMode="External"/><Relationship Id="rId5" Type="http://schemas.openxmlformats.org/officeDocument/2006/relationships/image" Target="../media/image255.png"/><Relationship Id="rId1" Type="http://schemas.openxmlformats.org/officeDocument/2006/relationships/slideLayout" Target="../slideLayouts/slideLayout8.xml"/><Relationship Id="rId2" Type="http://schemas.openxmlformats.org/officeDocument/2006/relationships/hyperlink" Target="http://www.slideshare.net/Kumar4556/chemical-kinetics-55894275"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8.png"/><Relationship Id="rId3" Type="http://schemas.openxmlformats.org/officeDocument/2006/relationships/image" Target="../media/image25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0.png"/><Relationship Id="rId3" Type="http://schemas.openxmlformats.org/officeDocument/2006/relationships/image" Target="../media/image26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62.png"/></Relationships>
</file>

<file path=ppt/slides/_rels/slide129.xml.rels><?xml version="1.0" encoding="UTF-8" standalone="yes"?>
<Relationships xmlns="http://schemas.openxmlformats.org/package/2006/relationships"><Relationship Id="rId3" Type="http://schemas.openxmlformats.org/officeDocument/2006/relationships/hyperlink" Target="http://www.bozemanscience.com/ap-chem-064-equilibrium/" TargetMode="External"/><Relationship Id="rId4" Type="http://schemas.openxmlformats.org/officeDocument/2006/relationships/image" Target="../media/image263.png"/><Relationship Id="rId5" Type="http://schemas.openxmlformats.org/officeDocument/2006/relationships/image" Target="../media/image264.png"/><Relationship Id="rId1" Type="http://schemas.openxmlformats.org/officeDocument/2006/relationships/slideLayout" Target="../slideLayouts/slideLayout6.xml"/><Relationship Id="rId2" Type="http://schemas.openxmlformats.org/officeDocument/2006/relationships/hyperlink" Target="http://www.chemistry.mtu.edu/pages/courses/files/ch1120-sgreen/chap15_lec.pp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chemwiki.ucdavis.edu/Core/Physical_Chemistry/Physical_Properties_of_Matter/Atomic_and_Molecular_Properties/Ionization_Energy" TargetMode="External"/><Relationship Id="rId5" Type="http://schemas.openxmlformats.org/officeDocument/2006/relationships/hyperlink" Target="https://youtu.be/5CBs36jtZxY" TargetMode="External"/><Relationship Id="rId6"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30.xml.rels><?xml version="1.0" encoding="UTF-8" standalone="yes"?>
<Relationships xmlns="http://schemas.openxmlformats.org/package/2006/relationships"><Relationship Id="rId3" Type="http://schemas.openxmlformats.org/officeDocument/2006/relationships/hyperlink" Target="https://www.youtube.com/watch?v=cRPetSjUuUI" TargetMode="External"/><Relationship Id="rId4" Type="http://schemas.openxmlformats.org/officeDocument/2006/relationships/image" Target="../media/image265.png"/><Relationship Id="rId5" Type="http://schemas.openxmlformats.org/officeDocument/2006/relationships/image" Target="../media/image266.png"/><Relationship Id="rId6" Type="http://schemas.openxmlformats.org/officeDocument/2006/relationships/image" Target="../media/image267.jpeg"/><Relationship Id="rId7" Type="http://schemas.microsoft.com/office/2007/relationships/hdphoto" Target="../media/hdphoto10.wdp"/><Relationship Id="rId1" Type="http://schemas.openxmlformats.org/officeDocument/2006/relationships/slideLayout" Target="../slideLayouts/slideLayout6.xml"/><Relationship Id="rId2" Type="http://schemas.openxmlformats.org/officeDocument/2006/relationships/hyperlink" Target="http://chemed.chem.purdue.edu/genchem/topicreview/bp/ch16/equilib.php"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www.youtube.com/watch?v=bvtWqPRIhWg" TargetMode="External"/><Relationship Id="rId4" Type="http://schemas.openxmlformats.org/officeDocument/2006/relationships/image" Target="../media/image268.png"/><Relationship Id="rId1" Type="http://schemas.openxmlformats.org/officeDocument/2006/relationships/slideLayout" Target="../slideLayouts/slideLayout8.xml"/><Relationship Id="rId2" Type="http://schemas.openxmlformats.org/officeDocument/2006/relationships/hyperlink" Target="http://www.chemistry.mtu.edu/pages/courses/files/ch1120-sgreen/chap15_lec.ppt"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pEuhbuV04u4&amp;nohtml5=False" TargetMode="External"/><Relationship Id="rId1" Type="http://schemas.openxmlformats.org/officeDocument/2006/relationships/slideLayout" Target="../slideLayouts/slideLayout8.xml"/><Relationship Id="rId2" Type="http://schemas.openxmlformats.org/officeDocument/2006/relationships/image" Target="../media/image269.png"/></Relationships>
</file>

<file path=ppt/slides/_rels/slide133.xml.rels><?xml version="1.0" encoding="UTF-8" standalone="yes"?>
<Relationships xmlns="http://schemas.openxmlformats.org/package/2006/relationships"><Relationship Id="rId3" Type="http://schemas.openxmlformats.org/officeDocument/2006/relationships/hyperlink" Target="https://www.youtube.com/watch?v=QsiGDZd1RF8&amp;nohtml5=False" TargetMode="External"/><Relationship Id="rId4" Type="http://schemas.openxmlformats.org/officeDocument/2006/relationships/image" Target="../media/image270.png"/><Relationship Id="rId5" Type="http://schemas.openxmlformats.org/officeDocument/2006/relationships/image" Target="../media/image271.png"/><Relationship Id="rId6" Type="http://schemas.openxmlformats.org/officeDocument/2006/relationships/hyperlink" Target="http://www.chem.purdue.edu/gchelp/howtosolveit/Equilibrium/Calculating_Equilibrium_Constants.htm%23Kone" TargetMode="External"/><Relationship Id="rId1" Type="http://schemas.openxmlformats.org/officeDocument/2006/relationships/slideLayout" Target="../slideLayouts/slideLayout8.xml"/><Relationship Id="rId2" Type="http://schemas.openxmlformats.org/officeDocument/2006/relationships/hyperlink" Target="mailto:http://www.chemistry.mtu.edu/pages/courses/files/ch1120-sgreen/chap15_lec.ppt"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mailto:http://www.chemistry.mtu.edu/pages/courses/files/ch1120-sgreen/chap15_lec.ppt" TargetMode="External"/><Relationship Id="rId4" Type="http://schemas.openxmlformats.org/officeDocument/2006/relationships/hyperlink" Target="https://www.youtube.com/watch?v=QsiGDZd1RF8&amp;nohtml5=False" TargetMode="External"/><Relationship Id="rId5" Type="http://schemas.openxmlformats.org/officeDocument/2006/relationships/image" Target="../media/image272.png"/><Relationship Id="rId6" Type="http://schemas.openxmlformats.org/officeDocument/2006/relationships/hyperlink" Target="http://www.chem.purdue.edu/gchelp/howtosolveit/Equilibrium/Calculating_Equilibrium_Constants.htm%23Ktwo" TargetMode="External"/><Relationship Id="rId7" Type="http://schemas.openxmlformats.org/officeDocument/2006/relationships/image" Target="../media/image273.png"/><Relationship Id="rId1" Type="http://schemas.openxmlformats.org/officeDocument/2006/relationships/slideLayout" Target="../slideLayouts/slideLayout8.xml"/><Relationship Id="rId2"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tTO7UYeBSPk&amp;nohtml5=False" TargetMode="External"/><Relationship Id="rId4" Type="http://schemas.openxmlformats.org/officeDocument/2006/relationships/image" Target="../media/image274.png"/><Relationship Id="rId1" Type="http://schemas.openxmlformats.org/officeDocument/2006/relationships/slideLayout" Target="../slideLayouts/slideLayout8.xml"/><Relationship Id="rId2" Type="http://schemas.openxmlformats.org/officeDocument/2006/relationships/hyperlink" Target="http://www.chemistry.mtu.edu/pages/courses/files/ch1120-sgreen/chap15_lec.ppt"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www.youtube.com/watch?v=v80DIk303Ns" TargetMode="External"/><Relationship Id="rId4" Type="http://schemas.openxmlformats.org/officeDocument/2006/relationships/image" Target="../media/image275.png"/><Relationship Id="rId5" Type="http://schemas.openxmlformats.org/officeDocument/2006/relationships/image" Target="../media/image276.png"/><Relationship Id="rId1" Type="http://schemas.openxmlformats.org/officeDocument/2006/relationships/slideLayout" Target="../slideLayouts/slideLayout8.xml"/><Relationship Id="rId2" Type="http://schemas.openxmlformats.org/officeDocument/2006/relationships/hyperlink" Target="http://www.chemistry.mtu.edu/pages/courses/files/ch1120-sgreen/chap15_lec.ppt"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4" Type="http://schemas.openxmlformats.org/officeDocument/2006/relationships/hyperlink" Target="http://www.mhhe.com/physsci/chemistry/essentialchemistry/flash/lechv17.swf" TargetMode="External"/><Relationship Id="rId5" Type="http://schemas.openxmlformats.org/officeDocument/2006/relationships/image" Target="../media/image277.png"/><Relationship Id="rId1" Type="http://schemas.openxmlformats.org/officeDocument/2006/relationships/slideLayout" Target="../slideLayouts/slideLayout6.xml"/><Relationship Id="rId2" Type="http://schemas.openxmlformats.org/officeDocument/2006/relationships/hyperlink" Target="http://www.chemistry.mtu.edu/pages/courses/files/ch1120-sgreen/chap15_lec.ppt"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mhhe.com/physsci/chemistry/essentialchemistry/flash/lechv17.swf" TargetMode="External"/><Relationship Id="rId4" Type="http://schemas.openxmlformats.org/officeDocument/2006/relationships/hyperlink" Target="https://www.youtube.com/watch?v=PciV_Wuh9V8" TargetMode="External"/><Relationship Id="rId5" Type="http://schemas.openxmlformats.org/officeDocument/2006/relationships/image" Target="../media/image278.png"/><Relationship Id="rId6" Type="http://schemas.openxmlformats.org/officeDocument/2006/relationships/image" Target="../media/image279.png"/><Relationship Id="rId7" Type="http://schemas.openxmlformats.org/officeDocument/2006/relationships/image" Target="../media/image280.png"/><Relationship Id="rId8" Type="http://schemas.openxmlformats.org/officeDocument/2006/relationships/image" Target="../media/image274.png"/><Relationship Id="rId9" Type="http://schemas.openxmlformats.org/officeDocument/2006/relationships/image" Target="../media/image281.png"/><Relationship Id="rId1" Type="http://schemas.openxmlformats.org/officeDocument/2006/relationships/slideLayout" Target="../slideLayouts/slideLayout8.xml"/><Relationship Id="rId2" Type="http://schemas.openxmlformats.org/officeDocument/2006/relationships/hyperlink" Target="http://www.chemistry.mtu.edu/pages/courses/files/ch1120-sgreen/chap15_lec.ppt"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4"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2" Type="http://schemas.openxmlformats.org/officeDocument/2006/relationships/hyperlink" Target="http://www.mhhe.com/physsci/chemistry/essentialchemistry/flash/lechv17.sw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HmvpXdxAZrc" TargetMode="External"/><Relationship Id="rId4" Type="http://schemas.openxmlformats.org/officeDocument/2006/relationships/hyperlink" Target="C:%5CUsers%5CKristie%202015%5CDownloads%5CReview%20Power%20POint%20Project%5CSources%20fo%20LO%201.9%20Review%20slide" TargetMode="External"/><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40.xml.rels><?xml version="1.0" encoding="UTF-8" standalone="yes"?>
<Relationships xmlns="http://schemas.openxmlformats.org/package/2006/relationships"><Relationship Id="rId3" Type="http://schemas.openxmlformats.org/officeDocument/2006/relationships/hyperlink" Target="https://www.youtube.com/watch?v=rKqYE5sZi1s" TargetMode="External"/><Relationship Id="rId4" Type="http://schemas.openxmlformats.org/officeDocument/2006/relationships/image" Target="NULL"/><Relationship Id="rId5" Type="http://schemas.openxmlformats.org/officeDocument/2006/relationships/image" Target="NULL"/><Relationship Id="rId6" Type="http://schemas.openxmlformats.org/officeDocument/2006/relationships/image" Target="../media/image282.png"/><Relationship Id="rId7" Type="http://schemas.openxmlformats.org/officeDocument/2006/relationships/image" Target="../media/image283.png"/><Relationship Id="rId8" Type="http://schemas.openxmlformats.org/officeDocument/2006/relationships/image" Target="../media/image284.png"/><Relationship Id="rId9" Type="http://schemas.openxmlformats.org/officeDocument/2006/relationships/image" Target="../media/image285.png"/><Relationship Id="rId10" Type="http://schemas.openxmlformats.org/officeDocument/2006/relationships/image" Target="../media/image286.png"/><Relationship Id="rId1" Type="http://schemas.openxmlformats.org/officeDocument/2006/relationships/slideLayout" Target="../slideLayouts/slideLayout6.xml"/><Relationship Id="rId2" Type="http://schemas.openxmlformats.org/officeDocument/2006/relationships/hyperlink" Target="http://www.wwnorton.com/college/chemistry/chemistry3/ch/17/chemtours.aspx"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www.youtube.com/watch?v=LS67vS10O5Y" TargetMode="External"/><Relationship Id="rId4" Type="http://schemas.openxmlformats.org/officeDocument/2006/relationships/image" Target="../media/image287.png"/><Relationship Id="rId5" Type="http://schemas.openxmlformats.org/officeDocument/2006/relationships/image" Target="../media/image288.png"/><Relationship Id="rId1" Type="http://schemas.openxmlformats.org/officeDocument/2006/relationships/slideLayout" Target="../slideLayouts/slideLayout6.xml"/><Relationship Id="rId2" Type="http://schemas.openxmlformats.org/officeDocument/2006/relationships/hyperlink" Target="http://phet.colorado.edu/en/simulation/acid-base-solutions" TargetMode="External"/></Relationships>
</file>

<file path=ppt/slides/_rels/slide142.xml.rels><?xml version="1.0" encoding="UTF-8" standalone="yes"?>
<Relationships xmlns="http://schemas.openxmlformats.org/package/2006/relationships"><Relationship Id="rId11" Type="http://schemas.openxmlformats.org/officeDocument/2006/relationships/image" Target="../media/image296.png"/><Relationship Id="rId12" Type="http://schemas.openxmlformats.org/officeDocument/2006/relationships/image" Target="../media/image297.png"/><Relationship Id="rId1" Type="http://schemas.openxmlformats.org/officeDocument/2006/relationships/slideLayout" Target="../slideLayouts/slideLayout6.xml"/><Relationship Id="rId2" Type="http://schemas.openxmlformats.org/officeDocument/2006/relationships/hyperlink" Target="http://chemwiki.ucdavis.edu/Core/Analytical_Chemistry/Quantitative_Analysis/Titration/Titration_Fundamentals" TargetMode="External"/><Relationship Id="rId3" Type="http://schemas.openxmlformats.org/officeDocument/2006/relationships/hyperlink" Target="https://www.youtube.com/watch?v=tvCyrBHJfBk" TargetMode="External"/><Relationship Id="rId4" Type="http://schemas.openxmlformats.org/officeDocument/2006/relationships/image" Target="../media/image289.gif"/><Relationship Id="rId5" Type="http://schemas.openxmlformats.org/officeDocument/2006/relationships/image" Target="../media/image290.gif"/><Relationship Id="rId6" Type="http://schemas.openxmlformats.org/officeDocument/2006/relationships/image" Target="../media/image291.gif"/><Relationship Id="rId7" Type="http://schemas.openxmlformats.org/officeDocument/2006/relationships/image" Target="../media/image292.gif"/><Relationship Id="rId8" Type="http://schemas.openxmlformats.org/officeDocument/2006/relationships/image" Target="../media/image293.gif"/><Relationship Id="rId9" Type="http://schemas.openxmlformats.org/officeDocument/2006/relationships/image" Target="../media/image294.png"/><Relationship Id="rId10" Type="http://schemas.openxmlformats.org/officeDocument/2006/relationships/image" Target="../media/image295.png"/></Relationships>
</file>

<file path=ppt/slides/_rels/slide143.xml.rels><?xml version="1.0" encoding="UTF-8" standalone="yes"?>
<Relationships xmlns="http://schemas.openxmlformats.org/package/2006/relationships"><Relationship Id="rId3" Type="http://schemas.openxmlformats.org/officeDocument/2006/relationships/hyperlink" Target="http://chemwiki.ucdavis.edu/Core/Physical_Chemistry/Acids_and_Bases/Aqueous_Solutions/The_pH_Scale/Temperature_Dependent_of_the_pH_of_pure_Water" TargetMode="External"/><Relationship Id="rId4" Type="http://schemas.openxmlformats.org/officeDocument/2006/relationships/hyperlink" Target="https://www.youtube.com/watch?v=k6pWAoPxTkU" TargetMode="External"/><Relationship Id="rId5" Type="http://schemas.openxmlformats.org/officeDocument/2006/relationships/image" Target="../media/image299.png"/><Relationship Id="rId6" Type="http://schemas.openxmlformats.org/officeDocument/2006/relationships/image" Target="../media/image300.png"/><Relationship Id="rId7" Type="http://schemas.openxmlformats.org/officeDocument/2006/relationships/image" Target="../media/image301.png"/><Relationship Id="rId1" Type="http://schemas.openxmlformats.org/officeDocument/2006/relationships/slideLayout" Target="../slideLayouts/slideLayout8.xml"/><Relationship Id="rId2" Type="http://schemas.openxmlformats.org/officeDocument/2006/relationships/image" Target="../media/image298.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hemwiki.ucdavis.edu/Core/Analytical_Chemistry/Quantitative_Analysis/Titration/Titration_Of_A_Weak_Acid_With_A_Strong_Base" TargetMode="External"/><Relationship Id="rId3" Type="http://schemas.openxmlformats.org/officeDocument/2006/relationships/hyperlink" Target="https://www.youtube.com/watch?v=WwqKvlE0zX4"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302.png"/><Relationship Id="rId4" Type="http://schemas.openxmlformats.org/officeDocument/2006/relationships/hyperlink" Target="https://www.youtube.com/watch?v=MY7xKjdnxvg" TargetMode="External"/><Relationship Id="rId1" Type="http://schemas.openxmlformats.org/officeDocument/2006/relationships/slideLayout" Target="../slideLayouts/slideLayout8.xml"/><Relationship Id="rId2" Type="http://schemas.openxmlformats.org/officeDocument/2006/relationships/hyperlink" Target="http://chemed.chem.purdue.edu/genchem/topicreview/bp/ch17/weaka.php"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www.youtube.com/watch?v=nTDvsXcodag" TargetMode="External"/><Relationship Id="rId4" Type="http://schemas.openxmlformats.org/officeDocument/2006/relationships/image" Target="../media/image303.jpeg"/><Relationship Id="rId1" Type="http://schemas.openxmlformats.org/officeDocument/2006/relationships/slideLayout" Target="../slideLayouts/slideLayout8.xml"/><Relationship Id="rId2" Type="http://schemas.openxmlformats.org/officeDocument/2006/relationships/hyperlink" Target="http://science.widener.edu/svb/pset/acidbase.html"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ph.lattelog.com/titrage" TargetMode="External"/><Relationship Id="rId4" Type="http://schemas.openxmlformats.org/officeDocument/2006/relationships/hyperlink" Target="https://www.youtube.com/watch?v=rIvEvwViJGk" TargetMode="External"/><Relationship Id="rId5" Type="http://schemas.openxmlformats.org/officeDocument/2006/relationships/image" Target="../media/image304.png"/><Relationship Id="rId6" Type="http://schemas.openxmlformats.org/officeDocument/2006/relationships/image" Target="../media/image305.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hemwiki.ucdavis.edu/Core/Physical_Chemistry/Equilibria/Acid-Base_Equilibria/2._Strong_and_Weak_Acids" TargetMode="External"/><Relationship Id="rId3" Type="http://schemas.openxmlformats.org/officeDocument/2006/relationships/hyperlink" Target="https://www.youtube.com/watch?v=nTDvsXcodag"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www.youtube.com/watch?v=XR_0k8JIawY" TargetMode="External"/><Relationship Id="rId4" Type="http://schemas.openxmlformats.org/officeDocument/2006/relationships/image" Target="../media/image306.png"/><Relationship Id="rId1" Type="http://schemas.openxmlformats.org/officeDocument/2006/relationships/slideLayout" Target="../slideLayouts/slideLayout6.xml"/><Relationship Id="rId2" Type="http://schemas.openxmlformats.org/officeDocument/2006/relationships/hyperlink" Target="http://chemwiki.ucdavis.edu/Core/Physical_Chemistry/Acids_and_Bases/Buffer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HvVUtpdK7xw&amp;nohtml5=False" TargetMode="External"/><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s://gwapchem.wikispaces.com/22.1+Periodic+Trends+and+Chemical+Reactions"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chemwiki.ucdavis.edu/Core/Physical_Chemistry/Equilibria/Solubilty/Solubility_Product_Constant,_Ksp" TargetMode="External"/><Relationship Id="rId3" Type="http://schemas.openxmlformats.org/officeDocument/2006/relationships/hyperlink" Target="https://www.youtube.com/watch?v=Dy0sK4jXddI"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Relating_Solubility_to_Ksp" TargetMode="External"/><Relationship Id="rId4" Type="http://schemas.openxmlformats.org/officeDocument/2006/relationships/hyperlink" Target="https://www.youtube.com/watch?v=Y1CAdntcai4&amp;nohtml5=False" TargetMode="External"/><Relationship Id="rId1" Type="http://schemas.openxmlformats.org/officeDocument/2006/relationships/slideLayout" Target="../slideLayouts/slideLayout8.xml"/><Relationship Id="rId2" Type="http://schemas.openxmlformats.org/officeDocument/2006/relationships/image" Target="../media/image307.png"/></Relationships>
</file>

<file path=ppt/slides/_rels/slide152.xml.rels><?xml version="1.0" encoding="UTF-8" standalone="yes"?>
<Relationships xmlns="http://schemas.openxmlformats.org/package/2006/relationships"><Relationship Id="rId3" Type="http://schemas.openxmlformats.org/officeDocument/2006/relationships/hyperlink" Target="https://www.youtube.com/watch?v=KcXrXvOJxcU" TargetMode="External"/><Relationship Id="rId4" Type="http://schemas.openxmlformats.org/officeDocument/2006/relationships/hyperlink" Target="http://chemwiki.ucdavis.edu/Textbook_Maps/General_Chemistry_Textbook_Maps/Map:_General_Chemistry_(Petrucci_et_al.)/18:_Solubility_and_Complex-Ion_Equilibria/18.7:_Solubility_and_pH%23mjx-eqn-17.17" TargetMode="External"/><Relationship Id="rId5" Type="http://schemas.openxmlformats.org/officeDocument/2006/relationships/image" Target="../media/image308.png"/><Relationship Id="rId1" Type="http://schemas.openxmlformats.org/officeDocument/2006/relationships/slideLayout" Target="../slideLayouts/slideLayout8.xml"/><Relationship Id="rId2" Type="http://schemas.openxmlformats.org/officeDocument/2006/relationships/hyperlink" Target="http://chemwiki.ucdavis.edu/Textbook_Maps/General_Chemistry_Textbook_Maps/Map:_General_Chemistry_(Petrucci_et_al.)/18:_Solubility_and_Complex-Ion_Equilibria/18.7:_Solubility_and_pH"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www.youtube.com/watch?v=fS6AwXxrGhY" TargetMode="External"/><Relationship Id="rId4" Type="http://schemas.openxmlformats.org/officeDocument/2006/relationships/image" Target="../media/image309.png"/><Relationship Id="rId5" Type="http://schemas.openxmlformats.org/officeDocument/2006/relationships/hyperlink" Target="https://concord.org/stem-resources/solubility" TargetMode="External"/><Relationship Id="rId6" Type="http://schemas.openxmlformats.org/officeDocument/2006/relationships/image" Target="../media/image310.png"/><Relationship Id="rId7" Type="http://schemas.openxmlformats.org/officeDocument/2006/relationships/image" Target="../media/image311.png"/><Relationship Id="rId1" Type="http://schemas.openxmlformats.org/officeDocument/2006/relationships/slideLayout" Target="../slideLayouts/slideLayout8.xml"/><Relationship Id="rId2" Type="http://schemas.openxmlformats.org/officeDocument/2006/relationships/hyperlink" Target="http://catalog.flatworldknowledge.com/bookhub/4309?e=averill_1.0-ch13_s01"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312.png"/><Relationship Id="rId4" Type="http://schemas.openxmlformats.org/officeDocument/2006/relationships/hyperlink" Target="https://www.youtube.com/watch?v=U5-3wnY04gU&amp;feature=youtu.be" TargetMode="External"/><Relationship Id="rId5" Type="http://schemas.openxmlformats.org/officeDocument/2006/relationships/image" Target="../media/image313.gif"/><Relationship Id="rId6" Type="http://schemas.openxmlformats.org/officeDocument/2006/relationships/image" Target="../media/image314.jpeg"/><Relationship Id="rId1" Type="http://schemas.openxmlformats.org/officeDocument/2006/relationships/slideLayout" Target="../slideLayouts/slideLayout8.xml"/><Relationship Id="rId2" Type="http://schemas.openxmlformats.org/officeDocument/2006/relationships/hyperlink" Target="http://chemwiki.ucdavis.edu/Textbook_Maps/General_Chemistry_Textbook_Maps/Map:_Chemistry_(OpenSTAX)/16:_Thermodynamics/16.4:_Free_Energy" TargetMode="Externa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1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16.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4" Type="http://schemas.openxmlformats.org/officeDocument/2006/relationships/hyperlink" Target="ww.youtube.com/watch" TargetMode="External"/><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17.jpeg"/></Relationships>
</file>

<file path=ppt/slides/_rels/slide168.xml.rels><?xml version="1.0" encoding="UTF-8" standalone="yes"?>
<Relationships xmlns="http://schemas.openxmlformats.org/package/2006/relationships"><Relationship Id="rId3" Type="http://schemas.openxmlformats.org/officeDocument/2006/relationships/hyperlink" Target="https://www.youtube.com/watch?v=gR1ZUlV3n5E" TargetMode="External"/><Relationship Id="rId4" Type="http://schemas.openxmlformats.org/officeDocument/2006/relationships/hyperlink" Target="http://chemvlab.org/activities/activity.php?id=3" TargetMode="External"/><Relationship Id="rId5" Type="http://schemas.openxmlformats.org/officeDocument/2006/relationships/image" Target="../media/image318.png"/><Relationship Id="rId6" Type="http://schemas.openxmlformats.org/officeDocument/2006/relationships/image" Target="../media/image319.png"/><Relationship Id="rId7" Type="http://schemas.openxmlformats.org/officeDocument/2006/relationships/image" Target="../media/image320.png"/><Relationship Id="rId8" Type="http://schemas.openxmlformats.org/officeDocument/2006/relationships/image" Target="../media/image321.png"/><Relationship Id="rId1" Type="http://schemas.openxmlformats.org/officeDocument/2006/relationships/slideLayout" Target="../slideLayouts/slideLayout6.xml"/><Relationship Id="rId2" Type="http://schemas.openxmlformats.org/officeDocument/2006/relationships/hyperlink" Target="http://www.chemcollective.org/chem/ubc/exp01/index.php" TargetMode="External"/></Relationships>
</file>

<file path=ppt/slides/_rels/slide169.xml.rels><?xml version="1.0" encoding="UTF-8" standalone="yes"?>
<Relationships xmlns="http://schemas.openxmlformats.org/package/2006/relationships"><Relationship Id="rId11" Type="http://schemas.openxmlformats.org/officeDocument/2006/relationships/image" Target="../media/image326.gif"/><Relationship Id="rId12" Type="http://schemas.openxmlformats.org/officeDocument/2006/relationships/image" Target="../media/image327.png"/><Relationship Id="rId1" Type="http://schemas.openxmlformats.org/officeDocument/2006/relationships/slideLayout" Target="../slideLayouts/slideLayout6.xml"/><Relationship Id="rId2" Type="http://schemas.openxmlformats.org/officeDocument/2006/relationships/hyperlink" Target="http://www.kmacgill.com/lecture_notes/lecture_notes_gas_laws.htm" TargetMode="External"/><Relationship Id="rId3" Type="http://schemas.openxmlformats.org/officeDocument/2006/relationships/hyperlink" Target="https://www.youtube.com/watch?v=tIwMFhzkAOU&amp;nohtml5=False" TargetMode="External"/><Relationship Id="rId4" Type="http://schemas.openxmlformats.org/officeDocument/2006/relationships/image" Target="../media/image322.png"/><Relationship Id="rId5" Type="http://schemas.openxmlformats.org/officeDocument/2006/relationships/image" Target="../media/image323.png"/><Relationship Id="rId6" Type="http://schemas.openxmlformats.org/officeDocument/2006/relationships/image" Target="../media/image324.png"/><Relationship Id="rId7" Type="http://schemas.openxmlformats.org/officeDocument/2006/relationships/image" Target="../media/image325.png"/><Relationship Id="rId8" Type="http://schemas.openxmlformats.org/officeDocument/2006/relationships/hyperlink" Target="http://chemwiki.ucdavis.edu/Textbook_Maps/General_Chemistry_Textbook_Maps/Map:_Chem1_(Lower)/06._Properties_of_Gases/6.4:_Kinetic_Molecular_Theory_(Overview)" TargetMode="External"/><Relationship Id="rId9" Type="http://schemas.openxmlformats.org/officeDocument/2006/relationships/hyperlink" Target="https://www.youtube.com/watch?v=0UJXa9Hd88I&amp;nohtml5=False" TargetMode="External"/><Relationship Id="rId10" Type="http://schemas.openxmlformats.org/officeDocument/2006/relationships/hyperlink" Target="https://www.youtube.com/watch?v=Rf9j0ztzcs4"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4" Type="http://schemas.openxmlformats.org/officeDocument/2006/relationships/hyperlink" Target="https://www.youtube.com/watch?v=accyCUzasa0" TargetMode="External"/><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70.xml.rels><?xml version="1.0" encoding="UTF-8" standalone="yes"?>
<Relationships xmlns="http://schemas.openxmlformats.org/package/2006/relationships"><Relationship Id="rId3" Type="http://schemas.openxmlformats.org/officeDocument/2006/relationships/hyperlink" Target="http://www.slideshare.net/chem3221/chromatography" TargetMode="External"/><Relationship Id="rId4" Type="http://schemas.openxmlformats.org/officeDocument/2006/relationships/hyperlink" Target="https://www.youtube.com/watch?v=SdYb6GgBQ7s" TargetMode="External"/><Relationship Id="rId5" Type="http://schemas.openxmlformats.org/officeDocument/2006/relationships/image" Target="../media/image328.jpeg"/><Relationship Id="rId6" Type="http://schemas.openxmlformats.org/officeDocument/2006/relationships/hyperlink" Target="http://lifeofplant.blogspot.com/2011/05/chromatography.html" TargetMode="External"/><Relationship Id="rId7" Type="http://schemas.openxmlformats.org/officeDocument/2006/relationships/hyperlink" Target="https://www.youtube.com/watch?v=Z54ec_G12QE" TargetMode="External"/><Relationship Id="rId8" Type="http://schemas.openxmlformats.org/officeDocument/2006/relationships/image" Target="../media/image329.png"/><Relationship Id="rId9" Type="http://schemas.openxmlformats.org/officeDocument/2006/relationships/image" Target="../media/image330.jpeg"/><Relationship Id="rId1" Type="http://schemas.openxmlformats.org/officeDocument/2006/relationships/slideLayout" Target="../slideLayouts/slideLayout8.xml"/><Relationship Id="rId2" Type="http://schemas.openxmlformats.org/officeDocument/2006/relationships/hyperlink" Target="http://chemsite.lsrhs.net/FlashMedia/html/paperChrom.html" TargetMode="External"/></Relationships>
</file>

<file path=ppt/slides/_rels/slide171.xml.rels><?xml version="1.0" encoding="UTF-8" standalone="yes"?>
<Relationships xmlns="http://schemas.openxmlformats.org/package/2006/relationships"><Relationship Id="rId11" Type="http://schemas.openxmlformats.org/officeDocument/2006/relationships/image" Target="../media/image337.jpeg"/><Relationship Id="rId12" Type="http://schemas.openxmlformats.org/officeDocument/2006/relationships/image" Target="../media/image338.jpeg"/><Relationship Id="rId13" Type="http://schemas.openxmlformats.org/officeDocument/2006/relationships/image" Target="../media/image339.jpeg"/><Relationship Id="rId14" Type="http://schemas.openxmlformats.org/officeDocument/2006/relationships/image" Target="../media/image340.jpeg"/><Relationship Id="rId15" Type="http://schemas.openxmlformats.org/officeDocument/2006/relationships/image" Target="../media/image341.jpeg"/><Relationship Id="rId16" Type="http://schemas.openxmlformats.org/officeDocument/2006/relationships/image" Target="../media/image342.jpeg"/><Relationship Id="rId17" Type="http://schemas.openxmlformats.org/officeDocument/2006/relationships/image" Target="../media/image343.jpeg"/><Relationship Id="rId18" Type="http://schemas.openxmlformats.org/officeDocument/2006/relationships/image" Target="../media/image344.jpeg"/><Relationship Id="rId1" Type="http://schemas.openxmlformats.org/officeDocument/2006/relationships/slideLayout" Target="../slideLayouts/slideLayout8.xml"/><Relationship Id="rId2" Type="http://schemas.openxmlformats.org/officeDocument/2006/relationships/hyperlink" Target="http://www.chem.uiuc.edu/chem103/aluminum/alcrytallize.htm" TargetMode="External"/><Relationship Id="rId3" Type="http://schemas.openxmlformats.org/officeDocument/2006/relationships/hyperlink" Target="https://www.youtube.com/watch?v=Y4NMpO1xI8U&amp;nohtml5=False" TargetMode="External"/><Relationship Id="rId4" Type="http://schemas.openxmlformats.org/officeDocument/2006/relationships/image" Target="../media/image331.png"/><Relationship Id="rId5" Type="http://schemas.openxmlformats.org/officeDocument/2006/relationships/hyperlink" Target="http://www.rsc.org/learn-chemistry/resource/res00001644/aspirin-screen-experiment?cmpid=CMP00004907" TargetMode="External"/><Relationship Id="rId6" Type="http://schemas.openxmlformats.org/officeDocument/2006/relationships/image" Target="../media/image332.jpeg"/><Relationship Id="rId7" Type="http://schemas.openxmlformats.org/officeDocument/2006/relationships/image" Target="../media/image333.jpeg"/><Relationship Id="rId8" Type="http://schemas.openxmlformats.org/officeDocument/2006/relationships/image" Target="../media/image334.jpeg"/><Relationship Id="rId9" Type="http://schemas.openxmlformats.org/officeDocument/2006/relationships/image" Target="../media/image335.jpeg"/><Relationship Id="rId10" Type="http://schemas.openxmlformats.org/officeDocument/2006/relationships/image" Target="../media/image336.jpeg"/></Relationships>
</file>

<file path=ppt/slides/_rels/slide172.xml.rels><?xml version="1.0" encoding="UTF-8" standalone="yes"?>
<Relationships xmlns="http://schemas.openxmlformats.org/package/2006/relationships"><Relationship Id="rId11" Type="http://schemas.openxmlformats.org/officeDocument/2006/relationships/image" Target="../media/image351.png"/><Relationship Id="rId12" Type="http://schemas.openxmlformats.org/officeDocument/2006/relationships/image" Target="../media/image352.png"/><Relationship Id="rId13" Type="http://schemas.openxmlformats.org/officeDocument/2006/relationships/hyperlink" Target="http://chemwiki.ucdavis.edu/Textbook_Maps/General_Chemistry_Textbook_Maps/Map:_Chem1_(Lower)/12:_Acid_Base_Equilibria_Revisited/11.5:_Acid/Base_Titration" TargetMode="External"/><Relationship Id="rId14" Type="http://schemas.openxmlformats.org/officeDocument/2006/relationships/hyperlink" Target="http://group.chem.iastate.edu/Greenbowe/sections/projectfolder/flashfiles/stoichiometry/acid_base.html" TargetMode="External"/><Relationship Id="rId15" Type="http://schemas.openxmlformats.org/officeDocument/2006/relationships/image" Target="../media/image353.png"/><Relationship Id="rId1" Type="http://schemas.openxmlformats.org/officeDocument/2006/relationships/slideLayout" Target="../slideLayouts/slideLayout6.xml"/><Relationship Id="rId2" Type="http://schemas.openxmlformats.org/officeDocument/2006/relationships/image" Target="../media/image345.png"/><Relationship Id="rId3" Type="http://schemas.openxmlformats.org/officeDocument/2006/relationships/hyperlink" Target="http://shanimchemistry.blogspot.com/2015/08/titration.html" TargetMode="External"/><Relationship Id="rId4" Type="http://schemas.openxmlformats.org/officeDocument/2006/relationships/hyperlink" Target="https://www.youtube.com/watch?v=sFpFCPTDv2w" TargetMode="External"/><Relationship Id="rId5" Type="http://schemas.openxmlformats.org/officeDocument/2006/relationships/image" Target="../media/image346.jpeg"/><Relationship Id="rId6" Type="http://schemas.openxmlformats.org/officeDocument/2006/relationships/image" Target="../media/image347.gif"/><Relationship Id="rId7" Type="http://schemas.openxmlformats.org/officeDocument/2006/relationships/image" Target="../media/image348.jpeg"/><Relationship Id="rId8" Type="http://schemas.openxmlformats.org/officeDocument/2006/relationships/hyperlink" Target="http://slideplayer.com/slide/5667195/" TargetMode="External"/><Relationship Id="rId9" Type="http://schemas.openxmlformats.org/officeDocument/2006/relationships/image" Target="../media/image349.png"/><Relationship Id="rId10" Type="http://schemas.openxmlformats.org/officeDocument/2006/relationships/image" Target="../media/image350.png"/></Relationships>
</file>

<file path=ppt/slides/_rels/slide173.xml.rels><?xml version="1.0" encoding="UTF-8" standalone="yes"?>
<Relationships xmlns="http://schemas.openxmlformats.org/package/2006/relationships"><Relationship Id="rId11" Type="http://schemas.openxmlformats.org/officeDocument/2006/relationships/hyperlink" Target="https://www.youtube.com/watch?v=RX6rh-eeflM&amp;nohtml5=False" TargetMode="External"/><Relationship Id="rId12" Type="http://schemas.openxmlformats.org/officeDocument/2006/relationships/hyperlink" Target="http://group.chem.iastate.edu/Greenbowe/sections/projectfolder/flashfiles/redoxNew/redox.html" TargetMode="External"/><Relationship Id="rId13" Type="http://schemas.openxmlformats.org/officeDocument/2006/relationships/image" Target="../media/image359.gif"/><Relationship Id="rId14" Type="http://schemas.openxmlformats.org/officeDocument/2006/relationships/hyperlink" Target="http://staff.buffalostate.edu/nazareay/che112/chromate.htm" TargetMode="External"/><Relationship Id="rId15" Type="http://schemas.openxmlformats.org/officeDocument/2006/relationships/image" Target="../media/image360.jpeg"/><Relationship Id="rId1" Type="http://schemas.openxmlformats.org/officeDocument/2006/relationships/slideLayout" Target="../slideLayouts/slideLayout6.xml"/><Relationship Id="rId2" Type="http://schemas.openxmlformats.org/officeDocument/2006/relationships/hyperlink" Target="http://science.wonderhowto.com/how-to/classic-chemistry-colorize-colorless-liquids-with-black-magic-aka-iodine-clock-reaction-0139128/" TargetMode="External"/><Relationship Id="rId3" Type="http://schemas.openxmlformats.org/officeDocument/2006/relationships/image" Target="../media/image354.png"/><Relationship Id="rId4" Type="http://schemas.openxmlformats.org/officeDocument/2006/relationships/hyperlink" Target="http://chemcollective.org/activities/autograded/130" TargetMode="External"/><Relationship Id="rId5" Type="http://schemas.openxmlformats.org/officeDocument/2006/relationships/image" Target="../media/image355.jpeg"/><Relationship Id="rId6" Type="http://schemas.openxmlformats.org/officeDocument/2006/relationships/image" Target="../media/image356.jpeg"/><Relationship Id="rId7" Type="http://schemas.openxmlformats.org/officeDocument/2006/relationships/image" Target="../media/image357.jpeg"/><Relationship Id="rId8" Type="http://schemas.openxmlformats.org/officeDocument/2006/relationships/image" Target="../media/image358.jpeg"/><Relationship Id="rId9" Type="http://schemas.openxmlformats.org/officeDocument/2006/relationships/image" Target="../media/image143.gif"/><Relationship Id="rId10" Type="http://schemas.openxmlformats.org/officeDocument/2006/relationships/hyperlink" Target="http://pediaa.com/difference-between-acid-base-titration-and-redox-titration/" TargetMode="External"/></Relationships>
</file>

<file path=ppt/slides/_rels/slide174.xml.rels><?xml version="1.0" encoding="UTF-8" standalone="yes"?>
<Relationships xmlns="http://schemas.openxmlformats.org/package/2006/relationships"><Relationship Id="rId11" Type="http://schemas.openxmlformats.org/officeDocument/2006/relationships/hyperlink" Target="https://phet.colorado.edu/en/simulation/reactions-and-rates" TargetMode="External"/><Relationship Id="rId12" Type="http://schemas.openxmlformats.org/officeDocument/2006/relationships/image" Target="../media/image367.jpeg"/><Relationship Id="rId13" Type="http://schemas.openxmlformats.org/officeDocument/2006/relationships/image" Target="../media/image368.png"/><Relationship Id="rId1" Type="http://schemas.openxmlformats.org/officeDocument/2006/relationships/slideLayout" Target="../slideLayouts/slideLayout6.xml"/><Relationship Id="rId2" Type="http://schemas.openxmlformats.org/officeDocument/2006/relationships/hyperlink" Target="http://webpages.sou.edu/~chapman/Ch206/kinhelp.htm" TargetMode="External"/><Relationship Id="rId3" Type="http://schemas.openxmlformats.org/officeDocument/2006/relationships/hyperlink" Target="https://www.youtube.com/watch?v=MyWKEivx6CA&amp;nohtml5=False" TargetMode="External"/><Relationship Id="rId4" Type="http://schemas.openxmlformats.org/officeDocument/2006/relationships/hyperlink" Target="http://www.onlinechemlabs.com/library-of-labs/learning-objectives/iodine-clock-kinetics.aspx" TargetMode="External"/><Relationship Id="rId5" Type="http://schemas.openxmlformats.org/officeDocument/2006/relationships/image" Target="../media/image361.gif"/><Relationship Id="rId6" Type="http://schemas.openxmlformats.org/officeDocument/2006/relationships/image" Target="../media/image362.jpeg"/><Relationship Id="rId7" Type="http://schemas.openxmlformats.org/officeDocument/2006/relationships/image" Target="../media/image363.gif"/><Relationship Id="rId8" Type="http://schemas.openxmlformats.org/officeDocument/2006/relationships/image" Target="../media/image364.gif"/><Relationship Id="rId9" Type="http://schemas.openxmlformats.org/officeDocument/2006/relationships/image" Target="../media/image365.gif"/><Relationship Id="rId10" Type="http://schemas.openxmlformats.org/officeDocument/2006/relationships/image" Target="../media/image366.jpeg"/></Relationships>
</file>

<file path=ppt/slides/_rels/slide175.xml.rels><?xml version="1.0" encoding="UTF-8" standalone="yes"?>
<Relationships xmlns="http://schemas.openxmlformats.org/package/2006/relationships"><Relationship Id="rId3" Type="http://schemas.openxmlformats.org/officeDocument/2006/relationships/hyperlink" Target="http://www.slideshare.net/lurganbeach/lesson-enthalpy-and-calorimetry" TargetMode="External"/><Relationship Id="rId4" Type="http://schemas.openxmlformats.org/officeDocument/2006/relationships/hyperlink" Target="https://www.youtube.com/watch?v=SAR-5wdQKSY" TargetMode="External"/><Relationship Id="rId5" Type="http://schemas.openxmlformats.org/officeDocument/2006/relationships/hyperlink" Target="http://group.chem.iastate.edu/Greenbowe/sections/projectfolder/flashfiles/thermochem/heat_metal.html" TargetMode="External"/><Relationship Id="rId6" Type="http://schemas.openxmlformats.org/officeDocument/2006/relationships/hyperlink" Target="https://commons.wikimedia.org/wiki/File:Bomb_Calorimeter_Diagram.png" TargetMode="External"/><Relationship Id="rId7" Type="http://schemas.openxmlformats.org/officeDocument/2006/relationships/image" Target="../media/image370.jpeg"/><Relationship Id="rId8" Type="http://schemas.openxmlformats.org/officeDocument/2006/relationships/image" Target="../media/image371.jpeg"/><Relationship Id="rId9" Type="http://schemas.openxmlformats.org/officeDocument/2006/relationships/hyperlink" Target="http://www.chem.purdue.edu/gchelp/howtosolveit/Thermodynamics/Calorimetry.html" TargetMode="External"/><Relationship Id="rId1" Type="http://schemas.openxmlformats.org/officeDocument/2006/relationships/slideLayout" Target="../slideLayouts/slideLayout7.xml"/><Relationship Id="rId2" Type="http://schemas.openxmlformats.org/officeDocument/2006/relationships/image" Target="../media/image369.png"/></Relationships>
</file>

<file path=ppt/slides/_rels/slide176.xml.rels><?xml version="1.0" encoding="UTF-8" standalone="yes"?>
<Relationships xmlns="http://schemas.openxmlformats.org/package/2006/relationships"><Relationship Id="rId3" Type="http://schemas.openxmlformats.org/officeDocument/2006/relationships/image" Target="../media/image373.jpeg"/><Relationship Id="rId4" Type="http://schemas.openxmlformats.org/officeDocument/2006/relationships/hyperlink" Target="http://alevelchem.com/aqa_a_level_chemistry/unit3.3/331/analysis.htm" TargetMode="External"/><Relationship Id="rId5" Type="http://schemas.openxmlformats.org/officeDocument/2006/relationships/hyperlink" Target="https://www.youtube.com/watch?v=xhO4goI_BRU&amp;nohtml5=False" TargetMode="External"/><Relationship Id="rId6" Type="http://schemas.openxmlformats.org/officeDocument/2006/relationships/hyperlink" Target="https://www.dartmouth.edu/~chemlab/info/resources/qual/soluble.SolubleAppletA.html" TargetMode="External"/><Relationship Id="rId7" Type="http://schemas.openxmlformats.org/officeDocument/2006/relationships/image" Target="../media/image374.png"/><Relationship Id="rId8" Type="http://schemas.openxmlformats.org/officeDocument/2006/relationships/hyperlink" Target="https://www.dartmouth.edu/~chemlab/info/resources/qual/soluble.SolubleAppletC.html" TargetMode="External"/><Relationship Id="rId9" Type="http://schemas.openxmlformats.org/officeDocument/2006/relationships/image" Target="../media/image375.gif"/><Relationship Id="rId1" Type="http://schemas.openxmlformats.org/officeDocument/2006/relationships/slideLayout" Target="../slideLayouts/slideLayout6.xml"/><Relationship Id="rId2" Type="http://schemas.openxmlformats.org/officeDocument/2006/relationships/image" Target="../media/image372.gi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76.png"/></Relationships>
</file>

<file path=ppt/slides/_rels/slide18.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4" Type="http://schemas.openxmlformats.org/officeDocument/2006/relationships/hyperlink" Target="https://www.youtube.com/watch?v=2AFPfg0Como" TargetMode="External"/><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7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hyperlink" Target="http://webbook.nist.gov/cgi/cbook.cgi?Spec=C7726956&amp;Index=0&amp;Type=Mass&amp;Large=on" TargetMode="External"/><Relationship Id="rId6" Type="http://schemas.openxmlformats.org/officeDocument/2006/relationships/hyperlink" Target="https://www.youtube.com/watch?v=xirPkCI1sMA" TargetMode="External"/><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4" Type="http://schemas.openxmlformats.org/officeDocument/2006/relationships/hyperlink" Target="https://www.youtube.com/watch?v=xITzGUjongU" TargetMode="External"/><Relationship Id="rId5" Type="http://schemas.openxmlformats.org/officeDocument/2006/relationships/hyperlink" Target="https://www.youtube.com/watch?v=jVc-Kc5KMu4" TargetMode="External"/><Relationship Id="rId6" Type="http://schemas.openxmlformats.org/officeDocument/2006/relationships/image" Target="../media/image33.gif"/><Relationship Id="rId7" Type="http://schemas.openxmlformats.org/officeDocument/2006/relationships/image" Target="../media/image34.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hyperlink" Target="http://www.globisens.net/sites/default/files/docs/sample-activities/PDF%20versions/lambertbeerlaw.pdf" TargetMode="External"/><Relationship Id="rId6" Type="http://schemas.openxmlformats.org/officeDocument/2006/relationships/hyperlink" Target="https://www.youtube.com/watch?v=0-lKTiQT0WE" TargetMode="External"/><Relationship Id="rId7"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4" Type="http://schemas.openxmlformats.org/officeDocument/2006/relationships/hyperlink" Target="https://www.khanacademy.org/science/chemistry/chemical-reactions-stoichiome/stoichiometry-ideal/v/stoichiometry" TargetMode="External"/><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hyperlink" Target="http://www.slideshare.net/brockbanks12/ch-5-lecture" TargetMode="External"/><Relationship Id="rId5" Type="http://schemas.openxmlformats.org/officeDocument/2006/relationships/hyperlink" Target="https://www.youtube.com/watch?v=S6UQX7ZdkTg"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hyperlink" Target="http://chemwiki.ucdavis.edu/Core/Analytical_Chemistry/Analytical_Chemistry_2.0/08:_Gravimetric_Methods/8B:_Precipitation_Gravimetry" TargetMode="External"/><Relationship Id="rId4" Type="http://schemas.openxmlformats.org/officeDocument/2006/relationships/hyperlink" Target="https://www.khanacademy.org/science/chemistry/chemical-reactions-stoichiome/limiting-reagent-stoichiometry/a/gravimetric-analysis-and-precipitation-gravimetry" TargetMode="External"/><Relationship Id="rId5" Type="http://schemas.openxmlformats.org/officeDocument/2006/relationships/image" Target="../media/image41.jpe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hyperlink" Target="http://media.collegeboard.com/digitalServices/pdf/ap/ap14_chemistry_scoring_guidelines.pdf" TargetMode="External"/><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hyperlink" Target="https://groups.chem.ubc.ca/courseware/pH/section15/index.html" TargetMode="External"/><Relationship Id="rId5" Type="http://schemas.openxmlformats.org/officeDocument/2006/relationships/hyperlink" Target="http://group.chem.iastate.edu/Greenbowe/sections/projectfolder/flashfiles/stoichiometry/acid_base.html" TargetMode="External"/><Relationship Id="rId6" Type="http://schemas.openxmlformats.org/officeDocument/2006/relationships/image" Target="../media/image46.gif"/><Relationship Id="rId7"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hyperlink" Target="http://www.bozemanscience.com/ap-chem-023-ionic-solids" TargetMode="External"/><Relationship Id="rId4" Type="http://schemas.openxmlformats.org/officeDocument/2006/relationships/hyperlink" Target="http://my.hrw.com/content/hmof/science/high_school_sci/na/gr9-12/hmd_chem_9780547708089_/dlo/virtuallab/c06_00vl18/index.html" TargetMode="External"/><Relationship Id="rId5" Type="http://schemas.openxmlformats.org/officeDocument/2006/relationships/hyperlink" Target="http://www.bozemanscience.com/ap-chem-024-metallic-solids" TargetMode="External"/><Relationship Id="rId6" Type="http://schemas.openxmlformats.org/officeDocument/2006/relationships/hyperlink" Target="http://www.bozemanscience.com/ap-chem-025-covalent-network-solids" TargetMode="External"/><Relationship Id="rId7" Type="http://schemas.openxmlformats.org/officeDocument/2006/relationships/hyperlink" Target="http://www.bozemanscience.com/ap-chem-026-molecular-solids" TargetMode="External"/><Relationship Id="rId8" Type="http://schemas.openxmlformats.org/officeDocument/2006/relationships/image" Target="../media/image48.jpeg"/><Relationship Id="rId9" Type="http://schemas.microsoft.com/office/2007/relationships/hdphoto" Target="../media/hdphoto3.wdp"/><Relationship Id="rId10"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hyperlink" Target="http://www.slideshare.net/joshie600/edexcel-unit-1-as-chemistr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 Id="rId4"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hyperlink" Target="http://dr-illustration.co.uk/all/chemistry-25/" TargetMode="External"/><Relationship Id="rId4" Type="http://schemas.openxmlformats.org/officeDocument/2006/relationships/hyperlink" Target="http://www.bozemanscience.com/ap-chem-013-physical-properties" TargetMode="External"/><Relationship Id="rId5" Type="http://schemas.openxmlformats.org/officeDocument/2006/relationships/hyperlink" Target="http://www.bozemanscience.com/ap-chem-014-gases" TargetMode="External"/><Relationship Id="rId1" Type="http://schemas.openxmlformats.org/officeDocument/2006/relationships/slideLayout" Target="../slideLayouts/slideLayout8.xml"/><Relationship Id="rId2"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Brandie.Freeman@Bartow.k12.ga.u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scs-YbyRXMI" TargetMode="External"/><Relationship Id="rId4" Type="http://schemas.openxmlformats.org/officeDocument/2006/relationships/hyperlink" Target="https://www.youtube.com/watch?v=mlqjhw1Z-e4" TargetMode="External"/><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8.xml"/><Relationship Id="rId2" Type="http://schemas.openxmlformats.org/officeDocument/2006/relationships/hyperlink" Target="http://slideplayer.com/slide/1710456/"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2012books.lardbucket.org/books/principles-of-general-chemistry-v1.0/section_14/e8fc5173971c1c64ac22ad566542a98a.jpg" TargetMode="External"/><Relationship Id="rId4" Type="http://schemas.openxmlformats.org/officeDocument/2006/relationships/hyperlink" Target="http://www.chm.davidson.edu/vce/GasLaws/GasConstant.html" TargetMode="External"/><Relationship Id="rId5" Type="http://schemas.openxmlformats.org/officeDocument/2006/relationships/image" Target="../media/image57.png"/><Relationship Id="rId1" Type="http://schemas.openxmlformats.org/officeDocument/2006/relationships/slideLayout" Target="../slideLayouts/slideLayout8.xml"/><Relationship Id="rId2"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hyperlink" Target="http://goflightmedicine.com/gas-laws-aerospace-physiology/" TargetMode="External"/><Relationship Id="rId4" Type="http://schemas.openxmlformats.org/officeDocument/2006/relationships/hyperlink" Target="https://www.youtube.com/watch?v=8SRAkXMu3d0" TargetMode="External"/><Relationship Id="rId5" Type="http://schemas.openxmlformats.org/officeDocument/2006/relationships/image" Target="../media/image59.png"/><Relationship Id="rId1" Type="http://schemas.openxmlformats.org/officeDocument/2006/relationships/slideLayout" Target="../slideLayouts/slideLayout8.xml"/><Relationship Id="rId2"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hyperlink" Target="https://kaiserscience.wordpress.com/biology-the-living-environment/lab-skills/chromatography/" TargetMode="External"/><Relationship Id="rId4" Type="http://schemas.openxmlformats.org/officeDocument/2006/relationships/hyperlink" Target="https://www.youtube.com/watch?v=XPKjHkm3A_0" TargetMode="External"/><Relationship Id="rId1" Type="http://schemas.openxmlformats.org/officeDocument/2006/relationships/slideLayout" Target="../slideLayouts/slideLayout6.xml"/><Relationship Id="rId2" Type="http://schemas.openxmlformats.org/officeDocument/2006/relationships/image" Target="../media/image60.gif"/></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hyperlink" Target="https://www.youtube.com/watch?v=EBfGcTAJF4o" TargetMode="External"/><Relationship Id="rId5" Type="http://schemas.openxmlformats.org/officeDocument/2006/relationships/image" Target="../media/image62.png"/><Relationship Id="rId6" Type="http://schemas.openxmlformats.org/officeDocument/2006/relationships/hyperlink" Target="https://secure-media.collegeboard.org/digitalServices/pdf/ap/ap15_chemistry_sg.pdf" TargetMode="External"/><Relationship Id="rId7"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hyperlink" Target="http://www.bio.miami.edu/tom/courses/bil255/bil255goods/02_bonds.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swwhwIfVqj0" TargetMode="External"/><Relationship Id="rId4" Type="http://schemas.openxmlformats.org/officeDocument/2006/relationships/image" Target="../media/image64.png"/><Relationship Id="rId1" Type="http://schemas.openxmlformats.org/officeDocument/2006/relationships/slideLayout" Target="../slideLayouts/slideLayout8.xml"/><Relationship Id="rId2" Type="http://schemas.openxmlformats.org/officeDocument/2006/relationships/hyperlink" Target="http://www.chegg.com/homework-help/six-different-aqueous-solutions-solvent-molecules-omitted-cl-chapter-3-problem-97p-solution-9780077340230-exc" TargetMode="External"/></Relationships>
</file>

<file path=ppt/slides/_rels/slide36.xml.rels><?xml version="1.0" encoding="UTF-8" standalone="yes"?>
<Relationships xmlns="http://schemas.openxmlformats.org/package/2006/relationships"><Relationship Id="rId11" Type="http://schemas.openxmlformats.org/officeDocument/2006/relationships/image" Target="../media/image70.png"/><Relationship Id="rId12" Type="http://schemas.microsoft.com/office/2007/relationships/hdphoto" Target="../media/hdphoto6.wdp"/><Relationship Id="rId1" Type="http://schemas.openxmlformats.org/officeDocument/2006/relationships/slideLayout" Target="../slideLayouts/slideLayout8.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hyperlink" Target="http://www.bbc.co.uk/schools/gcsebitesize/science/edexcel_pre_2011/oneearth/fuelsrev1.shtml" TargetMode="External"/><Relationship Id="rId6" Type="http://schemas.openxmlformats.org/officeDocument/2006/relationships/hyperlink" Target="https://www.youtube.com/watch?v=iX4WlKIAuYg" TargetMode="External"/><Relationship Id="rId7" Type="http://schemas.openxmlformats.org/officeDocument/2006/relationships/image" Target="../media/image68.png"/><Relationship Id="rId8" Type="http://schemas.microsoft.com/office/2007/relationships/hdphoto" Target="../media/hdphoto4.wdp"/><Relationship Id="rId9" Type="http://schemas.openxmlformats.org/officeDocument/2006/relationships/image" Target="../media/image69.png"/><Relationship Id="rId10"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Ron_r_CvYL8" TargetMode="External"/><Relationship Id="rId4" Type="http://schemas.openxmlformats.org/officeDocument/2006/relationships/image" Target="../media/image71.png"/><Relationship Id="rId5" Type="http://schemas.openxmlformats.org/officeDocument/2006/relationships/image" Target="../media/image72.gif"/><Relationship Id="rId1" Type="http://schemas.openxmlformats.org/officeDocument/2006/relationships/slideLayout" Target="../slideLayouts/slideLayout8.xml"/><Relationship Id="rId2" Type="http://schemas.openxmlformats.org/officeDocument/2006/relationships/hyperlink" Target="http://chemistry.stackexchange.com/questions/10106/why-do-the-melting-and-boiling-points-of-the-noble-gases-increase-when-the-atomi"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IPrsWuSkQc" TargetMode="External"/><Relationship Id="rId4" Type="http://schemas.openxmlformats.org/officeDocument/2006/relationships/image" Target="../media/image73.png"/><Relationship Id="rId1" Type="http://schemas.openxmlformats.org/officeDocument/2006/relationships/slideLayout" Target="../slideLayouts/slideLayout8.xml"/><Relationship Id="rId2" Type="http://schemas.openxmlformats.org/officeDocument/2006/relationships/hyperlink" Target="http://www.learnapchemistry.com/potd/problem.php?pc=5f87cc5c5248660fc9a3da6fabb37be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chemstone.net/Principles/7.Solutions/Soln.html" TargetMode="External"/><Relationship Id="rId4" Type="http://schemas.openxmlformats.org/officeDocument/2006/relationships/hyperlink" Target="http://www.bozemanscience.com/ap-chem-017-dipole-forces" TargetMode="External"/><Relationship Id="rId5" Type="http://schemas.openxmlformats.org/officeDocument/2006/relationships/image" Target="../media/image75.jpeg"/><Relationship Id="rId6" Type="http://schemas.openxmlformats.org/officeDocument/2006/relationships/image" Target="../media/image76.png"/><Relationship Id="rId1" Type="http://schemas.openxmlformats.org/officeDocument/2006/relationships/slideLayout" Target="../slideLayouts/slideLayout8.xml"/><Relationship Id="rId2" Type="http://schemas.openxmlformats.org/officeDocument/2006/relationships/image" Target="../media/image7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hyperlink" Target="http://www.bozemanscience.com/ap-chem-020-ionic-bonding" TargetMode="External"/><Relationship Id="rId1" Type="http://schemas.openxmlformats.org/officeDocument/2006/relationships/slideLayout" Target="../slideLayouts/slideLayout8.xml"/><Relationship Id="rId2" Type="http://schemas.openxmlformats.org/officeDocument/2006/relationships/hyperlink" Target="http://chemwiki.ucdavis.edu/Core/Physical_Chemistry/Equilibria/Solubilty/Solubility"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cnSTsLvyuOk" TargetMode="External"/><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hyperlink" Target="http://media.collegeboard.com/digitalServices/pdf/ap/apcentral/ap13_chemistry_scoring_guidelines.pdf" TargetMode="External"/><Relationship Id="rId7" Type="http://schemas.openxmlformats.org/officeDocument/2006/relationships/image" Target="../media/image80.png"/><Relationship Id="rId8" Type="http://schemas.openxmlformats.org/officeDocument/2006/relationships/image" Target="../media/image81.png"/><Relationship Id="rId1" Type="http://schemas.openxmlformats.org/officeDocument/2006/relationships/slideLayout" Target="../slideLayouts/slideLayout8.xml"/><Relationship Id="rId2" Type="http://schemas.openxmlformats.org/officeDocument/2006/relationships/hyperlink" Target="http://www.chem.fsu.edu/chemlab/chm1046course/solubi10.jp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choolbag.info/chemistry/mcat_2/20.html" TargetMode="External"/><Relationship Id="rId4" Type="http://schemas.openxmlformats.org/officeDocument/2006/relationships/hyperlink" Target="http://www.bozemanscience.com/ap-chem-018-intermolecular-forces" TargetMode="External"/><Relationship Id="rId5" Type="http://schemas.openxmlformats.org/officeDocument/2006/relationships/image" Target="../media/image83.jpe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spdE3oxklIg" TargetMode="External"/><Relationship Id="rId4" Type="http://schemas.openxmlformats.org/officeDocument/2006/relationships/image" Target="../media/image84.gif"/><Relationship Id="rId5"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hyperlink" Target="http://butane.chem.uiuc.edu/cyerkes/chem102ae_fa08/homepage/Chem102AEFa07/Lecture_Notes_102/copy%20of%20Lecture%2012%20.ht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un93VJxUfPA" TargetMode="External"/><Relationship Id="rId4"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hyperlink" Target="http://www.learnapchemistry.com/potd/problem.php?pc=c83c76847ae3c21bd44c8edc4690ce5b"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TxHi5FtMYKk" TargetMode="External"/><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hyperlink" Target="http://getchemistry.weebly.com/ionic-bonding.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UfovGpgRNx8" TargetMode="External"/><Relationship Id="rId4" Type="http://schemas.openxmlformats.org/officeDocument/2006/relationships/image" Target="../media/image90.png"/><Relationship Id="rId5" Type="http://schemas.openxmlformats.org/officeDocument/2006/relationships/image" Target="../media/image91.jpeg"/><Relationship Id="rId6" Type="http://schemas.openxmlformats.org/officeDocument/2006/relationships/image" Target="../media/image92.png"/><Relationship Id="rId7" Type="http://schemas.openxmlformats.org/officeDocument/2006/relationships/image" Target="../media/image93.gif"/><Relationship Id="rId1" Type="http://schemas.openxmlformats.org/officeDocument/2006/relationships/slideLayout" Target="../slideLayouts/slideLayout8.xml"/><Relationship Id="rId2" Type="http://schemas.openxmlformats.org/officeDocument/2006/relationships/hyperlink" Target="http://study.com/academy/lesson/what-is-a-metallic-bond-definition-properties-examples.htm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xNYiB_2u8J4" TargetMode="External"/><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8.xml"/><Relationship Id="rId2" Type="http://schemas.openxmlformats.org/officeDocument/2006/relationships/hyperlink" Target="https://www.wyzant.com/resources/lessons/science/chemistry/lewis_structures_vsepr"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ganguhaqkh.blogspot.com/2009/08/chemistry-c6-chemical-bonding.html" TargetMode="External"/><Relationship Id="rId4" Type="http://schemas.openxmlformats.org/officeDocument/2006/relationships/hyperlink" Target="https://docs.google.com/document/d/1IyRUW_J_n-5owbTTeh5PbtCmFowlBkTc2een99Egujc/edit?usp=sharing" TargetMode="External"/><Relationship Id="rId5" Type="http://schemas.openxmlformats.org/officeDocument/2006/relationships/image" Target="../media/image97.png"/><Relationship Id="rId6" Type="http://schemas.openxmlformats.org/officeDocument/2006/relationships/hyperlink" Target="http://www.mrpalermo.com/virtual-lab-conductivity.html" TargetMode="External"/><Relationship Id="rId1" Type="http://schemas.openxmlformats.org/officeDocument/2006/relationships/slideLayout" Target="../slideLayouts/slideLayout8.xml"/><Relationship Id="rId2" Type="http://schemas.openxmlformats.org/officeDocument/2006/relationships/hyperlink" Target="https://www.youtube.com/watch?v=UKoqUwaIFY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bzr-byiSXlA" TargetMode="External"/><Relationship Id="rId4" Type="http://schemas.openxmlformats.org/officeDocument/2006/relationships/image" Target="../media/image98.jpeg"/><Relationship Id="rId5" Type="http://schemas.openxmlformats.org/officeDocument/2006/relationships/image" Target="../media/image99.gif"/><Relationship Id="rId6"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hyperlink" Target="http://www.chemguide.co.uk/atoms/structures/ionicstruct.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4" Type="http://schemas.openxmlformats.org/officeDocument/2006/relationships/hyperlink" Target="http://www.bozemanscience.com/ap-chem-001-molecules-elements" TargetMode="External"/><Relationship Id="rId5" Type="http://schemas.openxmlformats.org/officeDocument/2006/relationships/hyperlink" Target="ww.youtube.com/watch" TargetMode="External"/><Relationship Id="rId6" Type="http://schemas.openxmlformats.org/officeDocument/2006/relationships/image" Target="../media/image3.tif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hyperlink" Target="https://www.youtube.com/watch?v=5vSBjS99Ozs" TargetMode="External"/><Relationship Id="rId1" Type="http://schemas.openxmlformats.org/officeDocument/2006/relationships/slideLayout" Target="../slideLayouts/slideLayout6.xml"/><Relationship Id="rId2" Type="http://schemas.openxmlformats.org/officeDocument/2006/relationships/hyperlink" Target="http://www.chemguide.co.uk/atoms/questions/q-ionicstructs.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FJdeHrwD0_8" TargetMode="External"/><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8.xml"/><Relationship Id="rId2" Type="http://schemas.openxmlformats.org/officeDocument/2006/relationships/hyperlink" Target="http://www.compoundchem.com/2015/07/07/alloy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apchemresources2014.weebly.com/uploads/9/7/6/4/9764824/alloy_handout.pdf" TargetMode="External"/><Relationship Id="rId4" Type="http://schemas.openxmlformats.org/officeDocument/2006/relationships/hyperlink" Target="https://www.youtube.com/watch?v=oW0jmrQUiWM" TargetMode="External"/><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6.xml"/><Relationship Id="rId2" Type="http://schemas.openxmlformats.org/officeDocument/2006/relationships/image" Target="../media/image105.gif"/></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4" Type="http://schemas.openxmlformats.org/officeDocument/2006/relationships/image" Target="../media/image108.png"/><Relationship Id="rId5" Type="http://schemas.openxmlformats.org/officeDocument/2006/relationships/image" Target="../media/image109.gif"/><Relationship Id="rId6" Type="http://schemas.openxmlformats.org/officeDocument/2006/relationships/image" Target="../media/image110.png"/><Relationship Id="rId1" Type="http://schemas.openxmlformats.org/officeDocument/2006/relationships/slideLayout" Target="../slideLayouts/slideLayout8.xml"/><Relationship Id="rId2"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4"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1" Type="http://schemas.openxmlformats.org/officeDocument/2006/relationships/slideLayout" Target="../slideLayouts/slideLayout8.xml"/><Relationship Id="rId2"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PU9rzTjLyb4" TargetMode="External"/><Relationship Id="rId4" Type="http://schemas.openxmlformats.org/officeDocument/2006/relationships/image" Target="../media/image112.jpeg"/><Relationship Id="rId5" Type="http://schemas.openxmlformats.org/officeDocument/2006/relationships/image" Target="../media/image113.png"/><Relationship Id="rId1" Type="http://schemas.openxmlformats.org/officeDocument/2006/relationships/slideLayout" Target="../slideLayouts/slideLayout6.xml"/><Relationship Id="rId2" Type="http://schemas.openxmlformats.org/officeDocument/2006/relationships/hyperlink" Target="http://chemed.chem.purdue.edu/genchem/topicreview/bp/ch13/category.php"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hyperlink" Target="https://secure-media.collegeboard.org/ap-student/pdf/chemistry/ap14_frq_chemisty.pdf" TargetMode="External"/><Relationship Id="rId5" Type="http://schemas.openxmlformats.org/officeDocument/2006/relationships/hyperlink" Target="https://www.youtube.com/watch?v=PU9rzTjLyb4" TargetMode="External"/><Relationship Id="rId1" Type="http://schemas.openxmlformats.org/officeDocument/2006/relationships/slideLayout" Target="../slideLayouts/slideLayout8.xml"/><Relationship Id="rId2"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qkGxZO4z_k8" TargetMode="External"/><Relationship Id="rId4" Type="http://schemas.openxmlformats.org/officeDocument/2006/relationships/image" Target="../media/image116.gif"/><Relationship Id="rId5" Type="http://schemas.openxmlformats.org/officeDocument/2006/relationships/image" Target="../media/image117.gif"/><Relationship Id="rId6" Type="http://schemas.openxmlformats.org/officeDocument/2006/relationships/image" Target="../media/image118.png"/><Relationship Id="rId1" Type="http://schemas.openxmlformats.org/officeDocument/2006/relationships/slideLayout" Target="../slideLayouts/slideLayout8.xml"/><Relationship Id="rId2" Type="http://schemas.openxmlformats.org/officeDocument/2006/relationships/hyperlink" Target="http://www.chemguide.co.uk/atoms/structures/molecular.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hyperlink" Target="http://www.bozemanscience.com/ap-chem-026-molecular-solids" TargetMode="External"/><Relationship Id="rId1" Type="http://schemas.openxmlformats.org/officeDocument/2006/relationships/slideLayout" Target="../slideLayouts/slideLayout8.xml"/><Relationship Id="rId2" Type="http://schemas.openxmlformats.org/officeDocument/2006/relationships/hyperlink" Target="http://www.chemguide.co.uk/atoms/structures/molecular.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4" Type="http://schemas.openxmlformats.org/officeDocument/2006/relationships/hyperlink" Target="http://www.bozemanscience.com/ap-chem-002-chemical-analysis" TargetMode="External"/><Relationship Id="rId5" Type="http://schemas.openxmlformats.org/officeDocument/2006/relationships/hyperlink" Target="ww.youtube.com/watch" TargetMode="External"/><Relationship Id="rId6" Type="http://schemas.openxmlformats.org/officeDocument/2006/relationships/image" Target="../media/image4.tiff"/><Relationship Id="rId7" Type="http://schemas.openxmlformats.org/officeDocument/2006/relationships/image" Target="../media/image5.tif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4.jpeg"/><Relationship Id="rId3" Type="http://schemas.openxmlformats.org/officeDocument/2006/relationships/image" Target="../media/image125.jpe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jpeg"/><Relationship Id="rId5" Type="http://schemas.openxmlformats.org/officeDocument/2006/relationships/hyperlink" Target="https://adapaproject.org/bbk_temp/tiki-index.php?page=Leaf:+How+can+electrons+capture+and+store+energy+in+molecules?" TargetMode="External"/><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9" Type="http://schemas.openxmlformats.org/officeDocument/2006/relationships/image" Target="../media/image131.png"/><Relationship Id="rId1" Type="http://schemas.openxmlformats.org/officeDocument/2006/relationships/slideLayout" Target="../slideLayouts/slideLayout6.xml"/><Relationship Id="rId2" Type="http://schemas.openxmlformats.org/officeDocument/2006/relationships/hyperlink" Target="http://www.bozemanscience.com/ap-chem-032-chemical-change-evidenc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jpeg"/><Relationship Id="rId5" Type="http://schemas.openxmlformats.org/officeDocument/2006/relationships/hyperlink" Target="https://adapaproject.org/bbk_temp/tiki-index.php?page=Leaf:+How+can+electrons+capture+and+store+energy+in+molecules?" TargetMode="External"/><Relationship Id="rId6" Type="http://schemas.openxmlformats.org/officeDocument/2006/relationships/image" Target="../media/image128.png"/><Relationship Id="rId7" Type="http://schemas.openxmlformats.org/officeDocument/2006/relationships/image" Target="../media/image129.png"/><Relationship Id="rId1" Type="http://schemas.openxmlformats.org/officeDocument/2006/relationships/slideLayout" Target="../slideLayouts/slideLayout6.xml"/><Relationship Id="rId2" Type="http://schemas.openxmlformats.org/officeDocument/2006/relationships/hyperlink" Target="http://www.bozemanscience.com/ap-chem-032-chemical-change-evidence"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bozemanscience.com/ap-chem-027-chemical-equations" TargetMode="External"/><Relationship Id="rId4" Type="http://schemas.openxmlformats.org/officeDocument/2006/relationships/hyperlink" Target="https://quizlet.com/45555836/solubility-rules-flash-cards/" TargetMode="External"/><Relationship Id="rId5" Type="http://schemas.openxmlformats.org/officeDocument/2006/relationships/image" Target="../media/image132.png"/><Relationship Id="rId1" Type="http://schemas.openxmlformats.org/officeDocument/2006/relationships/slideLayout" Target="../slideLayouts/slideLayout6.xml"/><Relationship Id="rId2" Type="http://schemas.openxmlformats.org/officeDocument/2006/relationships/hyperlink" Target="http://chemwiki.ucdavis.edu/Wikitexts/Sacramento_City_College/SCC:_Chem_309/Chapters/06:_Quantities_in_Chemical_Reactions/6.07:_Balancing_Chemical_Equation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youtube.com/watch?v=LQN9lH9WAVQ"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bozemanscience.com/ap-chem-028-stoichiometry" TargetMode="External"/><Relationship Id="rId4" Type="http://schemas.openxmlformats.org/officeDocument/2006/relationships/hyperlink" Target="http://group.chem.iastate.edu/Greenbowe/sections/projectfolder/flashfiles/stoichiometry/empirical.html" TargetMode="External"/><Relationship Id="rId5" Type="http://schemas.openxmlformats.org/officeDocument/2006/relationships/hyperlink" Target="https://phet.colorado.edu/sims/html/reactants-products-and-leftovers/latest/reactants-products-and-leftovers_en.html" TargetMode="External"/><Relationship Id="rId1" Type="http://schemas.openxmlformats.org/officeDocument/2006/relationships/slideLayout" Target="../slideLayouts/slideLayout6.xml"/><Relationship Id="rId2" Type="http://schemas.openxmlformats.org/officeDocument/2006/relationships/hyperlink" Target="http://www.chemteam.info/Stoichiometry/Limiting-Reagent.html"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iBT-nyVukfc"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wiredchemist.com/chemistry/instructional/laboratory-tutorials/gravimetric-analysis" TargetMode="External"/><Relationship Id="rId3" Type="http://schemas.openxmlformats.org/officeDocument/2006/relationships/hyperlink" Target="http://www.bozemanscience.com/ap-chem-029-synthesis-decomposition-reaction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unomaha.edu/tiskochem/Chem1180/Lecture_Handouts/Solution_Stoichiometry_notes.pdf" TargetMode="External"/><Relationship Id="rId3" Type="http://schemas.openxmlformats.org/officeDocument/2006/relationships/hyperlink" Target="https://www.youtube.com/watch?v=KfzRWfKjrBM"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chemed.chem.purdue.edu/genchem/topicreview/bp/bronsted/bronsted.html" TargetMode="External"/><Relationship Id="rId4" Type="http://schemas.openxmlformats.org/officeDocument/2006/relationships/hyperlink" Target="http://www.bozemanscience.com/ap-chem-030-neutralization-reactions" TargetMode="External"/><Relationship Id="rId5" Type="http://schemas.openxmlformats.org/officeDocument/2006/relationships/hyperlink" Target="https://quizlet.com/_oyam1" TargetMode="External"/><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image" Target="../media/image135.png"/><Relationship Id="rId9" Type="http://schemas.openxmlformats.org/officeDocument/2006/relationships/image" Target="../media/image136.png"/><Relationship Id="rId10" Type="http://schemas.openxmlformats.org/officeDocument/2006/relationships/image" Target="../media/image137.pn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hyperlink" Target="https://careychemblock2group5.wordpress.com/2013/03/15/empirical-formula-lab/" TargetMode="External"/><Relationship Id="rId5" Type="http://schemas.openxmlformats.org/officeDocument/2006/relationships/hyperlink" Target="https://www.youtube.com/watch?v=fcTfNhJCkog" TargetMode="External"/><Relationship Id="rId6" Type="http://schemas.openxmlformats.org/officeDocument/2006/relationships/hyperlink" Target="ww.youtube.com/watch" TargetMode="External"/><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hyperlink" Target="https://online.science.psu.edu/biol011_sandbox_7239/node/7381" TargetMode="External"/><Relationship Id="rId5" Type="http://schemas.openxmlformats.org/officeDocument/2006/relationships/hyperlink" Target="https://youtu.be/lQ6FBA1HM3s" TargetMode="External"/><Relationship Id="rId6" Type="http://schemas.openxmlformats.org/officeDocument/2006/relationships/image" Target="../media/image140.png"/><Relationship Id="rId7" Type="http://schemas.openxmlformats.org/officeDocument/2006/relationships/image" Target="../media/image141.jpeg"/><Relationship Id="rId8" Type="http://schemas.openxmlformats.org/officeDocument/2006/relationships/image" Target="../media/image142.png"/><Relationship Id="rId1" Type="http://schemas.openxmlformats.org/officeDocument/2006/relationships/slideLayout" Target="../slideLayouts/slideLayout6.xml"/><Relationship Id="rId2" Type="http://schemas.openxmlformats.org/officeDocument/2006/relationships/image" Target="../media/image138.png"/></Relationships>
</file>

<file path=ppt/slides/_rels/slide71.xml.rels><?xml version="1.0" encoding="UTF-8" standalone="yes"?>
<Relationships xmlns="http://schemas.openxmlformats.org/package/2006/relationships"><Relationship Id="rId3" Type="http://schemas.openxmlformats.org/officeDocument/2006/relationships/hyperlink" Target="https://www.boundless.com/chemistry/definition/ion" TargetMode="External"/><Relationship Id="rId4" Type="http://schemas.openxmlformats.org/officeDocument/2006/relationships/hyperlink" Target="https://www.boundless.com/chemistry/textbooks/boundless-chemistry-textbook/aqueous-reactions-4/oxidation-reduction-reactions-48/redox-titrations-248-1533/" TargetMode="External"/><Relationship Id="rId5" Type="http://schemas.openxmlformats.org/officeDocument/2006/relationships/hyperlink" Target="https://www.khanacademy.org/science/chemistry/acid-base-equilibrium/titrations/v/redox-titration" TargetMode="External"/><Relationship Id="rId1" Type="http://schemas.openxmlformats.org/officeDocument/2006/relationships/slideLayout" Target="../slideLayouts/slideLayout6.xml"/><Relationship Id="rId2" Type="http://schemas.openxmlformats.org/officeDocument/2006/relationships/image" Target="../media/image143.gif"/></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cZMkqagL8Ps" TargetMode="External"/><Relationship Id="rId4" Type="http://schemas.openxmlformats.org/officeDocument/2006/relationships/hyperlink" Target="https://www.youtube.com/watch?v=uVJypmKjevg" TargetMode="External"/><Relationship Id="rId5" Type="http://schemas.openxmlformats.org/officeDocument/2006/relationships/image" Target="../media/image144.png"/><Relationship Id="rId6" Type="http://schemas.openxmlformats.org/officeDocument/2006/relationships/hyperlink" Target="https://www.youtube.com/watch?v=IIu16dy3ThI&amp;nohtml5=False" TargetMode="External"/><Relationship Id="rId7" Type="http://schemas.openxmlformats.org/officeDocument/2006/relationships/image" Target="../media/image145.gif"/><Relationship Id="rId1" Type="http://schemas.openxmlformats.org/officeDocument/2006/relationships/slideLayout" Target="../slideLayouts/slideLayout6.xml"/><Relationship Id="rId2" Type="http://schemas.openxmlformats.org/officeDocument/2006/relationships/hyperlink" Target="http://slideplayer.com/slide/263226/"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L-G7pLufXAo&amp;nohtml5=False" TargetMode="External"/><Relationship Id="rId4" Type="http://schemas.openxmlformats.org/officeDocument/2006/relationships/hyperlink" Target="https://www.youtube.com/watch?v=RnRV-x2etWQ" TargetMode="External"/><Relationship Id="rId5" Type="http://schemas.openxmlformats.org/officeDocument/2006/relationships/image" Target="../media/image146.png"/><Relationship Id="rId1" Type="http://schemas.openxmlformats.org/officeDocument/2006/relationships/slideLayout" Target="../slideLayouts/slideLayout8.xml"/><Relationship Id="rId2" Type="http://schemas.openxmlformats.org/officeDocument/2006/relationships/hyperlink" Target="https://www.boundless.com/chemistry/textbooks/boundless-chemistry-textbook/thermochemistry-6/energy-57/energy-changes-in-chemical-reactions-274-3509/"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9Xncz_mMc5g&amp;nohtml5=False" TargetMode="External"/><Relationship Id="rId4" Type="http://schemas.openxmlformats.org/officeDocument/2006/relationships/image" Target="../media/image147.png"/><Relationship Id="rId5" Type="http://schemas.openxmlformats.org/officeDocument/2006/relationships/hyperlink" Target="https://www.youtube.com/watch?v=Rt7-VrmZuds&amp;nohtml5=False" TargetMode="External"/><Relationship Id="rId1" Type="http://schemas.openxmlformats.org/officeDocument/2006/relationships/slideLayout" Target="../slideLayouts/slideLayout8.xml"/><Relationship Id="rId2" Type="http://schemas.openxmlformats.org/officeDocument/2006/relationships/hyperlink" Target="http://chemwiki.ucdavis.edu/Textbook_Maps/General_Chemistry_Textbook_Maps/Map:_Chem1_(Lower)/24:_Electrochemistry/24.2:_Galvanic_cells_and_electrode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IV4IUsholjg&amp;nohtml5=False" TargetMode="External"/><Relationship Id="rId4" Type="http://schemas.openxmlformats.org/officeDocument/2006/relationships/image" Target="../media/image148.png"/><Relationship Id="rId5" Type="http://schemas.openxmlformats.org/officeDocument/2006/relationships/hyperlink" Target="https://www.youtube.com/watch?v=mVP93e8PNmw&amp;nohtml5=False" TargetMode="External"/><Relationship Id="rId1" Type="http://schemas.openxmlformats.org/officeDocument/2006/relationships/slideLayout" Target="../slideLayouts/slideLayout8.xml"/><Relationship Id="rId2" Type="http://schemas.openxmlformats.org/officeDocument/2006/relationships/hyperlink" Target="http://chemwiki.ucdavis.edu/Core/Analytical_Chemistry/Electrochemistry/Writing_Equations_for_Redox_Reactions"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9.png"/><Relationship Id="rId3" Type="http://schemas.openxmlformats.org/officeDocument/2006/relationships/image" Target="../media/image15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1.png"/><Relationship Id="rId3" Type="http://schemas.openxmlformats.org/officeDocument/2006/relationships/image" Target="../media/image152.png"/></Relationships>
</file>

<file path=ppt/slides/_rels/slide78.xml.rels><?xml version="1.0" encoding="UTF-8" standalone="yes"?>
<Relationships xmlns="http://schemas.openxmlformats.org/package/2006/relationships"><Relationship Id="rId3" Type="http://schemas.openxmlformats.org/officeDocument/2006/relationships/image" Target="../media/image153.png"/><Relationship Id="rId4" Type="http://schemas.microsoft.com/office/2007/relationships/hdphoto" Target="../media/hdphoto7.wdp"/><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1jLoUaCaVQk" TargetMode="External"/><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1" Type="http://schemas.openxmlformats.org/officeDocument/2006/relationships/slideLayout" Target="../slideLayouts/slideLayout6.xml"/><Relationship Id="rId2" Type="http://schemas.openxmlformats.org/officeDocument/2006/relationships/hyperlink" Target="https://www.chem.tamu.edu/class/majors/tutorialnotefiles/factors.ht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rkubuske.com/2012/10/" TargetMode="External"/><Relationship Id="rId4" Type="http://schemas.openxmlformats.org/officeDocument/2006/relationships/hyperlink" Target="http://www.bozemanscience.com/ap-chem-003-the-mole" TargetMode="External"/><Relationship Id="rId5" Type="http://schemas.openxmlformats.org/officeDocument/2006/relationships/hyperlink" Target="ww.youtube.com/watch" TargetMode="External"/><Relationship Id="rId6" Type="http://schemas.openxmlformats.org/officeDocument/2006/relationships/image" Target="../media/image7.tiff"/><Relationship Id="rId7" Type="http://schemas.openxmlformats.org/officeDocument/2006/relationships/image" Target="../media/image8.tif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hyperlink" Target="http://chemwiki.ucdavis.edu/Core/Physical_Chemistry/Kinetics/Methods_of_Determining_Reaction_Order/Using_Graphs_to_Determine_Rate_Laws" TargetMode="External"/><Relationship Id="rId4" Type="http://schemas.openxmlformats.org/officeDocument/2006/relationships/hyperlink" Target="https://www.youtube.com/watch?v=WDXzVI8SmfE" TargetMode="External"/><Relationship Id="rId5" Type="http://schemas.openxmlformats.org/officeDocument/2006/relationships/image" Target="../media/image158.png"/><Relationship Id="rId6" Type="http://schemas.openxmlformats.org/officeDocument/2006/relationships/image" Target="../media/image159.png"/><Relationship Id="rId7" Type="http://schemas.openxmlformats.org/officeDocument/2006/relationships/image" Target="../media/image160.png"/><Relationship Id="rId1" Type="http://schemas.openxmlformats.org/officeDocument/2006/relationships/slideLayout" Target="../slideLayouts/slideLayout8.xml"/><Relationship Id="rId2" Type="http://schemas.openxmlformats.org/officeDocument/2006/relationships/image" Target="../media/image157.png"/></Relationships>
</file>

<file path=ppt/slides/_rels/slide81.xml.rels><?xml version="1.0" encoding="UTF-8" standalone="yes"?>
<Relationships xmlns="http://schemas.openxmlformats.org/package/2006/relationships"><Relationship Id="rId3" Type="http://schemas.openxmlformats.org/officeDocument/2006/relationships/hyperlink" Target="http://www.chem1.com/acad/webtext/dynamics/dynamics-2.html" TargetMode="External"/><Relationship Id="rId4" Type="http://schemas.openxmlformats.org/officeDocument/2006/relationships/hyperlink" Target="https://www.youtube.com/watch?v=e4qci9b2d3U" TargetMode="External"/><Relationship Id="rId1" Type="http://schemas.openxmlformats.org/officeDocument/2006/relationships/slideLayout" Target="../slideLayouts/slideLayout8.xml"/><Relationship Id="rId2" Type="http://schemas.openxmlformats.org/officeDocument/2006/relationships/image" Target="../media/image161.png"/></Relationships>
</file>

<file path=ppt/slides/_rels/slide82.xml.rels><?xml version="1.0" encoding="UTF-8" standalone="yes"?>
<Relationships xmlns="http://schemas.openxmlformats.org/package/2006/relationships"><Relationship Id="rId3" Type="http://schemas.openxmlformats.org/officeDocument/2006/relationships/hyperlink" Target="http://images.slideplayer.com/1/266799/slides/slide_38.jpg" TargetMode="External"/><Relationship Id="rId4" Type="http://schemas.openxmlformats.org/officeDocument/2006/relationships/hyperlink" Target="http://www.bozemanscience.com/ap-chem-037-the-rate-constant" TargetMode="External"/><Relationship Id="rId5" Type="http://schemas.openxmlformats.org/officeDocument/2006/relationships/image" Target="../media/image16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83.xml.rels><?xml version="1.0" encoding="UTF-8" standalone="yes"?>
<Relationships xmlns="http://schemas.openxmlformats.org/package/2006/relationships"><Relationship Id="rId3" Type="http://schemas.openxmlformats.org/officeDocument/2006/relationships/hyperlink" Target="http://ibchem.com/IB/ibfiles/states/sta_img/MB2.gif" TargetMode="External"/><Relationship Id="rId4" Type="http://schemas.openxmlformats.org/officeDocument/2006/relationships/hyperlink" Target="http://www.bozemanscience.com/ap-chem-039-unsuccessful-reactions" TargetMode="External"/><Relationship Id="rId5" Type="http://schemas.openxmlformats.org/officeDocument/2006/relationships/image" Target="../media/image163.gif"/><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84.xml.rels><?xml version="1.0" encoding="UTF-8" standalone="yes"?>
<Relationships xmlns="http://schemas.openxmlformats.org/package/2006/relationships"><Relationship Id="rId3" Type="http://schemas.openxmlformats.org/officeDocument/2006/relationships/hyperlink" Target="http://images.slideplayer.com/25/8042910/slides/slide_4.jpg" TargetMode="External"/><Relationship Id="rId4" Type="http://schemas.openxmlformats.org/officeDocument/2006/relationships/hyperlink" Target="http://www.bozemanscience.com/ap-chem-039-unsuccessful-reactions" TargetMode="External"/><Relationship Id="rId5" Type="http://schemas.openxmlformats.org/officeDocument/2006/relationships/image" Target="../media/image164.png"/><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apchemistrynmsi.wikispaces.com/file/view/12%20Kinetics.pdf/522333370/12%20Kinetics.pdf" TargetMode="External"/><Relationship Id="rId3" Type="http://schemas.openxmlformats.org/officeDocument/2006/relationships/hyperlink" Target="http://www.bozemanscience.com/ap-chem-043-reaction-intermediates"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apchemistrynmsi.wikispaces.com/file/view/12%20Kinetics.pdf/522333370/12%20Kinetics.pdf" TargetMode="External"/><Relationship Id="rId3" Type="http://schemas.openxmlformats.org/officeDocument/2006/relationships/hyperlink" Target="http://www.bozemanscience.com/ap-chem-043-reaction-intermediates"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www.bozemanscience.com/ap-chem-044-catalysts" TargetMode="External"/><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67.jpeg"/><Relationship Id="rId1" Type="http://schemas.openxmlformats.org/officeDocument/2006/relationships/slideLayout" Target="../slideLayouts/slideLayout6.xml"/><Relationship Id="rId2" Type="http://schemas.openxmlformats.org/officeDocument/2006/relationships/hyperlink" Target="http://apchemistrynmsi.wikispaces.com/file/view/12%20Kinetics.pdf/522333370/12%20Kinetics.pd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68.jpeg"/><Relationship Id="rId4" Type="http://schemas.openxmlformats.org/officeDocument/2006/relationships/hyperlink" Target="http://www.bozemanscience.com/ap-chem-045-catalyst-classes" TargetMode="External"/><Relationship Id="rId1" Type="http://schemas.openxmlformats.org/officeDocument/2006/relationships/slideLayout" Target="../slideLayouts/slideLayout6.xml"/><Relationship Id="rId2" Type="http://schemas.openxmlformats.org/officeDocument/2006/relationships/hyperlink" Target="http://wps.prenhall.com/wps/media/objects/3312/3391801/blb1406.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chemwiki.ucdavis.edu/Core/Inorganic_Chemistry/Electronic_Structure_of_Atoms_and_Molecules/Electronic_Configurations" TargetMode="External"/><Relationship Id="rId4" Type="http://schemas.openxmlformats.org/officeDocument/2006/relationships/hyperlink" Target="https://youtu.be/2AFPfg0Como" TargetMode="External"/><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9.png"/></Relationships>
</file>

<file path=ppt/slides/_rels/slide91.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4" Type="http://schemas.openxmlformats.org/officeDocument/2006/relationships/hyperlink" Target="https://www.youtube.com/watch?v=I9jd1Ew_YGU" TargetMode="External"/><Relationship Id="rId5" Type="http://schemas.openxmlformats.org/officeDocument/2006/relationships/image" Target="../media/image170.png"/><Relationship Id="rId6" Type="http://schemas.openxmlformats.org/officeDocument/2006/relationships/image" Target="../media/image171.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2.png"/><Relationship Id="rId3" Type="http://schemas.openxmlformats.org/officeDocument/2006/relationships/image" Target="../media/image173.png"/></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glSIFkGl63E" TargetMode="External"/><Relationship Id="rId4" Type="http://schemas.openxmlformats.org/officeDocument/2006/relationships/image" Target="../media/image174.gif"/><Relationship Id="rId1" Type="http://schemas.openxmlformats.org/officeDocument/2006/relationships/slideLayout" Target="../slideLayouts/slideLayout6.xml"/><Relationship Id="rId2" Type="http://schemas.openxmlformats.org/officeDocument/2006/relationships/hyperlink" Target="http://www.digipac.ca/chemical/mtom/contents/glossary/k.htm"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1" Type="http://schemas.openxmlformats.org/officeDocument/2006/relationships/slideLayout" Target="../slideLayouts/slideLayout6.xml"/><Relationship Id="rId2" Type="http://schemas.openxmlformats.org/officeDocument/2006/relationships/image" Target="../media/image175.png"/></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jR8vZHtOLdA" TargetMode="External"/><Relationship Id="rId4" Type="http://schemas.openxmlformats.org/officeDocument/2006/relationships/image" Target="../media/image179.jpeg"/><Relationship Id="rId1" Type="http://schemas.openxmlformats.org/officeDocument/2006/relationships/slideLayout" Target="../slideLayouts/slideLayout8.xml"/><Relationship Id="rId2" Type="http://schemas.openxmlformats.org/officeDocument/2006/relationships/hyperlink" Target="http://www.learnthermo.com/T1-tutorial/ch01/lesson-C/pg02.php"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1" Type="http://schemas.openxmlformats.org/officeDocument/2006/relationships/slideLayout" Target="../slideLayouts/slideLayout8.xml"/><Relationship Id="rId2" Type="http://schemas.openxmlformats.org/officeDocument/2006/relationships/image" Target="../media/image180.png"/></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B6hAwZH2mmA" TargetMode="External"/><Relationship Id="rId4" Type="http://schemas.openxmlformats.org/officeDocument/2006/relationships/image" Target="../media/image183.png"/><Relationship Id="rId1" Type="http://schemas.openxmlformats.org/officeDocument/2006/relationships/slideLayout" Target="../slideLayouts/slideLayout8.xml"/><Relationship Id="rId2" Type="http://schemas.openxmlformats.org/officeDocument/2006/relationships/hyperlink" Target="http://www.physicsclassroom.com/class/thermalP/Lesson-1/Methods-of-Heat-Transfer"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4.png"/><Relationship Id="rId3" Type="http://schemas.openxmlformats.org/officeDocument/2006/relationships/image" Target="../media/image185.png"/></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fe_fFFrVl7U" TargetMode="External"/><Relationship Id="rId4" Type="http://schemas.openxmlformats.org/officeDocument/2006/relationships/image" Target="../media/image186.png"/><Relationship Id="rId1" Type="http://schemas.openxmlformats.org/officeDocument/2006/relationships/slideLayout" Target="../slideLayouts/slideLayout8.xml"/><Relationship Id="rId2" Type="http://schemas.openxmlformats.org/officeDocument/2006/relationships/hyperlink" Target="https://www.chem.tamu.edu/class/majors/tutorialnotefiles/law1.ht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0429" y="4678791"/>
            <a:ext cx="4506111" cy="2367666"/>
          </a:xfrm>
        </p:spPr>
        <p:txBody>
          <a:bodyPr>
            <a:noAutofit/>
          </a:bodyPr>
          <a:lstStyle/>
          <a:p>
            <a:pPr algn="r"/>
            <a:r>
              <a:rPr lang="en-US" sz="5000" dirty="0" smtClean="0"/>
              <a:t>AP Chemistry</a:t>
            </a:r>
            <a:br>
              <a:rPr lang="en-US" sz="5000" dirty="0" smtClean="0"/>
            </a:br>
            <a:r>
              <a:rPr lang="en-US" sz="5000" dirty="0" smtClean="0"/>
              <a:t>Exam Review</a:t>
            </a:r>
            <a:r>
              <a:rPr lang="en-US" sz="5000" b="1" dirty="0" smtClean="0"/>
              <a:t/>
            </a:r>
            <a:br>
              <a:rPr lang="en-US" sz="5000" b="1" dirty="0" smtClean="0"/>
            </a:br>
            <a:endParaRPr lang="en-US" sz="5000" b="1" dirty="0"/>
          </a:p>
        </p:txBody>
      </p:sp>
      <p:pic>
        <p:nvPicPr>
          <p:cNvPr id="6" name="Picture 5"/>
          <p:cNvPicPr>
            <a:picLocks noChangeAspect="1"/>
          </p:cNvPicPr>
          <p:nvPr/>
        </p:nvPicPr>
        <p:blipFill>
          <a:blip r:embed="rId2">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3">
                    <a14:imgEffect>
                      <a14:backgroundRemoval t="10000" b="91667" l="862" r="98621"/>
                    </a14:imgEffect>
                    <a14:imgEffect>
                      <a14:saturation sat="200000"/>
                    </a14:imgEffect>
                  </a14:imgLayer>
                </a14:imgProps>
              </a:ext>
            </a:extLst>
          </a:blip>
          <a:stretch>
            <a:fillRect/>
          </a:stretch>
        </p:blipFill>
        <p:spPr>
          <a:xfrm rot="19767677">
            <a:off x="331703" y="1337544"/>
            <a:ext cx="6723463" cy="417318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5462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a:t>
            </a:r>
            <a:r>
              <a:rPr lang="en-US" dirty="0" smtClean="0"/>
              <a:t>Ionization </a:t>
            </a:r>
            <a:r>
              <a:rPr lang="en-US" dirty="0"/>
              <a:t>Energy (IE) indicates the strength of the coulombic attraction of the outermost, easiest to remove, electron to the </a:t>
            </a:r>
            <a:r>
              <a:rPr lang="en-US" dirty="0" smtClean="0"/>
              <a:t>nucleus:</a:t>
            </a:r>
          </a:p>
          <a:p>
            <a:pPr marL="0" indent="0" algn="ctr">
              <a:spcBef>
                <a:spcPts val="800"/>
              </a:spcBef>
              <a:buNone/>
            </a:pPr>
            <a:r>
              <a:rPr lang="en-US" dirty="0" smtClean="0"/>
              <a:t>X(g) + IE             X</a:t>
            </a:r>
            <a:r>
              <a:rPr lang="en-US" baseline="30000" dirty="0" smtClean="0"/>
              <a:t>+</a:t>
            </a:r>
            <a:r>
              <a:rPr lang="en-US" dirty="0" smtClean="0"/>
              <a:t>(g) + e</a:t>
            </a:r>
            <a:r>
              <a:rPr lang="en-US" baseline="30000" dirty="0" smtClean="0"/>
              <a:t>–</a:t>
            </a:r>
            <a:endParaRPr lang="en-US" dirty="0" smtClean="0"/>
          </a:p>
          <a:p>
            <a:pPr lvl="1"/>
            <a:r>
              <a:rPr lang="en-US" dirty="0" smtClean="0"/>
              <a:t>1</a:t>
            </a:r>
            <a:r>
              <a:rPr lang="en-US" baseline="30000" dirty="0" smtClean="0"/>
              <a:t>st</a:t>
            </a:r>
            <a:r>
              <a:rPr lang="en-US" dirty="0" smtClean="0"/>
              <a:t> IE generally increases across a period and decreases down a group</a:t>
            </a:r>
          </a:p>
          <a:p>
            <a:pPr lvl="2"/>
            <a:r>
              <a:rPr lang="en-US" dirty="0" smtClean="0"/>
              <a:t>IE generally increases as #protons increases in same energy level</a:t>
            </a:r>
          </a:p>
          <a:p>
            <a:pPr lvl="2"/>
            <a:r>
              <a:rPr lang="en-US" dirty="0" smtClean="0"/>
              <a:t>IE decreases as e</a:t>
            </a:r>
            <a:r>
              <a:rPr lang="en-US" baseline="30000" dirty="0" smtClean="0"/>
              <a:t>–</a:t>
            </a:r>
            <a:r>
              <a:rPr lang="en-US" dirty="0" smtClean="0"/>
              <a:t> in higher energy level: increased shielding, e</a:t>
            </a:r>
            <a:r>
              <a:rPr lang="en-US" baseline="30000" dirty="0" smtClean="0"/>
              <a:t>–</a:t>
            </a:r>
            <a:r>
              <a:rPr lang="en-US" dirty="0" smtClean="0"/>
              <a:t> farther from nucleus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1.6: </a:t>
            </a:r>
            <a:r>
              <a:rPr lang="en-US" dirty="0" smtClean="0"/>
              <a:t> The </a:t>
            </a:r>
            <a:r>
              <a:rPr lang="en-US" dirty="0"/>
              <a:t>student is able to analyze data relating to electron energies for patterns and relationships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cxnSp>
        <p:nvCxnSpPr>
          <p:cNvPr id="15" name="Straight Arrow Connector 14"/>
          <p:cNvCxnSpPr/>
          <p:nvPr/>
        </p:nvCxnSpPr>
        <p:spPr>
          <a:xfrm>
            <a:off x="6107545" y="2858945"/>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16" name="Picture 15" descr="General IE Trends Question.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95258" y="1834718"/>
            <a:ext cx="6859529" cy="32661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214699" y="3493042"/>
            <a:ext cx="6840088" cy="158996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91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Conservation of Energy </a:t>
            </a:r>
            <a:endParaRPr lang="en-US" dirty="0"/>
          </a:p>
        </p:txBody>
      </p:sp>
      <p:sp>
        <p:nvSpPr>
          <p:cNvPr id="8" name="Content Placeholder 7"/>
          <p:cNvSpPr>
            <a:spLocks noGrp="1"/>
          </p:cNvSpPr>
          <p:nvPr>
            <p:ph sz="half" idx="1"/>
          </p:nvPr>
        </p:nvSpPr>
        <p:spPr>
          <a:xfrm>
            <a:off x="6003016" y="2214724"/>
            <a:ext cx="3049481" cy="2441291"/>
          </a:xfrm>
        </p:spPr>
        <p:txBody>
          <a:bodyPr/>
          <a:lstStyle/>
          <a:p>
            <a:r>
              <a:rPr lang="en-US" dirty="0" smtClean="0"/>
              <a:t>Expansion/Compression of a gas </a:t>
            </a:r>
          </a:p>
          <a:p>
            <a:r>
              <a:rPr lang="en-US" dirty="0" smtClean="0"/>
              <a:t>Volume increases, work is done by the gas</a:t>
            </a:r>
          </a:p>
          <a:p>
            <a:r>
              <a:rPr lang="en-US" dirty="0" smtClean="0"/>
              <a:t>Volume decreases, work is done on the gas</a:t>
            </a:r>
          </a:p>
          <a:p>
            <a:endParaRPr lang="en-US" dirty="0"/>
          </a:p>
        </p:txBody>
      </p:sp>
      <p:sp>
        <p:nvSpPr>
          <p:cNvPr id="10" name="TextBox 9"/>
          <p:cNvSpPr txBox="1"/>
          <p:nvPr/>
        </p:nvSpPr>
        <p:spPr>
          <a:xfrm>
            <a:off x="8080111" y="-58673"/>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581622"/>
            <a:ext cx="9144000" cy="1477328"/>
          </a:xfrm>
          <a:prstGeom prst="rect">
            <a:avLst/>
          </a:prstGeom>
          <a:noFill/>
        </p:spPr>
        <p:txBody>
          <a:bodyPr wrap="square" rtlCol="0">
            <a:spAutoFit/>
          </a:bodyPr>
          <a:lstStyle/>
          <a:p>
            <a:r>
              <a:rPr lang="en-US" dirty="0" smtClean="0"/>
              <a:t>LO</a:t>
            </a:r>
            <a:r>
              <a:rPr lang="en-US" dirty="0"/>
              <a:t> </a:t>
            </a:r>
            <a:r>
              <a:rPr lang="en-US" dirty="0" smtClean="0"/>
              <a:t>5.4: The </a:t>
            </a:r>
            <a:r>
              <a:rPr lang="en-US" dirty="0"/>
              <a:t>student is able to use conservation of energy to relate the magnitude of the energy changes occurring in two or more interacting systems, including identification of the systems, the type (heat vs. work), or the direction of the energy flow.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3" name="Picture 16" descr="05_13_Figure_L"/>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199" y="1030431"/>
            <a:ext cx="5831747" cy="451399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04524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601225" y="184689"/>
            <a:ext cx="7556313" cy="1116106"/>
          </a:xfrm>
        </p:spPr>
        <p:txBody>
          <a:bodyPr/>
          <a:lstStyle/>
          <a:p>
            <a:r>
              <a:rPr lang="en-US" dirty="0" smtClean="0"/>
              <a:t>Conservation of Energy when Mixing</a:t>
            </a:r>
            <a:endParaRPr lang="en-US" dirty="0"/>
          </a:p>
        </p:txBody>
      </p:sp>
      <p:sp>
        <p:nvSpPr>
          <p:cNvPr id="8" name="Content Placeholder 7"/>
          <p:cNvSpPr>
            <a:spLocks noGrp="1"/>
          </p:cNvSpPr>
          <p:nvPr>
            <p:ph sz="half" idx="1"/>
          </p:nvPr>
        </p:nvSpPr>
        <p:spPr>
          <a:xfrm>
            <a:off x="202604" y="1538678"/>
            <a:ext cx="5624990" cy="4057655"/>
          </a:xfrm>
        </p:spPr>
        <p:txBody>
          <a:bodyPr/>
          <a:lstStyle/>
          <a:p>
            <a:r>
              <a:rPr lang="en-US" dirty="0" smtClean="0"/>
              <a:t>Energy is transferred between systems in contact with one another</a:t>
            </a:r>
          </a:p>
          <a:p>
            <a:r>
              <a:rPr lang="en-US" dirty="0" smtClean="0"/>
              <a:t>Energy lost by one system is gained by the other so that total energy is always conserved.</a:t>
            </a:r>
          </a:p>
          <a:p>
            <a:r>
              <a:rPr lang="en-US" dirty="0" smtClean="0"/>
              <a:t>-Q lost by system = +Q gained by surroundings</a:t>
            </a:r>
          </a:p>
          <a:p>
            <a:r>
              <a:rPr lang="en-US" dirty="0" smtClean="0"/>
              <a:t> For example :</a:t>
            </a:r>
          </a:p>
          <a:p>
            <a:pPr lvl="1"/>
            <a:r>
              <a:rPr lang="en-US" dirty="0" smtClean="0"/>
              <a:t>When room temperature water T</a:t>
            </a:r>
            <a:r>
              <a:rPr lang="en-US" sz="1400" dirty="0" smtClean="0"/>
              <a:t>1 (system)  </a:t>
            </a:r>
            <a:r>
              <a:rPr lang="en-US" dirty="0" smtClean="0"/>
              <a:t>is mixed with cold water T</a:t>
            </a:r>
            <a:r>
              <a:rPr lang="en-US" sz="1600" dirty="0" smtClean="0"/>
              <a:t>2 (surroundings), t</a:t>
            </a:r>
            <a:r>
              <a:rPr lang="en-US" sz="2000" dirty="0" smtClean="0"/>
              <a:t>he final temperature T</a:t>
            </a:r>
            <a:r>
              <a:rPr lang="en-US" sz="1600" dirty="0" smtClean="0"/>
              <a:t>3</a:t>
            </a:r>
            <a:r>
              <a:rPr lang="en-US" sz="1400" dirty="0" smtClean="0"/>
              <a:t> </a:t>
            </a:r>
            <a:r>
              <a:rPr lang="en-US" sz="2000" dirty="0" smtClean="0"/>
              <a:t>will be in-between.</a:t>
            </a:r>
          </a:p>
          <a:p>
            <a:r>
              <a:rPr lang="en-US" sz="2000" dirty="0" smtClean="0"/>
              <a:t>Q</a:t>
            </a:r>
            <a:r>
              <a:rPr lang="en-US" sz="1400" dirty="0" smtClean="0"/>
              <a:t>1</a:t>
            </a:r>
            <a:r>
              <a:rPr lang="en-US" sz="2000" dirty="0" smtClean="0"/>
              <a:t> + Q </a:t>
            </a:r>
            <a:r>
              <a:rPr lang="en-US" sz="1600" dirty="0" smtClean="0"/>
              <a:t>2</a:t>
            </a:r>
            <a:r>
              <a:rPr lang="en-US" sz="2000" dirty="0" smtClean="0"/>
              <a:t> = 0 and energy is conserved </a:t>
            </a:r>
          </a:p>
          <a:p>
            <a:pPr marL="0" indent="0">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5923138"/>
            <a:ext cx="9144000" cy="923330"/>
          </a:xfrm>
          <a:prstGeom prst="rect">
            <a:avLst/>
          </a:prstGeom>
          <a:noFill/>
        </p:spPr>
        <p:txBody>
          <a:bodyPr wrap="square" rtlCol="0">
            <a:spAutoFit/>
          </a:bodyPr>
          <a:lstStyle/>
          <a:p>
            <a:r>
              <a:rPr lang="en-US" dirty="0" smtClean="0"/>
              <a:t>LO</a:t>
            </a:r>
            <a:r>
              <a:rPr lang="en-US" dirty="0"/>
              <a:t> </a:t>
            </a:r>
            <a:r>
              <a:rPr lang="en-US" dirty="0" smtClean="0"/>
              <a:t>5.5: The student is able to use conservation of energy to relate the magnitudes of the energy changes when two non reacting 	substances are mixed or brought into contact with one another.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Content Placeholder 3"/>
          <p:cNvPicPr>
            <a:picLocks noGrp="1" noChangeAspect="1"/>
          </p:cNvPicPr>
          <p:nvPr>
            <p:ph sz="half" idx="14"/>
          </p:nvPr>
        </p:nvPicPr>
        <p:blipFill>
          <a:blip r:embed="rId4"/>
          <a:stretch>
            <a:fillRect/>
          </a:stretch>
        </p:blipFill>
        <p:spPr>
          <a:xfrm>
            <a:off x="5801920" y="2241062"/>
            <a:ext cx="3250577" cy="334699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51073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sz="2000" b="1" dirty="0" smtClean="0"/>
              <a:t>Calorimetry: </a:t>
            </a:r>
            <a:r>
              <a:rPr lang="en-US" sz="1800" dirty="0" smtClean="0"/>
              <a:t>an experimental technique used to determine the heat transferred in a chemical system. System can be a chemical reaction or physical process.</a:t>
            </a:r>
            <a:r>
              <a:rPr lang="en-US" sz="2400" dirty="0" smtClean="0"/>
              <a:t/>
            </a:r>
            <a:br>
              <a:rPr lang="en-US" sz="2400" dirty="0" smtClean="0"/>
            </a:br>
            <a:r>
              <a:rPr lang="en-US" sz="2400" dirty="0"/>
              <a:t/>
            </a:r>
            <a:br>
              <a:rPr lang="en-US" sz="2400" dirty="0"/>
            </a:br>
            <a:endParaRPr lang="en-US" sz="2400" dirty="0"/>
          </a:p>
        </p:txBody>
      </p:sp>
      <p:sp>
        <p:nvSpPr>
          <p:cNvPr id="5" name="Content Placeholder 4"/>
          <p:cNvSpPr>
            <a:spLocks noGrp="1"/>
          </p:cNvSpPr>
          <p:nvPr>
            <p:ph sz="half" idx="1"/>
          </p:nvPr>
        </p:nvSpPr>
        <p:spPr>
          <a:xfrm>
            <a:off x="0" y="1192307"/>
            <a:ext cx="4898368" cy="5056094"/>
          </a:xfrm>
        </p:spPr>
        <p:txBody>
          <a:bodyPr>
            <a:normAutofit/>
          </a:bodyPr>
          <a:lstStyle/>
          <a:p>
            <a:pPr>
              <a:buFont typeface="Wingdings" panose="05000000000000000000" pitchFamily="2" charset="2"/>
              <a:buChar char="Ø"/>
            </a:pPr>
            <a:r>
              <a:rPr lang="en-US" sz="1400" dirty="0"/>
              <a:t>Can use Calorimetry to solve for Heat Capacity of a calorimeter (C),, specific heat of a substance, (c), and </a:t>
            </a:r>
            <a:r>
              <a:rPr lang="en-US" sz="1400" dirty="0" err="1"/>
              <a:t>ΔHvap</a:t>
            </a:r>
            <a:r>
              <a:rPr lang="en-US" sz="1400" dirty="0"/>
              <a:t>, </a:t>
            </a:r>
            <a:r>
              <a:rPr lang="en-US" sz="1400" dirty="0" err="1"/>
              <a:t>Δfus</a:t>
            </a:r>
            <a:r>
              <a:rPr lang="en-US" sz="1400" dirty="0"/>
              <a:t>, </a:t>
            </a:r>
            <a:r>
              <a:rPr lang="en-US" sz="1400" dirty="0" err="1"/>
              <a:t>ΔHrxn</a:t>
            </a:r>
            <a:r>
              <a:rPr lang="en-US" sz="1400" dirty="0"/>
              <a:t>.</a:t>
            </a:r>
          </a:p>
          <a:p>
            <a:pPr>
              <a:spcBef>
                <a:spcPts val="600"/>
              </a:spcBef>
              <a:buFont typeface="Wingdings" panose="05000000000000000000" pitchFamily="2" charset="2"/>
              <a:buChar char="Ø"/>
            </a:pPr>
            <a:r>
              <a:rPr lang="en-US" sz="1400" dirty="0"/>
              <a:t>The data handling and math:</a:t>
            </a:r>
          </a:p>
          <a:p>
            <a:pPr lvl="1"/>
            <a:r>
              <a:rPr lang="en-US" sz="1400" dirty="0"/>
              <a:t>Law of Conservation of Energy: Q system + </a:t>
            </a:r>
            <a:r>
              <a:rPr lang="en-US" sz="1400" dirty="0" err="1"/>
              <a:t>Qsurroundings</a:t>
            </a:r>
            <a:r>
              <a:rPr lang="en-US" sz="1400" dirty="0"/>
              <a:t> = 0  </a:t>
            </a:r>
          </a:p>
          <a:p>
            <a:pPr lvl="1"/>
            <a:r>
              <a:rPr lang="en-US" sz="1400" dirty="0" err="1"/>
              <a:t>Qsystem</a:t>
            </a:r>
            <a:r>
              <a:rPr lang="en-US" sz="1400" dirty="0"/>
              <a:t> = - </a:t>
            </a:r>
            <a:r>
              <a:rPr lang="en-US" sz="1400" dirty="0" err="1"/>
              <a:t>Qsurroundings</a:t>
            </a:r>
            <a:r>
              <a:rPr lang="en-US" sz="1400" dirty="0"/>
              <a:t> where System = reaction, Surroundings = calorimeter</a:t>
            </a:r>
          </a:p>
          <a:p>
            <a:pPr lvl="1"/>
            <a:r>
              <a:rPr lang="en-US" sz="1400" dirty="0"/>
              <a:t>SO: Q </a:t>
            </a:r>
            <a:r>
              <a:rPr lang="en-US" sz="1400" dirty="0" err="1"/>
              <a:t>rxn</a:t>
            </a:r>
            <a:r>
              <a:rPr lang="en-US" sz="1400" dirty="0"/>
              <a:t> = - Q calorimeter</a:t>
            </a:r>
          </a:p>
          <a:p>
            <a:pPr lvl="1"/>
            <a:r>
              <a:rPr lang="en-US" sz="1400" dirty="0"/>
              <a:t>Heat Transfer due to Temperature Change in the Calorimeter:</a:t>
            </a:r>
          </a:p>
          <a:p>
            <a:pPr lvl="1"/>
            <a:r>
              <a:rPr lang="en-US" sz="1400" dirty="0"/>
              <a:t> Q= C</a:t>
            </a:r>
            <a:r>
              <a:rPr lang="el-GR" sz="1400" dirty="0"/>
              <a:t>Δ</a:t>
            </a:r>
            <a:r>
              <a:rPr lang="en-US" sz="1400" dirty="0"/>
              <a:t>T, or Q=  mc </a:t>
            </a:r>
            <a:r>
              <a:rPr lang="el-GR" sz="1400" dirty="0"/>
              <a:t>Δ</a:t>
            </a:r>
            <a:r>
              <a:rPr lang="en-US" sz="1400" dirty="0"/>
              <a:t>T where Q in J, C in J/K, m in g, c in </a:t>
            </a:r>
            <a:r>
              <a:rPr lang="en-US" sz="1400" dirty="0" smtClean="0"/>
              <a:t>J/g-K, </a:t>
            </a:r>
            <a:r>
              <a:rPr lang="el-GR" sz="1400" dirty="0"/>
              <a:t>Δ</a:t>
            </a:r>
            <a:r>
              <a:rPr lang="en-US" sz="1400" dirty="0" smtClean="0"/>
              <a:t>T in K</a:t>
            </a:r>
            <a:endParaRPr lang="en-US" sz="1400" dirty="0"/>
          </a:p>
          <a:p>
            <a:r>
              <a:rPr lang="en-US" sz="1400" b="1" dirty="0"/>
              <a:t>Q </a:t>
            </a:r>
            <a:r>
              <a:rPr lang="en-US" sz="1400" b="1" dirty="0" err="1"/>
              <a:t>rxn</a:t>
            </a:r>
            <a:r>
              <a:rPr lang="en-US" sz="1400" b="1" dirty="0"/>
              <a:t> = - Q calorimeter = - C</a:t>
            </a:r>
            <a:r>
              <a:rPr lang="el-GR" sz="1400" b="1" dirty="0"/>
              <a:t>Δ</a:t>
            </a:r>
            <a:r>
              <a:rPr lang="en-US" sz="1400" b="1" dirty="0"/>
              <a:t>T </a:t>
            </a:r>
            <a:r>
              <a:rPr lang="en-US" sz="1400" dirty="0"/>
              <a:t>if the calorimeter Heat Capacity is Known, or </a:t>
            </a:r>
            <a:r>
              <a:rPr lang="en-US" sz="1400" dirty="0" smtClean="0"/>
              <a:t>can be determined</a:t>
            </a:r>
            <a:r>
              <a:rPr lang="en-US" sz="1400" dirty="0"/>
              <a:t>.</a:t>
            </a:r>
          </a:p>
          <a:p>
            <a:pPr>
              <a:spcBef>
                <a:spcPts val="600"/>
              </a:spcBef>
            </a:pPr>
            <a:r>
              <a:rPr lang="en-US" sz="1400" b="1" dirty="0"/>
              <a:t>Q </a:t>
            </a:r>
            <a:r>
              <a:rPr lang="en-US" sz="1400" b="1" dirty="0" err="1"/>
              <a:t>rxn</a:t>
            </a:r>
            <a:r>
              <a:rPr lang="en-US" sz="1400" b="1" dirty="0"/>
              <a:t> = - Q calorimeter = - mc</a:t>
            </a:r>
            <a:r>
              <a:rPr lang="el-GR" sz="1400" b="1" dirty="0"/>
              <a:t>Δ</a:t>
            </a:r>
            <a:r>
              <a:rPr lang="en-US" sz="1400" b="1" dirty="0"/>
              <a:t>T </a:t>
            </a:r>
            <a:r>
              <a:rPr lang="en-US" sz="1400" dirty="0" smtClean="0"/>
              <a:t>for reactions in solution. </a:t>
            </a:r>
            <a:endParaRPr lang="en-US" sz="1400" dirty="0"/>
          </a:p>
          <a:p>
            <a:pPr>
              <a:spcBef>
                <a:spcPts val="600"/>
              </a:spcBef>
              <a:buFont typeface="Wingdings" panose="05000000000000000000" pitchFamily="2" charset="2"/>
              <a:buChar char="Ø"/>
            </a:pPr>
            <a:r>
              <a:rPr lang="en-US" sz="1400" b="1" i="1" dirty="0" smtClean="0"/>
              <a:t>When calculating </a:t>
            </a:r>
            <a:r>
              <a:rPr lang="el-GR" sz="1400" b="1" i="1" dirty="0" smtClean="0">
                <a:latin typeface="Arial" panose="020B0604020202020204" pitchFamily="34" charset="0"/>
                <a:cs typeface="Arial" panose="020B0604020202020204" pitchFamily="34" charset="0"/>
              </a:rPr>
              <a:t>Δ</a:t>
            </a:r>
            <a:r>
              <a:rPr lang="en-US" sz="1400" b="1" i="1" dirty="0" smtClean="0">
                <a:latin typeface="Arial" panose="020B0604020202020204" pitchFamily="34" charset="0"/>
                <a:cs typeface="Arial" panose="020B0604020202020204" pitchFamily="34" charset="0"/>
              </a:rPr>
              <a:t>H, must take into account the mass of reactant that caused Q </a:t>
            </a:r>
            <a:r>
              <a:rPr lang="en-US" sz="1400" b="1" i="1" dirty="0" err="1" smtClean="0">
                <a:latin typeface="Arial" panose="020B0604020202020204" pitchFamily="34" charset="0"/>
                <a:cs typeface="Arial" panose="020B0604020202020204" pitchFamily="34" charset="0"/>
              </a:rPr>
              <a:t>rxn</a:t>
            </a:r>
            <a:r>
              <a:rPr lang="en-US" sz="1400" b="1" i="1" dirty="0" smtClean="0">
                <a:latin typeface="Arial" panose="020B0604020202020204" pitchFamily="34" charset="0"/>
                <a:cs typeface="Arial" panose="020B0604020202020204" pitchFamily="34" charset="0"/>
              </a:rPr>
              <a:t>. </a:t>
            </a:r>
            <a:endParaRPr lang="en-US" sz="1400" b="1" i="1" dirty="0" smtClean="0"/>
          </a:p>
        </p:txBody>
      </p:sp>
      <p:pic>
        <p:nvPicPr>
          <p:cNvPr id="2" name="Content Placeholder 1"/>
          <p:cNvPicPr>
            <a:picLocks noGrp="1" noChangeAspect="1"/>
          </p:cNvPicPr>
          <p:nvPr>
            <p:ph sz="half" idx="2"/>
          </p:nvPr>
        </p:nvPicPr>
        <p:blipFill>
          <a:blip r:embed="rId2"/>
          <a:stretch>
            <a:fillRect/>
          </a:stretch>
        </p:blipFill>
        <p:spPr>
          <a:xfrm>
            <a:off x="4798760" y="976966"/>
            <a:ext cx="3156419" cy="4960938"/>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4673"/>
            <a:ext cx="9144000" cy="523220"/>
          </a:xfrm>
          <a:prstGeom prst="rect">
            <a:avLst/>
          </a:prstGeom>
          <a:noFill/>
        </p:spPr>
        <p:txBody>
          <a:bodyPr wrap="square" rtlCol="0">
            <a:spAutoFit/>
          </a:bodyPr>
          <a:lstStyle/>
          <a:p>
            <a:r>
              <a:rPr lang="en-US" sz="1400" dirty="0" smtClean="0"/>
              <a:t>LO 5.5: The student is able to use conservation of energy to relate the magnitudes of the energy changes when two non-reacting substances are brought into contact with one another.</a:t>
            </a:r>
            <a:endParaRPr lang="en-US" sz="1400"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a:hlinkClick r:id="rId4"/>
          </p:cNvPr>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Cloud Callout 2"/>
          <p:cNvSpPr/>
          <p:nvPr/>
        </p:nvSpPr>
        <p:spPr>
          <a:xfrm>
            <a:off x="7694968" y="2353449"/>
            <a:ext cx="1793002" cy="1805556"/>
          </a:xfrm>
          <a:prstGeom prst="cloud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Example problem in video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86659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5.5 Practice FRQ</a:t>
            </a:r>
            <a:br>
              <a:rPr lang="en-US" dirty="0" smtClean="0"/>
            </a:br>
            <a:r>
              <a:rPr lang="en-US" dirty="0" smtClean="0"/>
              <a:t>from 2016</a:t>
            </a:r>
            <a:endParaRPr lang="en-US" dirty="0"/>
          </a:p>
        </p:txBody>
      </p:sp>
      <p:pic>
        <p:nvPicPr>
          <p:cNvPr id="5" name="Picture 4"/>
          <p:cNvPicPr>
            <a:picLocks noChangeAspect="1"/>
          </p:cNvPicPr>
          <p:nvPr/>
        </p:nvPicPr>
        <p:blipFill>
          <a:blip r:embed="rId2"/>
          <a:stretch>
            <a:fillRect/>
          </a:stretch>
        </p:blipFill>
        <p:spPr>
          <a:xfrm>
            <a:off x="177802" y="1828800"/>
            <a:ext cx="8429623" cy="2528887"/>
          </a:xfrm>
          <a:prstGeom prst="rect">
            <a:avLst/>
          </a:prstGeom>
        </p:spPr>
      </p:pic>
      <p:pic>
        <p:nvPicPr>
          <p:cNvPr id="6" name="Picture 5"/>
          <p:cNvPicPr>
            <a:picLocks noChangeAspect="1"/>
          </p:cNvPicPr>
          <p:nvPr/>
        </p:nvPicPr>
        <p:blipFill>
          <a:blip r:embed="rId3"/>
          <a:stretch>
            <a:fillRect/>
          </a:stretch>
        </p:blipFill>
        <p:spPr>
          <a:xfrm>
            <a:off x="498474" y="4827587"/>
            <a:ext cx="7745225" cy="1055609"/>
          </a:xfrm>
          <a:prstGeom prst="rect">
            <a:avLst/>
          </a:prstGeom>
        </p:spPr>
      </p:pic>
      <p:sp>
        <p:nvSpPr>
          <p:cNvPr id="7" name="Rectangle 6"/>
          <p:cNvSpPr/>
          <p:nvPr/>
        </p:nvSpPr>
        <p:spPr>
          <a:xfrm>
            <a:off x="498474" y="4699000"/>
            <a:ext cx="7908926"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824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646331"/>
          </a:xfrm>
        </p:spPr>
        <p:txBody>
          <a:bodyPr/>
          <a:lstStyle/>
          <a:p>
            <a:r>
              <a:rPr lang="en-US" sz="1600" dirty="0" smtClean="0"/>
              <a:t>Chemical Systems undergo 3 main processes that change their energy: heating/cooling, phase transitions, and chemical reactions.</a:t>
            </a:r>
            <a:endParaRPr lang="en-US" sz="1600"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793037"/>
            <a:ext cx="9144000" cy="1292662"/>
          </a:xfrm>
          <a:prstGeom prst="rect">
            <a:avLst/>
          </a:prstGeom>
          <a:noFill/>
        </p:spPr>
        <p:txBody>
          <a:bodyPr wrap="square" rtlCol="0">
            <a:spAutoFit/>
          </a:bodyPr>
          <a:lstStyle/>
          <a:p>
            <a:r>
              <a:rPr lang="en-US" sz="1400" dirty="0" smtClean="0"/>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lang="el-GR" sz="1400" dirty="0">
                <a:latin typeface="Arial" panose="020B0604020202020204" pitchFamily="34" charset="0"/>
                <a:cs typeface="Arial" panose="020B0604020202020204" pitchFamily="34" charset="0"/>
              </a:rPr>
              <a:t>Δ</a:t>
            </a:r>
            <a:r>
              <a:rPr lang="en-US" sz="1400" dirty="0" smtClean="0"/>
              <a:t>V work.</a:t>
            </a:r>
            <a:r>
              <a:rPr lang="en-US" sz="1400" i="1" dirty="0" smtClean="0"/>
              <a:t>	</a:t>
            </a:r>
            <a:r>
              <a:rPr lang="en-US" dirty="0" smtClean="0"/>
              <a:t>									</a:t>
            </a:r>
            <a:endParaRPr lang="en-US" dirty="0"/>
          </a:p>
        </p:txBody>
      </p:sp>
      <p:sp>
        <p:nvSpPr>
          <p:cNvPr id="9" name="TextBox 8">
            <a:hlinkClick r:id="rId2"/>
          </p:cNvPr>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5" name="Content Placeholder 14"/>
          <p:cNvSpPr>
            <a:spLocks noGrp="1"/>
          </p:cNvSpPr>
          <p:nvPr>
            <p:ph sz="half" idx="2"/>
          </p:nvPr>
        </p:nvSpPr>
        <p:spPr>
          <a:xfrm>
            <a:off x="3992967" y="809593"/>
            <a:ext cx="4283760" cy="5501560"/>
          </a:xfrm>
        </p:spPr>
        <p:txBody>
          <a:bodyPr>
            <a:noAutofit/>
          </a:bodyPr>
          <a:lstStyle/>
          <a:p>
            <a:pPr marL="0" indent="0">
              <a:spcBef>
                <a:spcPts val="600"/>
              </a:spcBef>
              <a:buNone/>
            </a:pPr>
            <a:r>
              <a:rPr lang="en-US" sz="1200" b="1" i="1" dirty="0" smtClean="0">
                <a:solidFill>
                  <a:srgbClr val="0070C0"/>
                </a:solidFill>
                <a:latin typeface="Arial" panose="020B0604020202020204" pitchFamily="34" charset="0"/>
                <a:cs typeface="Arial" panose="020B0604020202020204" pitchFamily="34" charset="0"/>
              </a:rPr>
              <a:t>1.   Heat Transfer due to Temperature Change: (kJ)</a:t>
            </a:r>
          </a:p>
          <a:p>
            <a:pPr marL="0" indent="0" algn="ctr">
              <a:spcBef>
                <a:spcPts val="600"/>
              </a:spcBef>
              <a:buNone/>
            </a:pPr>
            <a:r>
              <a:rPr lang="en-US" sz="1200" dirty="0" smtClean="0">
                <a:solidFill>
                  <a:srgbClr val="0070C0"/>
                </a:solidFill>
                <a:latin typeface="Arial" panose="020B0604020202020204" pitchFamily="34" charset="0"/>
                <a:cs typeface="Arial" panose="020B0604020202020204" pitchFamily="34" charset="0"/>
              </a:rPr>
              <a:t> Q= mc</a:t>
            </a:r>
            <a:r>
              <a:rPr lang="el-GR" sz="1200" dirty="0" smtClean="0">
                <a:solidFill>
                  <a:srgbClr val="0070C0"/>
                </a:solidFill>
                <a:latin typeface="Arial" panose="020B0604020202020204" pitchFamily="34" charset="0"/>
                <a:cs typeface="Arial" panose="020B0604020202020204" pitchFamily="34" charset="0"/>
              </a:rPr>
              <a:t>Δ</a:t>
            </a:r>
            <a:r>
              <a:rPr lang="en-US" sz="1200" dirty="0" smtClean="0">
                <a:solidFill>
                  <a:srgbClr val="0070C0"/>
                </a:solidFill>
                <a:latin typeface="Arial" panose="020B0604020202020204" pitchFamily="34" charset="0"/>
                <a:cs typeface="Arial" panose="020B0604020202020204" pitchFamily="34" charset="0"/>
              </a:rPr>
              <a:t>T</a:t>
            </a:r>
          </a:p>
          <a:p>
            <a:pPr marL="0" indent="0">
              <a:spcBef>
                <a:spcPts val="600"/>
              </a:spcBef>
              <a:buNone/>
            </a:pPr>
            <a:r>
              <a:rPr lang="en-US" sz="1200" dirty="0" smtClean="0">
                <a:solidFill>
                  <a:srgbClr val="0070C0"/>
                </a:solidFill>
                <a:latin typeface="Arial" panose="020B0604020202020204" pitchFamily="34" charset="0"/>
                <a:cs typeface="Arial" panose="020B0604020202020204" pitchFamily="34" charset="0"/>
              </a:rPr>
              <a:t>m= mass (g), c= specific heat capacity (J/g-°C), </a:t>
            </a:r>
            <a:r>
              <a:rPr lang="el-GR" sz="1200" dirty="0">
                <a:solidFill>
                  <a:srgbClr val="0070C0"/>
                </a:solidFill>
                <a:latin typeface="Arial" panose="020B0604020202020204" pitchFamily="34" charset="0"/>
                <a:cs typeface="Arial" panose="020B0604020202020204" pitchFamily="34" charset="0"/>
              </a:rPr>
              <a:t>Δ</a:t>
            </a:r>
            <a:r>
              <a:rPr lang="en-US" sz="1200" dirty="0" smtClean="0">
                <a:solidFill>
                  <a:srgbClr val="0070C0"/>
                </a:solidFill>
                <a:latin typeface="Arial" panose="020B0604020202020204" pitchFamily="34" charset="0"/>
                <a:cs typeface="Arial" panose="020B0604020202020204" pitchFamily="34" charset="0"/>
              </a:rPr>
              <a:t>T= Temp. change in °C</a:t>
            </a:r>
          </a:p>
          <a:p>
            <a:pPr marL="0" indent="0" algn="ctr">
              <a:spcBef>
                <a:spcPts val="600"/>
              </a:spcBef>
              <a:buNone/>
            </a:pPr>
            <a:r>
              <a:rPr lang="en-US" sz="1200" dirty="0" smtClean="0">
                <a:solidFill>
                  <a:srgbClr val="0070C0"/>
                </a:solidFill>
                <a:latin typeface="Arial" panose="020B0604020202020204" pitchFamily="34" charset="0"/>
                <a:cs typeface="Arial" panose="020B0604020202020204" pitchFamily="34" charset="0"/>
              </a:rPr>
              <a:t>Q is + for Heating, - for cooling</a:t>
            </a:r>
          </a:p>
          <a:p>
            <a:pPr marL="0" indent="0">
              <a:spcBef>
                <a:spcPts val="600"/>
              </a:spcBef>
              <a:buNone/>
            </a:pP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2.   Heat </a:t>
            </a:r>
            <a:r>
              <a:rPr lang="en-US" sz="1200" b="1" i="1" dirty="0">
                <a:solidFill>
                  <a:schemeClr val="accent2">
                    <a:lumMod val="75000"/>
                    <a:lumOff val="25000"/>
                  </a:schemeClr>
                </a:solidFill>
                <a:latin typeface="Arial" panose="020B0604020202020204" pitchFamily="34" charset="0"/>
                <a:cs typeface="Arial" panose="020B0604020202020204" pitchFamily="34" charset="0"/>
              </a:rPr>
              <a:t>Transfer due to </a:t>
            </a: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Phase </a:t>
            </a:r>
            <a:r>
              <a:rPr lang="en-US" sz="1200" b="1" i="1" dirty="0">
                <a:solidFill>
                  <a:schemeClr val="accent2">
                    <a:lumMod val="75000"/>
                    <a:lumOff val="25000"/>
                  </a:schemeClr>
                </a:solidFill>
                <a:latin typeface="Arial" panose="020B0604020202020204" pitchFamily="34" charset="0"/>
                <a:cs typeface="Arial" panose="020B0604020202020204" pitchFamily="34" charset="0"/>
              </a:rPr>
              <a:t>Change</a:t>
            </a: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 (kJ/mol )</a:t>
            </a:r>
            <a:endParaRPr lang="en-US" sz="1200" b="1" i="1" dirty="0">
              <a:solidFill>
                <a:schemeClr val="accent2">
                  <a:lumMod val="75000"/>
                  <a:lumOff val="25000"/>
                </a:schemeClr>
              </a:solidFill>
              <a:latin typeface="Arial" panose="020B0604020202020204" pitchFamily="34" charset="0"/>
              <a:cs typeface="Arial" panose="020B0604020202020204" pitchFamily="34" charset="0"/>
            </a:endParaRPr>
          </a:p>
          <a:p>
            <a:pPr marL="0" indent="0" algn="ctr">
              <a:spcBef>
                <a:spcPts val="600"/>
              </a:spcBef>
              <a:buNone/>
            </a:pPr>
            <a:r>
              <a:rPr lang="en-US" sz="1200" dirty="0">
                <a:solidFill>
                  <a:schemeClr val="accent2">
                    <a:lumMod val="75000"/>
                    <a:lumOff val="25000"/>
                  </a:schemeClr>
                </a:solidFill>
                <a:latin typeface="Arial" panose="020B0604020202020204" pitchFamily="34" charset="0"/>
                <a:cs typeface="Arial" panose="020B0604020202020204" pitchFamily="34" charset="0"/>
              </a:rPr>
              <a:t> Q= </a:t>
            </a:r>
            <a:r>
              <a:rPr lang="el-GR" sz="1200" dirty="0" smtClean="0">
                <a:solidFill>
                  <a:schemeClr val="accent2">
                    <a:lumMod val="75000"/>
                    <a:lumOff val="25000"/>
                  </a:schemeClr>
                </a:solidFill>
                <a:latin typeface="Arial" panose="020B0604020202020204" pitchFamily="34" charset="0"/>
                <a:cs typeface="Arial" panose="020B0604020202020204" pitchFamily="34" charset="0"/>
              </a:rPr>
              <a:t>Δ</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H phase change</a:t>
            </a:r>
            <a:endParaRPr lang="en-US" sz="1200" dirty="0">
              <a:solidFill>
                <a:schemeClr val="accent2">
                  <a:lumMod val="75000"/>
                  <a:lumOff val="25000"/>
                </a:schemeClr>
              </a:solidFill>
              <a:latin typeface="Arial" panose="020B0604020202020204" pitchFamily="34" charset="0"/>
              <a:cs typeface="Arial" panose="020B0604020202020204" pitchFamily="34" charset="0"/>
            </a:endParaRPr>
          </a:p>
          <a:p>
            <a:pPr marL="0" indent="0">
              <a:spcBef>
                <a:spcPts val="600"/>
              </a:spcBef>
              <a:buNone/>
            </a:pPr>
            <a:r>
              <a:rPr lang="en-US" sz="1200" dirty="0" smtClean="0">
                <a:solidFill>
                  <a:schemeClr val="accent2">
                    <a:lumMod val="75000"/>
                    <a:lumOff val="25000"/>
                  </a:schemeClr>
                </a:solidFill>
                <a:latin typeface="Arial" panose="020B0604020202020204" pitchFamily="34" charset="0"/>
                <a:cs typeface="Arial" panose="020B0604020202020204" pitchFamily="34" charset="0"/>
              </a:rPr>
              <a:t>Q phase change = + for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fusion,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vaporizing,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subliming,  - </a:t>
            </a:r>
            <a:r>
              <a:rPr lang="en-US" sz="1200" dirty="0">
                <a:solidFill>
                  <a:schemeClr val="accent2">
                    <a:lumMod val="75000"/>
                    <a:lumOff val="25000"/>
                  </a:schemeClr>
                </a:solidFill>
                <a:latin typeface="Arial" panose="020B0604020202020204" pitchFamily="34" charset="0"/>
                <a:cs typeface="Arial" panose="020B0604020202020204" pitchFamily="34" charset="0"/>
              </a:rPr>
              <a:t>for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freezing,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condensing,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deposition</a:t>
            </a:r>
            <a:endParaRPr lang="en-US" sz="1200" b="1" dirty="0" smtClean="0">
              <a:solidFill>
                <a:schemeClr val="tx1"/>
              </a:solidFill>
              <a:latin typeface="Arial" panose="020B0604020202020204" pitchFamily="34" charset="0"/>
              <a:cs typeface="Arial" panose="020B0604020202020204" pitchFamily="34" charset="0"/>
            </a:endParaRPr>
          </a:p>
          <a:p>
            <a:pPr marL="0" indent="0">
              <a:spcBef>
                <a:spcPts val="600"/>
              </a:spcBef>
              <a:buNone/>
            </a:pPr>
            <a:r>
              <a:rPr lang="en-US" sz="1200" b="1" i="1" dirty="0" smtClean="0">
                <a:solidFill>
                  <a:srgbClr val="0070C0"/>
                </a:solidFill>
                <a:latin typeface="Arial" panose="020B0604020202020204" pitchFamily="34" charset="0"/>
                <a:cs typeface="Arial" panose="020B0604020202020204" pitchFamily="34" charset="0"/>
              </a:rPr>
              <a:t>3.  Q for a chemical reaction at constant pressure = </a:t>
            </a:r>
            <a:r>
              <a:rPr lang="el-GR" sz="1200" b="1" i="1" dirty="0">
                <a:solidFill>
                  <a:srgbClr val="0070C0"/>
                </a:solidFill>
                <a:latin typeface="Arial" panose="020B0604020202020204" pitchFamily="34" charset="0"/>
                <a:cs typeface="Arial" panose="020B0604020202020204" pitchFamily="34" charset="0"/>
              </a:rPr>
              <a:t>Δ</a:t>
            </a:r>
            <a:r>
              <a:rPr lang="en-US" sz="1200" b="1" i="1" dirty="0">
                <a:solidFill>
                  <a:srgbClr val="0070C0"/>
                </a:solidFill>
                <a:latin typeface="Arial" panose="020B0604020202020204" pitchFamily="34" charset="0"/>
                <a:cs typeface="Arial" panose="020B0604020202020204" pitchFamily="34" charset="0"/>
              </a:rPr>
              <a:t>H </a:t>
            </a:r>
            <a:r>
              <a:rPr lang="en-US" sz="1200" b="1" i="1" dirty="0" err="1" smtClean="0">
                <a:solidFill>
                  <a:srgbClr val="0070C0"/>
                </a:solidFill>
                <a:latin typeface="Arial" panose="020B0604020202020204" pitchFamily="34" charset="0"/>
                <a:cs typeface="Arial" panose="020B0604020202020204" pitchFamily="34" charset="0"/>
              </a:rPr>
              <a:t>rxn</a:t>
            </a:r>
            <a:endParaRPr lang="en-US" sz="1200" b="1" i="1" dirty="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1200" i="1" dirty="0" smtClean="0">
                <a:solidFill>
                  <a:srgbClr val="0070C0"/>
                </a:solidFill>
                <a:latin typeface="Arial" panose="020B0604020202020204" pitchFamily="34" charset="0"/>
                <a:cs typeface="Arial" panose="020B0604020202020204" pitchFamily="34" charset="0"/>
              </a:rPr>
              <a:t>When calculating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from Q, remember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must agree with the stoichiometric coefficients in the reaction.  Units of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are </a:t>
            </a:r>
            <a:r>
              <a:rPr lang="en-US" sz="1200" b="1" i="1" dirty="0" smtClean="0">
                <a:solidFill>
                  <a:srgbClr val="0070C0"/>
                </a:solidFill>
                <a:latin typeface="Arial" panose="020B0604020202020204" pitchFamily="34" charset="0"/>
                <a:cs typeface="Arial" panose="020B0604020202020204" pitchFamily="34" charset="0"/>
              </a:rPr>
              <a:t>kJ/mol </a:t>
            </a:r>
            <a:r>
              <a:rPr lang="en-US" sz="1200" b="1" i="1" dirty="0" err="1" smtClean="0">
                <a:solidFill>
                  <a:srgbClr val="0070C0"/>
                </a:solidFill>
                <a:latin typeface="Arial" panose="020B0604020202020204" pitchFamily="34" charset="0"/>
                <a:cs typeface="Arial" panose="020B0604020202020204" pitchFamily="34" charset="0"/>
              </a:rPr>
              <a:t>rxn</a:t>
            </a:r>
            <a:r>
              <a:rPr lang="en-US" sz="1200" b="1" i="1" dirty="0" smtClean="0">
                <a:solidFill>
                  <a:srgbClr val="0070C0"/>
                </a:solidFill>
                <a:latin typeface="Arial" panose="020B0604020202020204" pitchFamily="34" charset="0"/>
                <a:cs typeface="Arial" panose="020B0604020202020204" pitchFamily="34" charset="0"/>
              </a:rPr>
              <a:t>.</a:t>
            </a:r>
            <a:endParaRPr lang="en-US" sz="1200" dirty="0" smtClean="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4.   </a:t>
            </a:r>
            <a:r>
              <a:rPr lang="en-US" sz="1200" b="1" i="1" dirty="0" smtClean="0">
                <a:solidFill>
                  <a:schemeClr val="tx2">
                    <a:lumMod val="75000"/>
                    <a:lumOff val="25000"/>
                  </a:schemeClr>
                </a:solidFill>
                <a:latin typeface="Arial" panose="020B0604020202020204" pitchFamily="34" charset="0"/>
                <a:cs typeface="Arial" panose="020B0604020202020204" pitchFamily="34" charset="0"/>
              </a:rPr>
              <a:t>When a gas expands or contracts in a chemical reaction, energy is transferred in the form of Pressure- Volume work.        </a:t>
            </a:r>
            <a:r>
              <a:rPr lang="en-US" sz="1200" dirty="0" smtClean="0">
                <a:solidFill>
                  <a:schemeClr val="tx2">
                    <a:lumMod val="75000"/>
                    <a:lumOff val="25000"/>
                  </a:schemeClr>
                </a:solidFill>
                <a:latin typeface="Arial" panose="020B0604020202020204" pitchFamily="34" charset="0"/>
                <a:cs typeface="Arial" panose="020B0604020202020204" pitchFamily="34" charset="0"/>
              </a:rPr>
              <a:t> </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W= -P</a:t>
            </a:r>
            <a:r>
              <a:rPr lang="el-GR" sz="1200" b="1" dirty="0" smtClean="0">
                <a:solidFill>
                  <a:schemeClr val="tx2">
                    <a:lumMod val="75000"/>
                    <a:lumOff val="25000"/>
                  </a:schemeClr>
                </a:solidFill>
                <a:latin typeface="Arial" panose="020B0604020202020204" pitchFamily="34" charset="0"/>
                <a:cs typeface="Arial" panose="020B0604020202020204" pitchFamily="34" charset="0"/>
              </a:rPr>
              <a:t>Δ</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V (l-</a:t>
            </a:r>
            <a:r>
              <a:rPr lang="en-US" sz="1200" b="1" dirty="0" err="1" smtClean="0">
                <a:solidFill>
                  <a:schemeClr val="tx2">
                    <a:lumMod val="75000"/>
                    <a:lumOff val="25000"/>
                  </a:schemeClr>
                </a:solidFill>
                <a:latin typeface="Arial" panose="020B0604020202020204" pitchFamily="34" charset="0"/>
                <a:cs typeface="Arial" panose="020B0604020202020204" pitchFamily="34" charset="0"/>
              </a:rPr>
              <a:t>atm</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 </a:t>
            </a: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Gas Expands – Does work on surroundings (system loses energy) </a:t>
            </a: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Gas Contracts – Work done on the gas (system gains energy)       No change in volume, no work done.</a:t>
            </a:r>
            <a:endParaRPr lang="en-US" sz="1200" dirty="0">
              <a:solidFill>
                <a:schemeClr val="tx2">
                  <a:lumMod val="75000"/>
                  <a:lumOff val="25000"/>
                </a:schemeClr>
              </a:solidFill>
              <a:latin typeface="Arial" panose="020B0604020202020204" pitchFamily="34" charset="0"/>
              <a:cs typeface="Arial" panose="020B0604020202020204" pitchFamily="34" charset="0"/>
            </a:endParaRPr>
          </a:p>
        </p:txBody>
      </p:sp>
      <p:pic>
        <p:nvPicPr>
          <p:cNvPr id="19" name="Content Placeholder 18"/>
          <p:cNvPicPr>
            <a:picLocks noGrp="1" noChangeAspect="1"/>
          </p:cNvPicPr>
          <p:nvPr>
            <p:ph sz="half" idx="1"/>
          </p:nvPr>
        </p:nvPicPr>
        <p:blipFill>
          <a:blip r:embed="rId4"/>
          <a:stretch>
            <a:fillRect/>
          </a:stretch>
        </p:blipFill>
        <p:spPr>
          <a:xfrm>
            <a:off x="487007" y="834681"/>
            <a:ext cx="3395591" cy="445335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35219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48890"/>
            <a:ext cx="7556313" cy="1116106"/>
          </a:xfrm>
        </p:spPr>
        <p:txBody>
          <a:bodyPr/>
          <a:lstStyle/>
          <a:p>
            <a:r>
              <a:rPr lang="en-US" sz="1800" b="1" dirty="0"/>
              <a:t>Calorimetry: </a:t>
            </a:r>
            <a:r>
              <a:rPr lang="en-US" sz="1800" dirty="0"/>
              <a:t>an experimental technique used to determine the heat transferred in a chemical system. System can be a chemical reaction or physical process.</a:t>
            </a:r>
          </a:p>
        </p:txBody>
      </p:sp>
      <p:pic>
        <p:nvPicPr>
          <p:cNvPr id="2" name="Content Placeholder 1"/>
          <p:cNvPicPr>
            <a:picLocks noGrp="1" noChangeAspect="1"/>
          </p:cNvPicPr>
          <p:nvPr>
            <p:ph sz="half" idx="1"/>
          </p:nvPr>
        </p:nvPicPr>
        <p:blipFill>
          <a:blip r:embed="rId2"/>
          <a:stretch>
            <a:fillRect/>
          </a:stretch>
        </p:blipFill>
        <p:spPr>
          <a:xfrm>
            <a:off x="498474" y="1118661"/>
            <a:ext cx="7069893" cy="4898828"/>
          </a:xfrm>
          <a:prstGeom prst="rect">
            <a:avLst/>
          </a:prstGeom>
          <a:ln w="38100" cmpd="sng">
            <a:solidFill>
              <a:schemeClr val="accent1"/>
            </a:solidFill>
          </a:ln>
        </p:spPr>
      </p:pic>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51320" y="6019082"/>
            <a:ext cx="9144000" cy="1138773"/>
          </a:xfrm>
          <a:prstGeom prst="rect">
            <a:avLst/>
          </a:prstGeom>
          <a:noFill/>
        </p:spPr>
        <p:txBody>
          <a:bodyPr wrap="square" rtlCol="0">
            <a:spAutoFit/>
          </a:bodyPr>
          <a:lstStyle/>
          <a:p>
            <a:r>
              <a:rPr lang="en-US" sz="1600" dirty="0" smtClean="0"/>
              <a:t>LO</a:t>
            </a:r>
            <a:r>
              <a:rPr lang="en-US" sz="1600" dirty="0"/>
              <a:t> </a:t>
            </a:r>
            <a:r>
              <a:rPr lang="en-US" sz="1600" dirty="0" smtClean="0"/>
              <a:t>5.7 </a:t>
            </a:r>
            <a:r>
              <a:rPr lang="en-US" sz="1600" dirty="0"/>
              <a:t>The student is able to design and/or interpret the results of an experiment in which calorimetry is used to determine the change in enthalpy of a chemical process. (heating/cooling, phase transition, or chemical reaction) at constant pressure</a:t>
            </a:r>
            <a:r>
              <a:rPr lang="en-US" i="1" dirty="0"/>
              <a:t>.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Screen Shot 2016-04-10 at 2.20.19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3545" y="2753172"/>
            <a:ext cx="7772400" cy="1625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570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2"/>
          </a:xfrm>
        </p:spPr>
        <p:txBody>
          <a:bodyPr/>
          <a:lstStyle/>
          <a:p>
            <a:r>
              <a:rPr lang="en-US" sz="1600" dirty="0" smtClean="0"/>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endParaRPr lang="en-US" sz="1600" dirty="0"/>
          </a:p>
        </p:txBody>
      </p:sp>
      <p:sp>
        <p:nvSpPr>
          <p:cNvPr id="5" name="Content Placeholder 4"/>
          <p:cNvSpPr>
            <a:spLocks noGrp="1"/>
          </p:cNvSpPr>
          <p:nvPr>
            <p:ph sz="half" idx="1"/>
          </p:nvPr>
        </p:nvSpPr>
        <p:spPr>
          <a:xfrm>
            <a:off x="265668" y="1205768"/>
            <a:ext cx="3875381" cy="4959685"/>
          </a:xfrm>
        </p:spPr>
        <p:txBody>
          <a:bodyPr>
            <a:normAutofit fontScale="92500" lnSpcReduction="20000"/>
          </a:bodyPr>
          <a:lstStyle/>
          <a:p>
            <a:pPr marL="0" indent="0">
              <a:buNone/>
            </a:pPr>
            <a:endParaRPr lang="en-US" sz="1400" dirty="0" smtClean="0">
              <a:solidFill>
                <a:srgbClr val="0070C0"/>
              </a:solidFill>
              <a:latin typeface="Arial" panose="020B0604020202020204" pitchFamily="34" charset="0"/>
              <a:cs typeface="Arial" panose="020B0604020202020204" pitchFamily="34" charset="0"/>
            </a:endParaRPr>
          </a:p>
          <a:p>
            <a:pPr marL="0" indent="0">
              <a:buNone/>
            </a:pPr>
            <a:r>
              <a:rPr lang="en-US" sz="1400" dirty="0" smtClean="0">
                <a:solidFill>
                  <a:srgbClr val="0070C0"/>
                </a:solidFill>
                <a:latin typeface="Arial" panose="020B0604020202020204" pitchFamily="34" charset="0"/>
                <a:cs typeface="Arial" panose="020B0604020202020204" pitchFamily="34" charset="0"/>
              </a:rPr>
              <a:t>Any bond that can be formed can be broken. These processes are in opposition. (their enthalpy changes are equal in magnitude, opposite sign)</a:t>
            </a:r>
          </a:p>
          <a:p>
            <a:pPr>
              <a:spcBef>
                <a:spcPts val="600"/>
              </a:spcBef>
              <a:buFont typeface="Wingdings" panose="05000000000000000000" pitchFamily="2" charset="2"/>
              <a:buChar char="Ø"/>
            </a:pPr>
            <a:r>
              <a:rPr lang="en-US" sz="1400" dirty="0" smtClean="0">
                <a:solidFill>
                  <a:srgbClr val="0070C0"/>
                </a:solidFill>
                <a:latin typeface="Arial" panose="020B0604020202020204" pitchFamily="34" charset="0"/>
                <a:cs typeface="Arial" panose="020B0604020202020204" pitchFamily="34" charset="0"/>
              </a:rPr>
              <a:t>ΔH bonds breaking </a:t>
            </a: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 ENDOTHERMIC (+)</a:t>
            </a:r>
          </a:p>
          <a:p>
            <a:pPr>
              <a:spcBef>
                <a:spcPts val="600"/>
              </a:spcBef>
              <a:buFont typeface="Wingdings" panose="05000000000000000000" pitchFamily="2" charset="2"/>
              <a:buChar char="Ø"/>
            </a:pPr>
            <a:r>
              <a:rPr lang="en-US" sz="1400" dirty="0">
                <a:solidFill>
                  <a:srgbClr val="0070C0"/>
                </a:solidFill>
                <a:latin typeface="Arial" panose="020B0604020202020204" pitchFamily="34" charset="0"/>
                <a:cs typeface="Arial" panose="020B0604020202020204" pitchFamily="34" charset="0"/>
              </a:rPr>
              <a:t>ΔH bonds </a:t>
            </a:r>
            <a:r>
              <a:rPr lang="en-US" sz="1400" dirty="0" smtClean="0">
                <a:solidFill>
                  <a:srgbClr val="0070C0"/>
                </a:solidFill>
                <a:latin typeface="Arial" panose="020B0604020202020204" pitchFamily="34" charset="0"/>
                <a:cs typeface="Arial" panose="020B0604020202020204" pitchFamily="34" charset="0"/>
              </a:rPr>
              <a:t>forming </a:t>
            </a:r>
            <a:r>
              <a:rPr lang="en-US" sz="1400" dirty="0">
                <a:solidFill>
                  <a:srgbClr val="0070C0"/>
                </a:solidFill>
                <a:latin typeface="Arial" panose="020B0604020202020204" pitchFamily="34" charset="0"/>
                <a:cs typeface="Arial" panose="020B0604020202020204" pitchFamily="34" charset="0"/>
                <a:sym typeface="Wingdings" panose="05000000000000000000" pitchFamily="2" charset="2"/>
              </a:rPr>
              <a:t> </a:t>
            </a: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EXOTHERMIC (-)</a:t>
            </a:r>
          </a:p>
          <a:p>
            <a:pPr>
              <a:spcBef>
                <a:spcPts val="600"/>
              </a:spcBef>
              <a:buFont typeface="Wingdings" panose="05000000000000000000" pitchFamily="2" charset="2"/>
              <a:buChar char="Ø"/>
            </a:pP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To find </a:t>
            </a:r>
            <a:r>
              <a:rPr lang="en-US" sz="1400" dirty="0" err="1" smtClean="0">
                <a:solidFill>
                  <a:srgbClr val="0070C0"/>
                </a:solidFill>
                <a:latin typeface="Arial" panose="020B0604020202020204" pitchFamily="34" charset="0"/>
                <a:cs typeface="Arial" panose="020B0604020202020204" pitchFamily="34" charset="0"/>
              </a:rPr>
              <a:t>ΔHrxn</a:t>
            </a:r>
            <a:r>
              <a:rPr lang="en-US" sz="1400" dirty="0" smtClean="0">
                <a:solidFill>
                  <a:srgbClr val="0070C0"/>
                </a:solidFill>
                <a:latin typeface="Arial" panose="020B0604020202020204" pitchFamily="34" charset="0"/>
                <a:cs typeface="Arial" panose="020B0604020202020204" pitchFamily="34" charset="0"/>
              </a:rPr>
              <a:t>, apply Hess’s Law:</a:t>
            </a:r>
            <a:endParaRPr lang="en-US" sz="1400" dirty="0">
              <a:solidFill>
                <a:srgbClr val="0070C0"/>
              </a:solidFill>
              <a:latin typeface="Arial" panose="020B0604020202020204" pitchFamily="34" charset="0"/>
              <a:cs typeface="Arial" panose="020B0604020202020204" pitchFamily="34" charset="0"/>
              <a:sym typeface="Wingdings" panose="05000000000000000000" pitchFamily="2" charset="2"/>
            </a:endParaRPr>
          </a:p>
          <a:p>
            <a:pPr>
              <a:spcBef>
                <a:spcPts val="600"/>
              </a:spcBef>
              <a:buFont typeface="Wingdings" panose="05000000000000000000" pitchFamily="2" charset="2"/>
              <a:buChar char="Ø"/>
            </a:pPr>
            <a:r>
              <a:rPr lang="en-US" sz="1400" dirty="0" err="1" smtClean="0">
                <a:solidFill>
                  <a:srgbClr val="0070C0"/>
                </a:solidFill>
                <a:latin typeface="Arial" panose="020B0604020202020204" pitchFamily="34" charset="0"/>
                <a:cs typeface="Arial" panose="020B0604020202020204" pitchFamily="34" charset="0"/>
              </a:rPr>
              <a:t>ΔHrxn</a:t>
            </a:r>
            <a:r>
              <a:rPr lang="en-US" sz="1400" dirty="0" smtClean="0">
                <a:solidFill>
                  <a:srgbClr val="0070C0"/>
                </a:solidFill>
                <a:latin typeface="Arial" panose="020B0604020202020204" pitchFamily="34" charset="0"/>
                <a:cs typeface="Arial" panose="020B0604020202020204" pitchFamily="34" charset="0"/>
              </a:rPr>
              <a:t> = </a:t>
            </a:r>
            <a:r>
              <a:rPr lang="el-GR" sz="1400" dirty="0" smtClean="0">
                <a:solidFill>
                  <a:srgbClr val="0070C0"/>
                </a:solidFill>
                <a:latin typeface="Arial" panose="020B0604020202020204" pitchFamily="34" charset="0"/>
                <a:cs typeface="Arial" panose="020B0604020202020204" pitchFamily="34" charset="0"/>
              </a:rPr>
              <a:t>Σ</a:t>
            </a:r>
            <a:r>
              <a:rPr lang="en-US" sz="1400" dirty="0" smtClean="0">
                <a:solidFill>
                  <a:srgbClr val="0070C0"/>
                </a:solidFill>
                <a:latin typeface="Arial" panose="020B0604020202020204" pitchFamily="34" charset="0"/>
                <a:cs typeface="Arial" panose="020B0604020202020204" pitchFamily="34" charset="0"/>
              </a:rPr>
              <a:t>ΔH </a:t>
            </a:r>
            <a:r>
              <a:rPr lang="en-US" sz="1400" dirty="0">
                <a:solidFill>
                  <a:srgbClr val="0070C0"/>
                </a:solidFill>
                <a:latin typeface="Arial" panose="020B0604020202020204" pitchFamily="34" charset="0"/>
                <a:cs typeface="Arial" panose="020B0604020202020204" pitchFamily="34" charset="0"/>
              </a:rPr>
              <a:t>bonds </a:t>
            </a:r>
            <a:r>
              <a:rPr lang="en-US" sz="1400" dirty="0" smtClean="0">
                <a:solidFill>
                  <a:srgbClr val="0070C0"/>
                </a:solidFill>
                <a:latin typeface="Arial" panose="020B0604020202020204" pitchFamily="34" charset="0"/>
                <a:cs typeface="Arial" panose="020B0604020202020204" pitchFamily="34" charset="0"/>
              </a:rPr>
              <a:t>breaking (+)  + </a:t>
            </a:r>
            <a:r>
              <a:rPr lang="el-GR" sz="1400" dirty="0">
                <a:solidFill>
                  <a:srgbClr val="0070C0"/>
                </a:solidFill>
                <a:latin typeface="Arial" panose="020B0604020202020204" pitchFamily="34" charset="0"/>
                <a:cs typeface="Arial" panose="020B0604020202020204" pitchFamily="34" charset="0"/>
              </a:rPr>
              <a:t>Σ</a:t>
            </a:r>
            <a:r>
              <a:rPr lang="en-US" sz="1400" dirty="0" smtClean="0">
                <a:solidFill>
                  <a:srgbClr val="0070C0"/>
                </a:solidFill>
                <a:latin typeface="Arial" panose="020B0604020202020204" pitchFamily="34" charset="0"/>
                <a:cs typeface="Arial" panose="020B0604020202020204" pitchFamily="34" charset="0"/>
              </a:rPr>
              <a:t> ΔH bonds </a:t>
            </a:r>
            <a:r>
              <a:rPr lang="en-US" sz="1400" dirty="0">
                <a:solidFill>
                  <a:srgbClr val="0070C0"/>
                </a:solidFill>
                <a:latin typeface="Arial" panose="020B0604020202020204" pitchFamily="34" charset="0"/>
                <a:cs typeface="Arial" panose="020B0604020202020204" pitchFamily="34" charset="0"/>
              </a:rPr>
              <a:t>forming </a:t>
            </a:r>
            <a:r>
              <a:rPr lang="en-US" sz="1400" dirty="0" smtClean="0">
                <a:solidFill>
                  <a:srgbClr val="0070C0"/>
                </a:solidFill>
                <a:latin typeface="Arial" panose="020B0604020202020204" pitchFamily="34" charset="0"/>
                <a:cs typeface="Arial" panose="020B0604020202020204" pitchFamily="34" charset="0"/>
              </a:rPr>
              <a:t>(-)</a:t>
            </a:r>
          </a:p>
          <a:p>
            <a:pPr>
              <a:spcBef>
                <a:spcPts val="600"/>
              </a:spcBef>
              <a:buFont typeface="Wingdings" panose="05000000000000000000" pitchFamily="2" charset="2"/>
              <a:buChar char="Ø"/>
            </a:pPr>
            <a:endParaRPr lang="en-US" sz="1400" dirty="0" smtClean="0">
              <a:latin typeface="Arial" panose="020B0604020202020204" pitchFamily="34" charset="0"/>
              <a:cs typeface="Arial" panose="020B0604020202020204" pitchFamily="34" charset="0"/>
            </a:endParaRPr>
          </a:p>
          <a:p>
            <a:pPr marL="0" indent="0">
              <a:spcBef>
                <a:spcPts val="600"/>
              </a:spcBef>
              <a:buNone/>
            </a:pPr>
            <a:r>
              <a:rPr lang="en-US" sz="1400" b="1" dirty="0" smtClean="0">
                <a:solidFill>
                  <a:schemeClr val="tx1"/>
                </a:solidFill>
                <a:latin typeface="Arial" panose="020B0604020202020204" pitchFamily="34" charset="0"/>
                <a:cs typeface="Arial" panose="020B0604020202020204" pitchFamily="34" charset="0"/>
              </a:rPr>
              <a:t>To calculate or estimate </a:t>
            </a:r>
            <a:r>
              <a:rPr lang="en-US" sz="1400" b="1" dirty="0" err="1" smtClean="0">
                <a:solidFill>
                  <a:schemeClr val="tx1"/>
                </a:solidFill>
                <a:latin typeface="Arial" panose="020B0604020202020204" pitchFamily="34" charset="0"/>
                <a:cs typeface="Arial" panose="020B0604020202020204" pitchFamily="34" charset="0"/>
              </a:rPr>
              <a:t>ΔHrxn</a:t>
            </a:r>
            <a:r>
              <a:rPr lang="en-US" sz="1400" b="1" dirty="0" smtClean="0">
                <a:solidFill>
                  <a:schemeClr val="tx1"/>
                </a:solidFill>
                <a:latin typeface="Arial" panose="020B0604020202020204" pitchFamily="34" charset="0"/>
                <a:cs typeface="Arial" panose="020B0604020202020204" pitchFamily="34" charset="0"/>
              </a:rPr>
              <a:t> from Bond Energy:</a:t>
            </a:r>
          </a:p>
          <a:p>
            <a:pPr marL="342900" indent="-342900">
              <a:spcBef>
                <a:spcPts val="600"/>
              </a:spcBef>
              <a:buFont typeface="+mj-lt"/>
              <a:buAutoNum type="arabicPeriod"/>
            </a:pPr>
            <a:r>
              <a:rPr lang="en-US" sz="1400" dirty="0">
                <a:solidFill>
                  <a:schemeClr val="tx1"/>
                </a:solidFill>
                <a:latin typeface="Arial" panose="020B0604020202020204" pitchFamily="34" charset="0"/>
                <a:cs typeface="Arial" panose="020B0604020202020204" pitchFamily="34" charset="0"/>
              </a:rPr>
              <a:t>D</a:t>
            </a:r>
            <a:r>
              <a:rPr lang="en-US" sz="1400" dirty="0" smtClean="0">
                <a:solidFill>
                  <a:schemeClr val="tx1"/>
                </a:solidFill>
                <a:latin typeface="Arial" panose="020B0604020202020204" pitchFamily="34" charset="0"/>
                <a:cs typeface="Arial" panose="020B0604020202020204" pitchFamily="34" charset="0"/>
              </a:rPr>
              <a:t>raw the Lewis Structure. Don’t forget about double and triple bonds!</a:t>
            </a:r>
          </a:p>
          <a:p>
            <a:pPr marL="342900" indent="-342900">
              <a:spcBef>
                <a:spcPts val="600"/>
              </a:spcBef>
              <a:buFont typeface="+mj-lt"/>
              <a:buAutoNum type="arabicPeriod"/>
            </a:pPr>
            <a:r>
              <a:rPr lang="en-US" sz="1400" dirty="0" smtClean="0">
                <a:solidFill>
                  <a:schemeClr val="tx1"/>
                </a:solidFill>
                <a:latin typeface="Arial" panose="020B0604020202020204" pitchFamily="34" charset="0"/>
                <a:cs typeface="Arial" panose="020B0604020202020204" pitchFamily="34" charset="0"/>
              </a:rPr>
              <a:t>Add up </a:t>
            </a:r>
            <a:r>
              <a:rPr lang="en-US" sz="1400" dirty="0">
                <a:solidFill>
                  <a:schemeClr val="tx1"/>
                </a:solidFill>
                <a:latin typeface="Arial" panose="020B0604020202020204" pitchFamily="34" charset="0"/>
                <a:cs typeface="Arial" panose="020B0604020202020204" pitchFamily="34" charset="0"/>
              </a:rPr>
              <a:t>ΔH bonds </a:t>
            </a:r>
            <a:r>
              <a:rPr lang="en-US" sz="1400" dirty="0" smtClean="0">
                <a:solidFill>
                  <a:schemeClr val="tx1"/>
                </a:solidFill>
                <a:latin typeface="Arial" panose="020B0604020202020204" pitchFamily="34" charset="0"/>
                <a:cs typeface="Arial" panose="020B0604020202020204" pitchFamily="34" charset="0"/>
              </a:rPr>
              <a:t>breaking. It’s + (kJ)</a:t>
            </a:r>
          </a:p>
          <a:p>
            <a:pPr marL="342900" indent="-342900">
              <a:spcBef>
                <a:spcPts val="600"/>
              </a:spcBef>
              <a:buFont typeface="+mj-lt"/>
              <a:buAutoNum type="arabicPeriod"/>
            </a:pPr>
            <a:r>
              <a:rPr lang="en-US" sz="1400" dirty="0">
                <a:solidFill>
                  <a:schemeClr val="tx1"/>
                </a:solidFill>
                <a:latin typeface="Arial" panose="020B0604020202020204" pitchFamily="34" charset="0"/>
                <a:cs typeface="Arial" panose="020B0604020202020204" pitchFamily="34" charset="0"/>
              </a:rPr>
              <a:t>Add up ΔH bonds </a:t>
            </a:r>
            <a:r>
              <a:rPr lang="en-US" sz="1400" dirty="0" smtClean="0">
                <a:solidFill>
                  <a:schemeClr val="tx1"/>
                </a:solidFill>
                <a:latin typeface="Arial" panose="020B0604020202020204" pitchFamily="34" charset="0"/>
                <a:cs typeface="Arial" panose="020B0604020202020204" pitchFamily="34" charset="0"/>
              </a:rPr>
              <a:t>forming. </a:t>
            </a:r>
            <a:r>
              <a:rPr lang="en-US" sz="1400" dirty="0">
                <a:solidFill>
                  <a:schemeClr val="tx1"/>
                </a:solidFill>
                <a:latin typeface="Arial" panose="020B0604020202020204" pitchFamily="34" charset="0"/>
                <a:cs typeface="Arial" panose="020B0604020202020204" pitchFamily="34" charset="0"/>
              </a:rPr>
              <a:t>It’s </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(kJ</a:t>
            </a:r>
            <a:r>
              <a:rPr lang="en-US" sz="14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Font typeface="+mj-lt"/>
              <a:buAutoNum type="arabicPeriod"/>
            </a:pPr>
            <a:r>
              <a:rPr lang="en-US" sz="1400" dirty="0" smtClean="0">
                <a:solidFill>
                  <a:schemeClr val="tx1"/>
                </a:solidFill>
                <a:latin typeface="Arial" panose="020B0604020202020204" pitchFamily="34" charset="0"/>
                <a:cs typeface="Arial" panose="020B0604020202020204" pitchFamily="34" charset="0"/>
              </a:rPr>
              <a:t>Add the two terms. Units are kJ/mol </a:t>
            </a:r>
            <a:r>
              <a:rPr lang="en-US" sz="1400" dirty="0" err="1" smtClean="0">
                <a:solidFill>
                  <a:schemeClr val="tx1"/>
                </a:solidFill>
                <a:latin typeface="Arial" panose="020B0604020202020204" pitchFamily="34" charset="0"/>
                <a:cs typeface="Arial" panose="020B0604020202020204" pitchFamily="34" charset="0"/>
              </a:rPr>
              <a:t>rxn</a:t>
            </a:r>
            <a:r>
              <a:rPr lang="en-US" sz="14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Font typeface="+mj-lt"/>
              <a:buAutoNum type="arabicPeriod"/>
            </a:pPr>
            <a:endParaRPr lang="en-US" sz="1400" dirty="0">
              <a:solidFill>
                <a:schemeClr val="tx1"/>
              </a:solidFill>
              <a:latin typeface="Arial" panose="020B0604020202020204" pitchFamily="34" charset="0"/>
              <a:cs typeface="Arial" panose="020B0604020202020204" pitchFamily="34" charset="0"/>
            </a:endParaRPr>
          </a:p>
          <a:p>
            <a:pPr marL="0" indent="0">
              <a:spcBef>
                <a:spcPts val="600"/>
              </a:spcBef>
              <a:buNone/>
            </a:pPr>
            <a:r>
              <a:rPr lang="en-US" sz="1400" b="1" dirty="0">
                <a:solidFill>
                  <a:srgbClr val="7030A0"/>
                </a:solidFill>
                <a:latin typeface="Arial" panose="020B0604020202020204" pitchFamily="34" charset="0"/>
                <a:cs typeface="Arial" panose="020B0604020202020204" pitchFamily="34" charset="0"/>
              </a:rPr>
              <a:t>To calculate </a:t>
            </a:r>
            <a:r>
              <a:rPr lang="en-US" sz="1400" b="1" dirty="0" err="1">
                <a:solidFill>
                  <a:srgbClr val="7030A0"/>
                </a:solidFill>
                <a:latin typeface="Arial" panose="020B0604020202020204" pitchFamily="34" charset="0"/>
                <a:cs typeface="Arial" panose="020B0604020202020204" pitchFamily="34" charset="0"/>
              </a:rPr>
              <a:t>ΔH°</a:t>
            </a:r>
            <a:r>
              <a:rPr lang="en-US" sz="1400" b="1" baseline="-25000" dirty="0" err="1">
                <a:solidFill>
                  <a:srgbClr val="7030A0"/>
                </a:solidFill>
                <a:latin typeface="Arial" panose="020B0604020202020204" pitchFamily="34" charset="0"/>
                <a:cs typeface="Arial" panose="020B0604020202020204" pitchFamily="34" charset="0"/>
              </a:rPr>
              <a:t>rxn</a:t>
            </a:r>
            <a:r>
              <a:rPr lang="en-US" sz="1400" b="1" dirty="0" smtClean="0">
                <a:solidFill>
                  <a:srgbClr val="7030A0"/>
                </a:solidFill>
                <a:latin typeface="Arial" panose="020B0604020202020204" pitchFamily="34" charset="0"/>
                <a:cs typeface="Arial" panose="020B0604020202020204" pitchFamily="34" charset="0"/>
              </a:rPr>
              <a:t> </a:t>
            </a:r>
            <a:r>
              <a:rPr lang="en-US" sz="1400" b="1" dirty="0">
                <a:solidFill>
                  <a:srgbClr val="7030A0"/>
                </a:solidFill>
                <a:latin typeface="Arial" panose="020B0604020202020204" pitchFamily="34" charset="0"/>
                <a:cs typeface="Arial" panose="020B0604020202020204" pitchFamily="34" charset="0"/>
              </a:rPr>
              <a:t>from </a:t>
            </a:r>
            <a:r>
              <a:rPr lang="en-US" sz="1400" b="1" dirty="0" smtClean="0">
                <a:solidFill>
                  <a:srgbClr val="7030A0"/>
                </a:solidFill>
                <a:latin typeface="Arial" panose="020B0604020202020204" pitchFamily="34" charset="0"/>
                <a:cs typeface="Arial" panose="020B0604020202020204" pitchFamily="34" charset="0"/>
              </a:rPr>
              <a:t>a table of standard enthalpies of formation:</a:t>
            </a:r>
            <a:endParaRPr lang="en-US" sz="1400" dirty="0" smtClean="0">
              <a:solidFill>
                <a:srgbClr val="7030A0"/>
              </a:solidFill>
              <a:latin typeface="Arial" panose="020B0604020202020204" pitchFamily="34" charset="0"/>
              <a:cs typeface="Arial" panose="020B0604020202020204" pitchFamily="34" charset="0"/>
            </a:endParaRPr>
          </a:p>
          <a:p>
            <a:pPr marL="0" indent="0">
              <a:spcBef>
                <a:spcPts val="600"/>
              </a:spcBef>
              <a:buNone/>
            </a:pPr>
            <a:r>
              <a:rPr lang="en-US" sz="1400" b="1" dirty="0" err="1" smtClean="0">
                <a:solidFill>
                  <a:srgbClr val="7030A0"/>
                </a:solidFill>
                <a:latin typeface="Arial" panose="020B0604020202020204" pitchFamily="34" charset="0"/>
                <a:cs typeface="Arial" panose="020B0604020202020204" pitchFamily="34" charset="0"/>
              </a:rPr>
              <a:t>ΔH°</a:t>
            </a:r>
            <a:r>
              <a:rPr lang="en-US" sz="1400" b="1" baseline="-25000" dirty="0" err="1" smtClean="0">
                <a:solidFill>
                  <a:srgbClr val="7030A0"/>
                </a:solidFill>
                <a:latin typeface="Arial" panose="020B0604020202020204" pitchFamily="34" charset="0"/>
                <a:cs typeface="Arial" panose="020B0604020202020204" pitchFamily="34" charset="0"/>
              </a:rPr>
              <a:t>rxn</a:t>
            </a:r>
            <a:r>
              <a:rPr lang="en-US" sz="1400" b="1" dirty="0" smtClean="0">
                <a:solidFill>
                  <a:srgbClr val="7030A0"/>
                </a:solidFill>
                <a:latin typeface="Arial" panose="020B0604020202020204" pitchFamily="34" charset="0"/>
                <a:cs typeface="Arial" panose="020B0604020202020204" pitchFamily="34" charset="0"/>
              </a:rPr>
              <a:t> = </a:t>
            </a:r>
            <a:r>
              <a:rPr lang="el-GR" sz="1400" dirty="0">
                <a:solidFill>
                  <a:srgbClr val="7030A0"/>
                </a:solidFill>
                <a:latin typeface="Arial" panose="020B0604020202020204" pitchFamily="34" charset="0"/>
                <a:cs typeface="Arial" panose="020B0604020202020204" pitchFamily="34" charset="0"/>
              </a:rPr>
              <a:t>Σ</a:t>
            </a:r>
            <a:r>
              <a:rPr lang="en-US" sz="1400" dirty="0" err="1" smtClean="0">
                <a:solidFill>
                  <a:srgbClr val="7030A0"/>
                </a:solidFill>
                <a:latin typeface="Arial" panose="020B0604020202020204" pitchFamily="34" charset="0"/>
                <a:cs typeface="Arial" panose="020B0604020202020204" pitchFamily="34" charset="0"/>
              </a:rPr>
              <a:t>ΔH</a:t>
            </a:r>
            <a:r>
              <a:rPr lang="en-US" sz="1400" b="1" dirty="0" err="1" smtClean="0">
                <a:solidFill>
                  <a:srgbClr val="7030A0"/>
                </a:solidFill>
                <a:latin typeface="Arial" panose="020B0604020202020204" pitchFamily="34" charset="0"/>
                <a:cs typeface="Arial" panose="020B0604020202020204" pitchFamily="34" charset="0"/>
              </a:rPr>
              <a:t>°</a:t>
            </a:r>
            <a:r>
              <a:rPr lang="en-US" sz="1400" b="1" baseline="-25000" dirty="0" err="1" smtClean="0">
                <a:solidFill>
                  <a:srgbClr val="7030A0"/>
                </a:solidFill>
                <a:latin typeface="Arial" panose="020B0604020202020204" pitchFamily="34" charset="0"/>
                <a:cs typeface="Arial" panose="020B0604020202020204" pitchFamily="34" charset="0"/>
              </a:rPr>
              <a:t>f</a:t>
            </a:r>
            <a:r>
              <a:rPr lang="en-US" sz="1400" dirty="0" smtClean="0">
                <a:solidFill>
                  <a:srgbClr val="7030A0"/>
                </a:solidFill>
                <a:latin typeface="Arial" panose="020B0604020202020204" pitchFamily="34" charset="0"/>
                <a:cs typeface="Arial" panose="020B0604020202020204" pitchFamily="34" charset="0"/>
              </a:rPr>
              <a:t> products -</a:t>
            </a:r>
            <a:r>
              <a:rPr lang="el-GR" sz="1400" dirty="0">
                <a:solidFill>
                  <a:srgbClr val="7030A0"/>
                </a:solidFill>
                <a:latin typeface="Arial" panose="020B0604020202020204" pitchFamily="34" charset="0"/>
                <a:cs typeface="Arial" panose="020B0604020202020204" pitchFamily="34" charset="0"/>
              </a:rPr>
              <a:t> Σ</a:t>
            </a:r>
            <a:r>
              <a:rPr lang="en-US" sz="1400" dirty="0" err="1">
                <a:solidFill>
                  <a:srgbClr val="7030A0"/>
                </a:solidFill>
                <a:latin typeface="Arial" panose="020B0604020202020204" pitchFamily="34" charset="0"/>
                <a:cs typeface="Arial" panose="020B0604020202020204" pitchFamily="34" charset="0"/>
              </a:rPr>
              <a:t>ΔH</a:t>
            </a:r>
            <a:r>
              <a:rPr lang="en-US" sz="1400" b="1" dirty="0" err="1">
                <a:solidFill>
                  <a:srgbClr val="7030A0"/>
                </a:solidFill>
                <a:latin typeface="Arial" panose="020B0604020202020204" pitchFamily="34" charset="0"/>
                <a:cs typeface="Arial" panose="020B0604020202020204" pitchFamily="34" charset="0"/>
              </a:rPr>
              <a:t>°</a:t>
            </a:r>
            <a:r>
              <a:rPr lang="en-US" sz="1400" b="1" baseline="-25000" dirty="0" err="1">
                <a:solidFill>
                  <a:srgbClr val="7030A0"/>
                </a:solidFill>
                <a:latin typeface="Arial" panose="020B0604020202020204" pitchFamily="34" charset="0"/>
                <a:cs typeface="Arial" panose="020B0604020202020204" pitchFamily="34" charset="0"/>
              </a:rPr>
              <a:t>f</a:t>
            </a:r>
            <a:r>
              <a:rPr lang="en-US" sz="1400" dirty="0">
                <a:solidFill>
                  <a:srgbClr val="7030A0"/>
                </a:solidFill>
                <a:latin typeface="Arial" panose="020B0604020202020204" pitchFamily="34" charset="0"/>
                <a:cs typeface="Arial" panose="020B0604020202020204" pitchFamily="34" charset="0"/>
              </a:rPr>
              <a:t> </a:t>
            </a:r>
            <a:r>
              <a:rPr lang="en-US" sz="1400" dirty="0" smtClean="0">
                <a:solidFill>
                  <a:srgbClr val="7030A0"/>
                </a:solidFill>
                <a:latin typeface="Arial" panose="020B0604020202020204" pitchFamily="34" charset="0"/>
                <a:cs typeface="Arial" panose="020B0604020202020204" pitchFamily="34" charset="0"/>
              </a:rPr>
              <a:t>reactants</a:t>
            </a:r>
          </a:p>
          <a:p>
            <a:pPr marL="0" indent="0">
              <a:spcBef>
                <a:spcPts val="600"/>
              </a:spcBef>
              <a:buNone/>
            </a:pP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2" name="Content Placeholder 1"/>
          <p:cNvPicPr>
            <a:picLocks noGrp="1" noChangeAspect="1"/>
          </p:cNvPicPr>
          <p:nvPr>
            <p:ph sz="half" idx="2"/>
          </p:nvPr>
        </p:nvPicPr>
        <p:blipFill>
          <a:blip r:embed="rId3"/>
          <a:stretch>
            <a:fillRect/>
          </a:stretch>
        </p:blipFill>
        <p:spPr>
          <a:xfrm>
            <a:off x="4276630" y="1313123"/>
            <a:ext cx="3734124" cy="2248095"/>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98611" y="5978820"/>
            <a:ext cx="9144000" cy="1200329"/>
          </a:xfrm>
          <a:prstGeom prst="rect">
            <a:avLst/>
          </a:prstGeom>
          <a:noFill/>
        </p:spPr>
        <p:txBody>
          <a:bodyPr wrap="square" rtlCol="0">
            <a:spAutoFit/>
          </a:bodyPr>
          <a:lstStyle/>
          <a:p>
            <a:r>
              <a:rPr lang="en-US" dirty="0" smtClean="0"/>
              <a:t>LO 5.8: The student is able to draw qualitative and quantitative connections between the reaction enthalpy and the energies involved in the breaking and formation of chemical bonds. </a:t>
            </a:r>
            <a:r>
              <a:rPr lang="en-US" i="1" dirty="0" smtClean="0"/>
              <a:t>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3" name="Rectangle 2"/>
          <p:cNvSpPr/>
          <p:nvPr/>
        </p:nvSpPr>
        <p:spPr>
          <a:xfrm>
            <a:off x="4276630" y="3694579"/>
            <a:ext cx="4284709" cy="2246769"/>
          </a:xfrm>
          <a:prstGeom prst="rect">
            <a:avLst/>
          </a:prstGeom>
        </p:spPr>
        <p:txBody>
          <a:bodyPr wrap="square">
            <a:spAutoFit/>
          </a:bodyPr>
          <a:lstStyle/>
          <a:p>
            <a:pPr>
              <a:spcBef>
                <a:spcPts val="600"/>
              </a:spcBef>
            </a:pPr>
            <a:r>
              <a:rPr lang="en-US" sz="1400" dirty="0">
                <a:latin typeface="Arial" panose="020B0604020202020204" pitchFamily="34" charset="0"/>
                <a:cs typeface="Arial" panose="020B0604020202020204" pitchFamily="34" charset="0"/>
              </a:rPr>
              <a:t>If a reaction is EXOTHERMIC, there is a </a:t>
            </a:r>
            <a:r>
              <a:rPr lang="en-US" sz="1400" b="1" u="sng" dirty="0">
                <a:latin typeface="Arial" panose="020B0604020202020204" pitchFamily="34" charset="0"/>
                <a:cs typeface="Arial" panose="020B0604020202020204" pitchFamily="34" charset="0"/>
              </a:rPr>
              <a:t>net release in energy, </a:t>
            </a:r>
            <a:r>
              <a:rPr lang="en-US" sz="1400" dirty="0">
                <a:latin typeface="Arial" panose="020B0604020202020204" pitchFamily="34" charset="0"/>
                <a:cs typeface="Arial" panose="020B0604020202020204" pitchFamily="34" charset="0"/>
              </a:rPr>
              <a:t>since weaker bonds break and stronger bonds form. Product has higher kinetic energy and lower potential energy than reactant</a:t>
            </a:r>
            <a:r>
              <a:rPr lang="en-US" sz="1400" dirty="0" smtClean="0">
                <a:latin typeface="Arial" panose="020B0604020202020204" pitchFamily="34" charset="0"/>
                <a:cs typeface="Arial" panose="020B0604020202020204" pitchFamily="34" charset="0"/>
              </a:rPr>
              <a:t>.</a:t>
            </a:r>
          </a:p>
          <a:p>
            <a:pPr>
              <a:spcBef>
                <a:spcPts val="600"/>
              </a:spcBef>
            </a:pPr>
            <a:endParaRPr lang="en-US" sz="1400" dirty="0">
              <a:latin typeface="Arial" panose="020B0604020202020204" pitchFamily="34" charset="0"/>
              <a:cs typeface="Arial" panose="020B0604020202020204" pitchFamily="34" charset="0"/>
            </a:endParaRPr>
          </a:p>
          <a:p>
            <a:pPr>
              <a:spcBef>
                <a:spcPts val="600"/>
              </a:spcBef>
            </a:pPr>
            <a:r>
              <a:rPr lang="en-US" sz="1400" dirty="0">
                <a:latin typeface="Arial" panose="020B0604020202020204" pitchFamily="34" charset="0"/>
                <a:cs typeface="Arial" panose="020B0604020202020204" pitchFamily="34" charset="0"/>
              </a:rPr>
              <a:t>If a reaction is ENDOTHERMIC, there is a </a:t>
            </a:r>
            <a:r>
              <a:rPr lang="en-US" sz="1400" b="1" u="sng" dirty="0">
                <a:latin typeface="Arial" panose="020B0604020202020204" pitchFamily="34" charset="0"/>
                <a:cs typeface="Arial" panose="020B0604020202020204" pitchFamily="34" charset="0"/>
              </a:rPr>
              <a:t>net absorption of energy</a:t>
            </a:r>
            <a:r>
              <a:rPr lang="en-US" sz="1400" dirty="0">
                <a:latin typeface="Arial" panose="020B0604020202020204" pitchFamily="34" charset="0"/>
                <a:cs typeface="Arial" panose="020B0604020202020204" pitchFamily="34" charset="0"/>
              </a:rPr>
              <a:t>, since stronger bonds break, and weaker bonds form. Product has lower kinetic energy, and higher potential energy than reactant</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48692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5.8 Practice FRQ</a:t>
            </a:r>
            <a:br>
              <a:rPr lang="en-US" dirty="0" smtClean="0"/>
            </a:br>
            <a:r>
              <a:rPr lang="en-US" dirty="0" smtClean="0"/>
              <a:t>from 2003</a:t>
            </a:r>
            <a:endParaRPr lang="en-US" dirty="0"/>
          </a:p>
        </p:txBody>
      </p:sp>
      <p:pic>
        <p:nvPicPr>
          <p:cNvPr id="5" name="Picture 4"/>
          <p:cNvPicPr>
            <a:picLocks noChangeAspect="1"/>
          </p:cNvPicPr>
          <p:nvPr/>
        </p:nvPicPr>
        <p:blipFill>
          <a:blip r:embed="rId2"/>
          <a:stretch>
            <a:fillRect/>
          </a:stretch>
        </p:blipFill>
        <p:spPr>
          <a:xfrm>
            <a:off x="337368" y="1917700"/>
            <a:ext cx="7878524" cy="3006725"/>
          </a:xfrm>
          <a:prstGeom prst="rect">
            <a:avLst/>
          </a:prstGeom>
        </p:spPr>
      </p:pic>
      <p:pic>
        <p:nvPicPr>
          <p:cNvPr id="6" name="Picture 5"/>
          <p:cNvPicPr>
            <a:picLocks noChangeAspect="1"/>
          </p:cNvPicPr>
          <p:nvPr/>
        </p:nvPicPr>
        <p:blipFill>
          <a:blip r:embed="rId3"/>
          <a:stretch>
            <a:fillRect/>
          </a:stretch>
        </p:blipFill>
        <p:spPr>
          <a:xfrm>
            <a:off x="776287" y="5137148"/>
            <a:ext cx="7836256" cy="1190625"/>
          </a:xfrm>
          <a:prstGeom prst="rect">
            <a:avLst/>
          </a:prstGeom>
        </p:spPr>
      </p:pic>
      <p:sp>
        <p:nvSpPr>
          <p:cNvPr id="7" name="Rectangle 6"/>
          <p:cNvSpPr/>
          <p:nvPr/>
        </p:nvSpPr>
        <p:spPr>
          <a:xfrm>
            <a:off x="685800" y="4924425"/>
            <a:ext cx="8102600" cy="16541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74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672353"/>
          </a:xfrm>
        </p:spPr>
        <p:txBody>
          <a:bodyPr/>
          <a:lstStyle/>
          <a:p>
            <a:r>
              <a:rPr lang="en-US" sz="1800" dirty="0" smtClean="0"/>
              <a:t>Electrostatic forces exist between molecules as well as between atoms or ions, and breaking these intermolecular interactions requires energy.</a:t>
            </a:r>
            <a:endParaRPr lang="en-US" sz="1800" dirty="0"/>
          </a:p>
        </p:txBody>
      </p:sp>
      <p:sp>
        <p:nvSpPr>
          <p:cNvPr id="3" name="Content Placeholder 2"/>
          <p:cNvSpPr>
            <a:spLocks noGrp="1"/>
          </p:cNvSpPr>
          <p:nvPr>
            <p:ph idx="1"/>
          </p:nvPr>
        </p:nvSpPr>
        <p:spPr>
          <a:xfrm>
            <a:off x="1051773" y="1300197"/>
            <a:ext cx="7556313" cy="4825966"/>
          </a:xfrm>
        </p:spPr>
        <p:txBody>
          <a:bodyPr>
            <a:normAutofit/>
          </a:bodyPr>
          <a:lstStyle/>
          <a:p>
            <a:pPr marL="0" indent="0">
              <a:buNone/>
            </a:pPr>
            <a:r>
              <a:rPr lang="en-US" sz="1400" dirty="0" smtClean="0">
                <a:solidFill>
                  <a:schemeClr val="tx1"/>
                </a:solidFill>
                <a:latin typeface="Arial" panose="020B0604020202020204" pitchFamily="34" charset="0"/>
                <a:cs typeface="Arial" panose="020B0604020202020204" pitchFamily="34" charset="0"/>
              </a:rPr>
              <a:t>The </a:t>
            </a:r>
            <a:r>
              <a:rPr lang="en-US" sz="1400" b="1" i="1" dirty="0" smtClean="0">
                <a:solidFill>
                  <a:schemeClr val="tx1"/>
                </a:solidFill>
                <a:latin typeface="Arial" panose="020B0604020202020204" pitchFamily="34" charset="0"/>
                <a:cs typeface="Arial" panose="020B0604020202020204" pitchFamily="34" charset="0"/>
              </a:rPr>
              <a:t>Stronger the IMF </a:t>
            </a:r>
            <a:r>
              <a:rPr lang="en-US" sz="1400" dirty="0" smtClean="0">
                <a:solidFill>
                  <a:schemeClr val="tx1"/>
                </a:solidFill>
                <a:latin typeface="Arial" panose="020B0604020202020204" pitchFamily="34" charset="0"/>
                <a:cs typeface="Arial" panose="020B0604020202020204" pitchFamily="34" charset="0"/>
              </a:rPr>
              <a:t>the more energy required to break it, the </a:t>
            </a:r>
            <a:r>
              <a:rPr lang="en-US" sz="1400" b="1" i="1" dirty="0" smtClean="0">
                <a:solidFill>
                  <a:schemeClr val="tx1"/>
                </a:solidFill>
                <a:latin typeface="Arial" panose="020B0604020202020204" pitchFamily="34" charset="0"/>
                <a:cs typeface="Arial" panose="020B0604020202020204" pitchFamily="34" charset="0"/>
              </a:rPr>
              <a:t>Higher the Boiling        Point,  </a:t>
            </a:r>
            <a:r>
              <a:rPr lang="en-US" sz="1400" dirty="0" smtClean="0">
                <a:solidFill>
                  <a:schemeClr val="tx1"/>
                </a:solidFill>
                <a:latin typeface="Arial" panose="020B0604020202020204" pitchFamily="34" charset="0"/>
                <a:cs typeface="Arial" panose="020B0604020202020204" pitchFamily="34" charset="0"/>
              </a:rPr>
              <a:t>the </a:t>
            </a:r>
            <a:r>
              <a:rPr lang="en-US" sz="1400" b="1" i="1" dirty="0" smtClean="0">
                <a:solidFill>
                  <a:schemeClr val="tx1"/>
                </a:solidFill>
                <a:latin typeface="Arial" panose="020B0604020202020204" pitchFamily="34" charset="0"/>
                <a:cs typeface="Arial" panose="020B0604020202020204" pitchFamily="34" charset="0"/>
              </a:rPr>
              <a:t>Lower the Vapor Pressure</a:t>
            </a:r>
            <a:r>
              <a:rPr lang="en-US" sz="1400" dirty="0" smtClean="0">
                <a:solidFill>
                  <a:schemeClr val="tx1"/>
                </a:solidFill>
                <a:latin typeface="Arial" panose="020B0604020202020204" pitchFamily="34" charset="0"/>
                <a:cs typeface="Arial" panose="020B0604020202020204" pitchFamily="34" charset="0"/>
              </a:rPr>
              <a:t>.</a:t>
            </a:r>
          </a:p>
          <a:p>
            <a:pPr marL="0" indent="0">
              <a:spcBef>
                <a:spcPts val="600"/>
              </a:spcBef>
              <a:buNone/>
            </a:pPr>
            <a:r>
              <a:rPr lang="en-US" sz="1200" b="1" i="1" dirty="0" smtClean="0">
                <a:solidFill>
                  <a:schemeClr val="tx1"/>
                </a:solidFill>
                <a:latin typeface="Arial" panose="020B0604020202020204" pitchFamily="34" charset="0"/>
                <a:cs typeface="Arial" panose="020B0604020202020204" pitchFamily="34" charset="0"/>
              </a:rPr>
              <a:t>Intermolecular Forces Listed from weakest to strongest. </a:t>
            </a:r>
            <a:r>
              <a:rPr lang="en-US" sz="1200" dirty="0" smtClean="0">
                <a:solidFill>
                  <a:schemeClr val="tx1"/>
                </a:solidFill>
                <a:latin typeface="Arial" panose="020B0604020202020204" pitchFamily="34" charset="0"/>
                <a:cs typeface="Arial" panose="020B0604020202020204" pitchFamily="34" charset="0"/>
              </a:rPr>
              <a:t>Thus the boiling points and vapor                  pressure of molecular substances can be ordered based on IMF strength:</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Dispersion (Induced Dipole- Induced Dipole): </a:t>
            </a:r>
            <a:r>
              <a:rPr lang="en-US" sz="1200" dirty="0" smtClean="0">
                <a:solidFill>
                  <a:schemeClr val="tx1"/>
                </a:solidFill>
                <a:latin typeface="Arial" panose="020B0604020202020204" pitchFamily="34" charset="0"/>
                <a:cs typeface="Arial" panose="020B0604020202020204" pitchFamily="34" charset="0"/>
              </a:rPr>
              <a:t>Caused by distortion of electron cloud. The larger the electron cloud, and the more surface area, the more polarizable the cloud, the stronger the dispersion force. </a:t>
            </a:r>
            <a:r>
              <a:rPr lang="en-US" sz="1200" b="1" i="1" dirty="0" smtClean="0">
                <a:solidFill>
                  <a:schemeClr val="tx1"/>
                </a:solidFill>
                <a:latin typeface="Arial" panose="020B0604020202020204" pitchFamily="34" charset="0"/>
                <a:cs typeface="Arial" panose="020B0604020202020204" pitchFamily="34" charset="0"/>
              </a:rPr>
              <a:t>Thus the boiling point trend in halogens is I</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 &gt;Br</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&gt;Cl</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&gt;</a:t>
            </a:r>
            <a:r>
              <a:rPr lang="en-US" sz="1200" b="1" i="1" baseline="-25000" dirty="0" smtClean="0">
                <a:solidFill>
                  <a:schemeClr val="tx1"/>
                </a:solidFill>
                <a:latin typeface="Arial" panose="020B0604020202020204" pitchFamily="34" charset="0"/>
                <a:cs typeface="Arial" panose="020B0604020202020204" pitchFamily="34" charset="0"/>
              </a:rPr>
              <a:t> </a:t>
            </a:r>
            <a:r>
              <a:rPr lang="en-US" sz="1200" b="1" i="1" dirty="0">
                <a:solidFill>
                  <a:schemeClr val="tx1"/>
                </a:solidFill>
                <a:latin typeface="Arial" panose="020B0604020202020204" pitchFamily="34" charset="0"/>
                <a:cs typeface="Arial" panose="020B0604020202020204" pitchFamily="34" charset="0"/>
              </a:rPr>
              <a:t>F</a:t>
            </a:r>
            <a:r>
              <a:rPr lang="en-US" sz="1200" b="1" i="1" baseline="-25000" dirty="0" smtClean="0">
                <a:solidFill>
                  <a:schemeClr val="tx1"/>
                </a:solidFill>
                <a:latin typeface="Arial" panose="020B0604020202020204" pitchFamily="34" charset="0"/>
                <a:cs typeface="Arial" panose="020B0604020202020204" pitchFamily="34" charset="0"/>
              </a:rPr>
              <a:t>2  </a:t>
            </a:r>
            <a:r>
              <a:rPr lang="en-US" sz="1200" b="1" i="1" dirty="0" smtClean="0">
                <a:solidFill>
                  <a:schemeClr val="tx1"/>
                </a:solidFill>
                <a:latin typeface="Arial" panose="020B0604020202020204" pitchFamily="34" charset="0"/>
                <a:cs typeface="Arial" panose="020B0604020202020204" pitchFamily="34" charset="0"/>
              </a:rPr>
              <a:t>and n-butane (30.2</a:t>
            </a:r>
            <a:r>
              <a:rPr lang="en-US" sz="1200" b="1" i="1" dirty="0">
                <a:solidFill>
                  <a:schemeClr val="tx1"/>
                </a:solidFill>
                <a:latin typeface="Arial" panose="020B0604020202020204" pitchFamily="34" charset="0"/>
                <a:cs typeface="Arial" panose="020B0604020202020204" pitchFamily="34" charset="0"/>
              </a:rPr>
              <a:t>°</a:t>
            </a:r>
            <a:r>
              <a:rPr lang="en-US" sz="1200" b="1" i="1" dirty="0" smtClean="0">
                <a:solidFill>
                  <a:schemeClr val="tx1"/>
                </a:solidFill>
                <a:latin typeface="Arial" panose="020B0604020202020204" pitchFamily="34" charset="0"/>
                <a:cs typeface="Arial" panose="020B0604020202020204" pitchFamily="34" charset="0"/>
              </a:rPr>
              <a:t> C) has a higher boiling point than </a:t>
            </a:r>
            <a:r>
              <a:rPr lang="en-US" sz="1200" b="1" i="1" dirty="0" err="1" smtClean="0">
                <a:solidFill>
                  <a:schemeClr val="tx1"/>
                </a:solidFill>
                <a:latin typeface="Arial" panose="020B0604020202020204" pitchFamily="34" charset="0"/>
                <a:cs typeface="Arial" panose="020B0604020202020204" pitchFamily="34" charset="0"/>
              </a:rPr>
              <a:t>isobutane</a:t>
            </a:r>
            <a:r>
              <a:rPr lang="en-US" sz="1200" b="1" i="1" dirty="0" smtClean="0">
                <a:solidFill>
                  <a:schemeClr val="tx1"/>
                </a:solidFill>
                <a:latin typeface="Arial" panose="020B0604020202020204" pitchFamily="34" charset="0"/>
                <a:cs typeface="Arial" panose="020B0604020202020204" pitchFamily="34" charset="0"/>
              </a:rPr>
              <a:t> (-11 </a:t>
            </a:r>
            <a:r>
              <a:rPr lang="en-US" sz="1200" b="1" i="1" dirty="0">
                <a:solidFill>
                  <a:schemeClr val="tx1"/>
                </a:solidFill>
                <a:latin typeface="Arial" panose="020B0604020202020204" pitchFamily="34" charset="0"/>
                <a:cs typeface="Arial" panose="020B0604020202020204" pitchFamily="34" charset="0"/>
              </a:rPr>
              <a:t>°</a:t>
            </a:r>
            <a:r>
              <a:rPr lang="en-US" sz="1200" b="1" i="1" dirty="0" smtClean="0">
                <a:solidFill>
                  <a:schemeClr val="tx1"/>
                </a:solidFill>
                <a:latin typeface="Arial" panose="020B0604020202020204" pitchFamily="34" charset="0"/>
                <a:cs typeface="Arial" panose="020B0604020202020204" pitchFamily="34" charset="0"/>
              </a:rPr>
              <a:t>C). All substances have dispersion forces, as all electron clouds distort. </a:t>
            </a:r>
            <a:r>
              <a:rPr lang="en-US" sz="1200" dirty="0" smtClean="0">
                <a:solidFill>
                  <a:schemeClr val="tx1"/>
                </a:solidFill>
                <a:latin typeface="Arial" panose="020B0604020202020204" pitchFamily="34" charset="0"/>
                <a:cs typeface="Arial" panose="020B0604020202020204" pitchFamily="34" charset="0"/>
              </a:rPr>
              <a:t>Nonpolar molecules and atoms have only dispersion forces, as they have no permanent dipoles.</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Dipole- Induced Dipole</a:t>
            </a:r>
            <a:r>
              <a:rPr lang="en-US" sz="1200" dirty="0" smtClean="0">
                <a:solidFill>
                  <a:schemeClr val="tx1"/>
                </a:solidFill>
                <a:latin typeface="Arial" panose="020B0604020202020204" pitchFamily="34" charset="0"/>
                <a:cs typeface="Arial" panose="020B0604020202020204" pitchFamily="34" charset="0"/>
              </a:rPr>
              <a:t>: Occurs between a polar molecule (</a:t>
            </a:r>
            <a:r>
              <a:rPr lang="en-US" sz="1200" dirty="0" err="1" smtClean="0">
                <a:solidFill>
                  <a:schemeClr val="tx1"/>
                </a:solidFill>
                <a:latin typeface="Arial" panose="020B0604020202020204" pitchFamily="34" charset="0"/>
                <a:cs typeface="Arial" panose="020B0604020202020204" pitchFamily="34" charset="0"/>
              </a:rPr>
              <a:t>HCl</a:t>
            </a:r>
            <a:r>
              <a:rPr lang="en-US" sz="1200" dirty="0" smtClean="0">
                <a:solidFill>
                  <a:schemeClr val="tx1"/>
                </a:solidFill>
                <a:latin typeface="Arial" panose="020B0604020202020204" pitchFamily="34" charset="0"/>
                <a:cs typeface="Arial" panose="020B0604020202020204" pitchFamily="34" charset="0"/>
              </a:rPr>
              <a:t>) and a nonpolar molecule. (Cl</a:t>
            </a:r>
            <a:r>
              <a:rPr lang="en-US" sz="1200" baseline="-25000" dirty="0" smtClean="0">
                <a:solidFill>
                  <a:schemeClr val="tx1"/>
                </a:solidFill>
                <a:latin typeface="Arial" panose="020B0604020202020204" pitchFamily="34" charset="0"/>
                <a:cs typeface="Arial" panose="020B0604020202020204" pitchFamily="34" charset="0"/>
              </a:rPr>
              <a:t>2</a:t>
            </a:r>
            <a:r>
              <a:rPr lang="en-US" sz="1200" dirty="0" smtClean="0">
                <a:solidFill>
                  <a:schemeClr val="tx1"/>
                </a:solidFill>
                <a:latin typeface="Arial" panose="020B0604020202020204" pitchFamily="34" charset="0"/>
                <a:cs typeface="Arial" panose="020B0604020202020204" pitchFamily="34" charset="0"/>
              </a:rPr>
              <a:t>) The nonpolar molecule’s cloud distorts when affected by a dipole.</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Dipole-Dipole:</a:t>
            </a:r>
            <a:r>
              <a:rPr lang="en-US" sz="1200" dirty="0" smtClean="0">
                <a:solidFill>
                  <a:schemeClr val="tx1"/>
                </a:solidFill>
                <a:latin typeface="Arial" panose="020B0604020202020204" pitchFamily="34" charset="0"/>
                <a:cs typeface="Arial" panose="020B0604020202020204" pitchFamily="34" charset="0"/>
              </a:rPr>
              <a:t> Occurs between 2 polar molecules. (</a:t>
            </a:r>
            <a:r>
              <a:rPr lang="en-US" sz="1200" dirty="0" err="1" smtClean="0">
                <a:solidFill>
                  <a:schemeClr val="tx1"/>
                </a:solidFill>
                <a:latin typeface="Arial" panose="020B0604020202020204" pitchFamily="34" charset="0"/>
                <a:cs typeface="Arial" panose="020B0604020202020204" pitchFamily="34" charset="0"/>
              </a:rPr>
              <a:t>HCl-HCl</a:t>
            </a:r>
            <a:r>
              <a:rPr lang="en-US" sz="12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Hydrogen Bond</a:t>
            </a:r>
            <a:r>
              <a:rPr lang="en-US" sz="1200" dirty="0" smtClean="0">
                <a:solidFill>
                  <a:schemeClr val="tx1"/>
                </a:solidFill>
                <a:latin typeface="Arial" panose="020B0604020202020204" pitchFamily="34" charset="0"/>
                <a:cs typeface="Arial" panose="020B0604020202020204" pitchFamily="34" charset="0"/>
              </a:rPr>
              <a:t>: An extreme case of Dipole – Dipole. Occurs between molecules containing a H covalently  bonded to F,O, or N. The </a:t>
            </a:r>
            <a:r>
              <a:rPr lang="en-US" sz="1200" b="1" i="1" dirty="0" smtClean="0">
                <a:solidFill>
                  <a:schemeClr val="tx1"/>
                </a:solidFill>
                <a:latin typeface="Arial" panose="020B0604020202020204" pitchFamily="34" charset="0"/>
                <a:cs typeface="Arial" panose="020B0604020202020204" pitchFamily="34" charset="0"/>
              </a:rPr>
              <a:t>“bond” </a:t>
            </a:r>
            <a:r>
              <a:rPr lang="en-US" sz="1200" dirty="0" smtClean="0">
                <a:solidFill>
                  <a:schemeClr val="tx1"/>
                </a:solidFill>
                <a:latin typeface="Arial" panose="020B0604020202020204" pitchFamily="34" charset="0"/>
                <a:cs typeface="Arial" panose="020B0604020202020204" pitchFamily="34" charset="0"/>
              </a:rPr>
              <a:t>occurs between the lone pair of F, O, or N, and the H which is attached to one of those elements.</a:t>
            </a:r>
          </a:p>
          <a:p>
            <a:pPr marL="342900" indent="-342900">
              <a:buAutoNum type="arabicPeriod"/>
            </a:pPr>
            <a:endParaRPr lang="en-US" sz="1400" dirty="0" smtClean="0">
              <a:latin typeface="Arial" panose="020B0604020202020204" pitchFamily="34" charset="0"/>
              <a:cs typeface="Arial" panose="020B0604020202020204" pitchFamily="34" charset="0"/>
            </a:endParaRPr>
          </a:p>
          <a:p>
            <a:pPr marL="342900" indent="-342900">
              <a:buAutoNum type="arabicPeriod"/>
            </a:pPr>
            <a:endParaRPr lang="en-US" sz="1400" dirty="0" smtClean="0">
              <a:latin typeface="Arial" panose="020B0604020202020204" pitchFamily="34" charset="0"/>
              <a:cs typeface="Arial" panose="020B0604020202020204" pitchFamily="34" charset="0"/>
            </a:endParaRPr>
          </a:p>
          <a:p>
            <a:pPr marL="0" indent="0">
              <a:buNone/>
            </a:pPr>
            <a:endParaRPr lang="en-US" sz="1400" dirty="0" smtClean="0">
              <a:latin typeface="Arial" panose="020B0604020202020204" pitchFamily="34" charset="0"/>
              <a:cs typeface="Arial" panose="020B0604020202020204" pitchFamily="34" charset="0"/>
            </a:endParaRPr>
          </a:p>
          <a:p>
            <a:pPr marL="0" indent="0">
              <a:buNone/>
            </a:pPr>
            <a:endParaRPr lang="en-US" sz="1400" dirty="0" smtClean="0">
              <a:latin typeface="Arial" panose="020B0604020202020204" pitchFamily="34" charset="0"/>
              <a:cs typeface="Arial" panose="020B0604020202020204" pitchFamily="34" charset="0"/>
            </a:endParaRPr>
          </a:p>
        </p:txBody>
      </p:sp>
      <p:sp>
        <p:nvSpPr>
          <p:cNvPr id="10" name="TextBox 9"/>
          <p:cNvSpPr txBox="1"/>
          <p:nvPr/>
        </p:nvSpPr>
        <p:spPr>
          <a:xfrm>
            <a:off x="8097582" y="-71136"/>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003213"/>
            <a:ext cx="9144000" cy="830997"/>
          </a:xfrm>
          <a:prstGeom prst="rect">
            <a:avLst/>
          </a:prstGeom>
          <a:noFill/>
        </p:spPr>
        <p:txBody>
          <a:bodyPr wrap="square" rtlCol="0">
            <a:spAutoFit/>
          </a:bodyPr>
          <a:lstStyle/>
          <a:p>
            <a:r>
              <a:rPr lang="en-US" sz="1600" dirty="0" smtClean="0">
                <a:cs typeface="Arial" panose="020B0604020202020204" pitchFamily="34" charset="0"/>
              </a:rPr>
              <a:t>LO 5.9: </a:t>
            </a:r>
            <a:r>
              <a:rPr lang="en-US" sz="1600" dirty="0">
                <a:cs typeface="Arial" panose="020B0604020202020204" pitchFamily="34" charset="0"/>
              </a:rPr>
              <a:t>M</a:t>
            </a:r>
            <a:r>
              <a:rPr lang="en-US" sz="1600" dirty="0" smtClean="0">
                <a:cs typeface="Arial" panose="020B0604020202020204" pitchFamily="34" charset="0"/>
              </a:rPr>
              <a:t>ake claims and/or predictions regarding relative magnitudes of the forces acting within collections of interacting molecules based on the distribution of electrons within the molecules and the types of intermolecular forces through which the molecules interact.</a:t>
            </a:r>
            <a:endParaRPr lang="en-US" sz="1600" dirty="0"/>
          </a:p>
        </p:txBody>
      </p:sp>
      <p:sp>
        <p:nvSpPr>
          <p:cNvPr id="12" name="TextBox 11">
            <a:hlinkClick r:id="rId3"/>
          </p:cNvPr>
          <p:cNvSpPr txBox="1"/>
          <p:nvPr/>
        </p:nvSpPr>
        <p:spPr>
          <a:xfrm>
            <a:off x="8161727" y="1809499"/>
            <a:ext cx="979575" cy="369332"/>
          </a:xfrm>
          <a:prstGeom prst="rect">
            <a:avLst/>
          </a:prstGeom>
          <a:noFill/>
        </p:spPr>
        <p:txBody>
          <a:bodyPr wrap="square" rtlCol="0">
            <a:spAutoFit/>
          </a:bodyPr>
          <a:lstStyle/>
          <a:p>
            <a:r>
              <a:rPr lang="en-US" dirty="0" smtClean="0">
                <a:hlinkClick r:id="rId3"/>
              </a:rPr>
              <a:t>Video</a:t>
            </a:r>
            <a:endParaRPr lang="en-US" dirty="0"/>
          </a:p>
        </p:txBody>
      </p:sp>
      <p:pic>
        <p:nvPicPr>
          <p:cNvPr id="5" name="Picture 4"/>
          <p:cNvPicPr>
            <a:picLocks noChangeAspect="1"/>
          </p:cNvPicPr>
          <p:nvPr/>
        </p:nvPicPr>
        <p:blipFill>
          <a:blip r:embed="rId4"/>
          <a:stretch>
            <a:fillRect/>
          </a:stretch>
        </p:blipFill>
        <p:spPr>
          <a:xfrm>
            <a:off x="1718167" y="4991169"/>
            <a:ext cx="2175317" cy="756226"/>
          </a:xfrm>
          <a:prstGeom prst="rect">
            <a:avLst/>
          </a:prstGeom>
        </p:spPr>
      </p:pic>
      <p:pic>
        <p:nvPicPr>
          <p:cNvPr id="6" name="Picture 5"/>
          <p:cNvPicPr>
            <a:picLocks noChangeAspect="1"/>
          </p:cNvPicPr>
          <p:nvPr/>
        </p:nvPicPr>
        <p:blipFill>
          <a:blip r:embed="rId5"/>
          <a:stretch>
            <a:fillRect/>
          </a:stretch>
        </p:blipFill>
        <p:spPr>
          <a:xfrm>
            <a:off x="7077866" y="4577654"/>
            <a:ext cx="1371224" cy="1281952"/>
          </a:xfrm>
          <a:prstGeom prst="rect">
            <a:avLst/>
          </a:prstGeom>
        </p:spPr>
      </p:pic>
      <p:pic>
        <p:nvPicPr>
          <p:cNvPr id="7" name="Picture 6"/>
          <p:cNvPicPr>
            <a:picLocks noChangeAspect="1"/>
          </p:cNvPicPr>
          <p:nvPr/>
        </p:nvPicPr>
        <p:blipFill>
          <a:blip r:embed="rId6"/>
          <a:stretch>
            <a:fillRect/>
          </a:stretch>
        </p:blipFill>
        <p:spPr>
          <a:xfrm>
            <a:off x="4514757" y="4585362"/>
            <a:ext cx="1585484" cy="1298031"/>
          </a:xfrm>
          <a:prstGeom prst="rect">
            <a:avLst/>
          </a:prstGeom>
        </p:spPr>
      </p:pic>
      <p:sp>
        <p:nvSpPr>
          <p:cNvPr id="4" name="Pentagon 3"/>
          <p:cNvSpPr/>
          <p:nvPr/>
        </p:nvSpPr>
        <p:spPr>
          <a:xfrm>
            <a:off x="47882" y="2499913"/>
            <a:ext cx="1336579" cy="714754"/>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Weaker IMF, Lower Boiling, Higher Vapor Pressure</a:t>
            </a:r>
            <a:endParaRPr lang="en-US" sz="1000" dirty="0"/>
          </a:p>
        </p:txBody>
      </p:sp>
      <p:sp>
        <p:nvSpPr>
          <p:cNvPr id="13" name="Pentagon 12"/>
          <p:cNvSpPr/>
          <p:nvPr/>
        </p:nvSpPr>
        <p:spPr>
          <a:xfrm>
            <a:off x="131299" y="4347601"/>
            <a:ext cx="1337270" cy="83707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Stronger IMF, Higher Boiling, Lower Vapor Pressure</a:t>
            </a:r>
            <a:endParaRPr lang="en-US" sz="1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28022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5.9 Practice FRQ</a:t>
            </a:r>
            <a:endParaRPr lang="en-US" dirty="0"/>
          </a:p>
        </p:txBody>
      </p:sp>
      <p:pic>
        <p:nvPicPr>
          <p:cNvPr id="4" name="Content Placeholder 3"/>
          <p:cNvPicPr>
            <a:picLocks noGrp="1" noChangeAspect="1"/>
          </p:cNvPicPr>
          <p:nvPr>
            <p:ph idx="1"/>
          </p:nvPr>
        </p:nvPicPr>
        <p:blipFill>
          <a:blip r:embed="rId2"/>
          <a:stretch>
            <a:fillRect/>
          </a:stretch>
        </p:blipFill>
        <p:spPr>
          <a:xfrm>
            <a:off x="361320" y="1350169"/>
            <a:ext cx="7830619" cy="2523331"/>
          </a:xfrm>
          <a:prstGeom prst="rect">
            <a:avLst/>
          </a:prstGeom>
        </p:spPr>
      </p:pic>
      <p:pic>
        <p:nvPicPr>
          <p:cNvPr id="5" name="Picture 4"/>
          <p:cNvPicPr>
            <a:picLocks noChangeAspect="1"/>
          </p:cNvPicPr>
          <p:nvPr/>
        </p:nvPicPr>
        <p:blipFill>
          <a:blip r:embed="rId3"/>
          <a:stretch>
            <a:fillRect/>
          </a:stretch>
        </p:blipFill>
        <p:spPr>
          <a:xfrm>
            <a:off x="1006783" y="3924300"/>
            <a:ext cx="6891029" cy="2933700"/>
          </a:xfrm>
          <a:prstGeom prst="rect">
            <a:avLst/>
          </a:prstGeom>
        </p:spPr>
      </p:pic>
      <p:sp>
        <p:nvSpPr>
          <p:cNvPr id="6" name="Rectangle 5"/>
          <p:cNvSpPr/>
          <p:nvPr/>
        </p:nvSpPr>
        <p:spPr>
          <a:xfrm>
            <a:off x="1006783" y="3924300"/>
            <a:ext cx="7048004" cy="281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56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Photoelectron Spectroscopy (PES)</a:t>
            </a:r>
            <a:endParaRPr lang="en-US" dirty="0"/>
          </a:p>
        </p:txBody>
      </p:sp>
      <p:sp>
        <p:nvSpPr>
          <p:cNvPr id="6" name="Content Placeholder 5"/>
          <p:cNvSpPr>
            <a:spLocks noGrp="1"/>
          </p:cNvSpPr>
          <p:nvPr>
            <p:ph sz="half" idx="2"/>
          </p:nvPr>
        </p:nvSpPr>
        <p:spPr>
          <a:xfrm>
            <a:off x="4399878" y="1470526"/>
            <a:ext cx="3971976" cy="4959685"/>
          </a:xfrm>
        </p:spPr>
        <p:txBody>
          <a:bodyPr/>
          <a:lstStyle/>
          <a:p>
            <a:pPr>
              <a:spcBef>
                <a:spcPts val="0"/>
              </a:spcBef>
            </a:pPr>
            <a:r>
              <a:rPr lang="en-US" dirty="0" smtClean="0"/>
              <a:t>PES uses high-energy (X-ray) photon to excite </a:t>
            </a:r>
            <a:r>
              <a:rPr lang="en-US" i="1" dirty="0" smtClean="0"/>
              <a:t>random</a:t>
            </a:r>
            <a:r>
              <a:rPr lang="en-US" dirty="0" smtClean="0"/>
              <a:t> e</a:t>
            </a:r>
            <a:r>
              <a:rPr lang="en-US" baseline="30000" dirty="0" smtClean="0"/>
              <a:t>–</a:t>
            </a:r>
            <a:r>
              <a:rPr lang="en-US" dirty="0" smtClean="0"/>
              <a:t> from atom</a:t>
            </a:r>
          </a:p>
          <a:p>
            <a:pPr>
              <a:spcBef>
                <a:spcPts val="0"/>
              </a:spcBef>
            </a:pPr>
            <a:r>
              <a:rPr lang="en-US" dirty="0" smtClean="0"/>
              <a:t>KE of ejected electron indicates </a:t>
            </a:r>
            <a:r>
              <a:rPr lang="en-US" i="1" dirty="0" smtClean="0"/>
              <a:t>binding energy</a:t>
            </a:r>
            <a:r>
              <a:rPr lang="en-US" dirty="0" smtClean="0"/>
              <a:t> (coulombic attraction) to nucleus:</a:t>
            </a:r>
          </a:p>
          <a:p>
            <a:pPr marL="0" indent="0" algn="ctr">
              <a:spcBef>
                <a:spcPts val="0"/>
              </a:spcBef>
              <a:buNone/>
            </a:pPr>
            <a:r>
              <a:rPr lang="en-US" dirty="0" smtClean="0"/>
              <a:t>BE = </a:t>
            </a:r>
            <a:r>
              <a:rPr lang="en-US" dirty="0" err="1" smtClean="0"/>
              <a:t>h</a:t>
            </a:r>
            <a:r>
              <a:rPr lang="en-US" dirty="0" err="1" smtClean="0">
                <a:latin typeface="Symbol" charset="2"/>
                <a:cs typeface="Symbol" charset="2"/>
              </a:rPr>
              <a:t>v</a:t>
            </a:r>
            <a:r>
              <a:rPr lang="en-US" baseline="-25000" dirty="0" err="1" smtClean="0"/>
              <a:t>photon</a:t>
            </a:r>
            <a:r>
              <a:rPr lang="en-US" dirty="0" smtClean="0"/>
              <a:t> – KE</a:t>
            </a:r>
          </a:p>
          <a:p>
            <a:pPr>
              <a:spcBef>
                <a:spcPts val="0"/>
              </a:spcBef>
            </a:pPr>
            <a:r>
              <a:rPr lang="en-US" dirty="0" smtClean="0"/>
              <a:t>Direct measurement of energy and number of each electron</a:t>
            </a:r>
          </a:p>
          <a:p>
            <a:pPr lvl="1">
              <a:spcBef>
                <a:spcPts val="0"/>
              </a:spcBef>
            </a:pPr>
            <a:r>
              <a:rPr lang="en-US" dirty="0" smtClean="0"/>
              <a:t>Lower energy levels have higher BE</a:t>
            </a:r>
          </a:p>
          <a:p>
            <a:pPr lvl="1">
              <a:spcBef>
                <a:spcPts val="0"/>
              </a:spcBef>
            </a:pPr>
            <a:r>
              <a:rPr lang="en-US" dirty="0" smtClean="0"/>
              <a:t>Signal size proportional to number of e</a:t>
            </a:r>
            <a:r>
              <a:rPr lang="en-US" baseline="30000" dirty="0" smtClean="0"/>
              <a:t>–</a:t>
            </a:r>
            <a:r>
              <a:rPr lang="en-US" dirty="0" smtClean="0"/>
              <a:t> in energy level</a:t>
            </a:r>
          </a:p>
          <a:p>
            <a:pPr>
              <a:spcBef>
                <a:spcPts val="0"/>
              </a:spcBef>
            </a:pPr>
            <a:r>
              <a:rPr lang="en-US" dirty="0" smtClean="0"/>
              <a:t>Elements with more protons have stronger coulombic attraction, higher BE at each energy level</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4722"/>
            <a:ext cx="9144000" cy="923330"/>
          </a:xfrm>
          <a:prstGeom prst="rect">
            <a:avLst/>
          </a:prstGeom>
          <a:noFill/>
        </p:spPr>
        <p:txBody>
          <a:bodyPr wrap="square" rtlCol="0">
            <a:spAutoFit/>
          </a:bodyPr>
          <a:lstStyle/>
          <a:p>
            <a:r>
              <a:rPr lang="en-US" dirty="0"/>
              <a:t>LO </a:t>
            </a:r>
            <a:r>
              <a:rPr lang="en-US" dirty="0" smtClean="0"/>
              <a:t>1.7:  The </a:t>
            </a:r>
            <a:r>
              <a:rPr lang="en-US" dirty="0"/>
              <a:t>student is able to describe the electronic structure of the atom, using PES data, ionization energy data, and/or </a:t>
            </a:r>
            <a:r>
              <a:rPr lang="en-US" dirty="0" smtClean="0"/>
              <a:t>Coulomb’s </a:t>
            </a:r>
            <a:r>
              <a:rPr lang="en-US" dirty="0"/>
              <a:t>law to construct explanations of how the energies of electrons within shells in atoms vary</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pPr algn="just"/>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PES Li.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8474" y="1313123"/>
            <a:ext cx="2859024" cy="1932432"/>
          </a:xfrm>
          <a:prstGeom prst="rect">
            <a:avLst/>
          </a:prstGeom>
        </p:spPr>
      </p:pic>
      <p:pic>
        <p:nvPicPr>
          <p:cNvPr id="3" name="Picture 2" descr="PES Ne.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8474" y="3325099"/>
            <a:ext cx="4095178" cy="2603177"/>
          </a:xfrm>
          <a:prstGeom prst="rect">
            <a:avLst/>
          </a:prstGeom>
        </p:spPr>
      </p:pic>
      <p:sp>
        <p:nvSpPr>
          <p:cNvPr id="10" name="TextBox 9"/>
          <p:cNvSpPr txBox="1"/>
          <p:nvPr/>
        </p:nvSpPr>
        <p:spPr>
          <a:xfrm>
            <a:off x="1066800" y="1752600"/>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2" name="TextBox 11"/>
          <p:cNvSpPr txBox="1"/>
          <p:nvPr/>
        </p:nvSpPr>
        <p:spPr>
          <a:xfrm>
            <a:off x="2286000" y="2133600"/>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1</a:t>
            </a:r>
            <a:endParaRPr lang="en-US" dirty="0">
              <a:solidFill>
                <a:srgbClr val="FF0000"/>
              </a:solidFill>
            </a:endParaRPr>
          </a:p>
        </p:txBody>
      </p:sp>
      <p:sp>
        <p:nvSpPr>
          <p:cNvPr id="13" name="TextBox 12"/>
          <p:cNvSpPr txBox="1"/>
          <p:nvPr/>
        </p:nvSpPr>
        <p:spPr>
          <a:xfrm>
            <a:off x="838200" y="4329555"/>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4" name="TextBox 13"/>
          <p:cNvSpPr txBox="1"/>
          <p:nvPr/>
        </p:nvSpPr>
        <p:spPr>
          <a:xfrm>
            <a:off x="2895600" y="4558155"/>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2</a:t>
            </a:r>
            <a:endParaRPr lang="en-US" dirty="0">
              <a:solidFill>
                <a:srgbClr val="FF0000"/>
              </a:solidFill>
            </a:endParaRPr>
          </a:p>
        </p:txBody>
      </p:sp>
      <p:sp>
        <p:nvSpPr>
          <p:cNvPr id="15" name="TextBox 14"/>
          <p:cNvSpPr txBox="1"/>
          <p:nvPr/>
        </p:nvSpPr>
        <p:spPr>
          <a:xfrm>
            <a:off x="3810000" y="3719955"/>
            <a:ext cx="537452" cy="369332"/>
          </a:xfrm>
          <a:prstGeom prst="rect">
            <a:avLst/>
          </a:prstGeom>
          <a:noFill/>
        </p:spPr>
        <p:txBody>
          <a:bodyPr wrap="none" rtlCol="0">
            <a:spAutoFit/>
          </a:bodyPr>
          <a:lstStyle/>
          <a:p>
            <a:r>
              <a:rPr lang="en-US" dirty="0" smtClean="0">
                <a:solidFill>
                  <a:srgbClr val="FF0000"/>
                </a:solidFill>
              </a:rPr>
              <a:t>2p</a:t>
            </a:r>
            <a:r>
              <a:rPr lang="en-US" baseline="30000" dirty="0" smtClean="0">
                <a:solidFill>
                  <a:srgbClr val="FF0000"/>
                </a:solidFill>
              </a:rPr>
              <a:t>6</a:t>
            </a:r>
            <a:endParaRPr lang="en-US" dirty="0">
              <a:solidFill>
                <a:srgbClr val="FF0000"/>
              </a:solidFill>
            </a:endParaRPr>
          </a:p>
        </p:txBody>
      </p:sp>
      <p:sp>
        <p:nvSpPr>
          <p:cNvPr id="16" name="TextBox 15"/>
          <p:cNvSpPr txBox="1"/>
          <p:nvPr/>
        </p:nvSpPr>
        <p:spPr>
          <a:xfrm>
            <a:off x="685800" y="1371600"/>
            <a:ext cx="372330" cy="369332"/>
          </a:xfrm>
          <a:prstGeom prst="rect">
            <a:avLst/>
          </a:prstGeom>
          <a:noFill/>
        </p:spPr>
        <p:txBody>
          <a:bodyPr wrap="none" rtlCol="0">
            <a:spAutoFit/>
          </a:bodyPr>
          <a:lstStyle/>
          <a:p>
            <a:r>
              <a:rPr lang="en-US" dirty="0" smtClean="0">
                <a:solidFill>
                  <a:srgbClr val="FF0000"/>
                </a:solidFill>
              </a:rPr>
              <a:t>Li</a:t>
            </a:r>
            <a:endParaRPr lang="en-US" dirty="0">
              <a:solidFill>
                <a:srgbClr val="FF0000"/>
              </a:solidFill>
            </a:endParaRPr>
          </a:p>
        </p:txBody>
      </p:sp>
      <p:sp>
        <p:nvSpPr>
          <p:cNvPr id="17" name="TextBox 16"/>
          <p:cNvSpPr txBox="1"/>
          <p:nvPr/>
        </p:nvSpPr>
        <p:spPr>
          <a:xfrm>
            <a:off x="747354" y="3269862"/>
            <a:ext cx="483012" cy="369332"/>
          </a:xfrm>
          <a:prstGeom prst="rect">
            <a:avLst/>
          </a:prstGeom>
          <a:noFill/>
        </p:spPr>
        <p:txBody>
          <a:bodyPr wrap="none" rtlCol="0">
            <a:spAutoFit/>
          </a:bodyPr>
          <a:lstStyle/>
          <a:p>
            <a:r>
              <a:rPr lang="en-US" dirty="0" smtClean="0">
                <a:solidFill>
                  <a:srgbClr val="FF0000"/>
                </a:solidFill>
              </a:rPr>
              <a:t>Ne</a:t>
            </a:r>
            <a:endParaRPr lang="en-US" dirty="0">
              <a:solidFill>
                <a:srgbClr val="FF0000"/>
              </a:solidFill>
            </a:endParaRPr>
          </a:p>
        </p:txBody>
      </p:sp>
      <p:pic>
        <p:nvPicPr>
          <p:cNvPr id="19" name="Picture 18" descr="Basic PES Question.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77900" y="787400"/>
            <a:ext cx="7174523" cy="526009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1" name="Rounded Rectangle 20"/>
          <p:cNvSpPr/>
          <p:nvPr/>
        </p:nvSpPr>
        <p:spPr>
          <a:xfrm>
            <a:off x="987147" y="5029200"/>
            <a:ext cx="7165276" cy="100444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761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21"/>
                                        </p:tgtEl>
                                      </p:cBhvr>
                                    </p:animEffect>
                                    <p:set>
                                      <p:cBhvr>
                                        <p:cTn id="1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532164" y="1947163"/>
            <a:ext cx="5701742" cy="3141337"/>
          </a:xfrm>
          <a:prstGeom prst="rect">
            <a:avLst/>
          </a:prstGeom>
        </p:spPr>
      </p:pic>
      <p:pic>
        <p:nvPicPr>
          <p:cNvPr id="10" name="Content Placeholder 9"/>
          <p:cNvPicPr>
            <a:picLocks noGrp="1" noChangeAspect="1"/>
          </p:cNvPicPr>
          <p:nvPr>
            <p:ph sz="half" idx="1"/>
          </p:nvPr>
        </p:nvPicPr>
        <p:blipFill>
          <a:blip r:embed="rId3"/>
          <a:stretch>
            <a:fillRect/>
          </a:stretch>
        </p:blipFill>
        <p:spPr>
          <a:xfrm>
            <a:off x="27235" y="18924"/>
            <a:ext cx="2667000" cy="1685925"/>
          </a:xfrm>
          <a:prstGeom prst="rect">
            <a:avLst/>
          </a:prstGeom>
        </p:spPr>
      </p:pic>
      <p:sp>
        <p:nvSpPr>
          <p:cNvPr id="4" name="Title 3"/>
          <p:cNvSpPr>
            <a:spLocks noGrp="1"/>
          </p:cNvSpPr>
          <p:nvPr>
            <p:ph type="title"/>
          </p:nvPr>
        </p:nvSpPr>
        <p:spPr/>
        <p:txBody>
          <a:bodyPr/>
          <a:lstStyle/>
          <a:p>
            <a:r>
              <a:rPr lang="en-US" dirty="0"/>
              <a:t>	</a:t>
            </a:r>
            <a:r>
              <a:rPr lang="en-US" dirty="0" smtClean="0"/>
              <a:t>			     Inter vs Intra</a:t>
            </a:r>
            <a:br>
              <a:rPr lang="en-US" dirty="0" smtClean="0"/>
            </a:br>
            <a:r>
              <a:rPr lang="en-US" dirty="0" smtClean="0"/>
              <a:t>                        Chemical vs. Physical</a:t>
            </a:r>
            <a:endParaRPr lang="en-US" dirty="0"/>
          </a:p>
        </p:txBody>
      </p:sp>
      <p:sp>
        <p:nvSpPr>
          <p:cNvPr id="2" name="Content Placeholder 1"/>
          <p:cNvSpPr>
            <a:spLocks noGrp="1"/>
          </p:cNvSpPr>
          <p:nvPr>
            <p:ph sz="half" idx="2"/>
          </p:nvPr>
        </p:nvSpPr>
        <p:spPr>
          <a:xfrm>
            <a:off x="3604437" y="1985963"/>
            <a:ext cx="4791937" cy="4140200"/>
          </a:xfrm>
        </p:spPr>
        <p:txBody>
          <a:bodyPr>
            <a:normAutofit/>
          </a:bodyPr>
          <a:lstStyle/>
          <a:p>
            <a:pPr marL="0" indent="0">
              <a:buNone/>
            </a:pPr>
            <a:endParaRPr lang="en-US" dirty="0" smtClean="0"/>
          </a:p>
          <a:p>
            <a:pPr marL="0" indent="0">
              <a:buNone/>
            </a:pPr>
            <a:endParaRPr lang="en-US" dirty="0" smtClean="0"/>
          </a:p>
          <a:p>
            <a:pPr marL="0" indent="0">
              <a:buNone/>
            </a:pPr>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07697"/>
            <a:ext cx="9144000" cy="1200329"/>
          </a:xfrm>
          <a:prstGeom prst="rect">
            <a:avLst/>
          </a:prstGeom>
          <a:noFill/>
        </p:spPr>
        <p:txBody>
          <a:bodyPr wrap="square" rtlCol="0">
            <a:spAutoFit/>
          </a:bodyPr>
          <a:lstStyle/>
          <a:p>
            <a:r>
              <a:rPr lang="en-US" dirty="0" smtClean="0"/>
              <a:t>LO 5.10: The </a:t>
            </a:r>
            <a:r>
              <a:rPr lang="en-US" dirty="0"/>
              <a:t>student can support the claim about whether a process is a chemical or physical change (or may be classified as both) based on whether the process involves changes in intramolecular versus intermolecular interactions. </a:t>
            </a:r>
            <a:r>
              <a:rPr lang="en-US" dirty="0" smtClean="0"/>
              <a:t>															</a:t>
            </a:r>
            <a:endParaRPr lang="en-US" dirty="0"/>
          </a:p>
        </p:txBody>
      </p:sp>
      <p:sp>
        <p:nvSpPr>
          <p:cNvPr id="9" name="TextBox 8"/>
          <p:cNvSpPr txBox="1"/>
          <p:nvPr/>
        </p:nvSpPr>
        <p:spPr>
          <a:xfrm>
            <a:off x="8136069" y="134112"/>
            <a:ext cx="979575" cy="1200329"/>
          </a:xfrm>
          <a:prstGeom prst="rect">
            <a:avLst/>
          </a:prstGeom>
          <a:noFill/>
        </p:spPr>
        <p:txBody>
          <a:bodyPr wrap="square" rtlCol="0">
            <a:spAutoFit/>
          </a:bodyPr>
          <a:lstStyle/>
          <a:p>
            <a:r>
              <a:rPr lang="en-US" dirty="0" smtClean="0">
                <a:hlinkClick r:id="rId4"/>
              </a:rPr>
              <a:t>Source</a:t>
            </a:r>
            <a:endParaRPr lang="en-US" dirty="0" smtClean="0"/>
          </a:p>
          <a:p>
            <a:r>
              <a:rPr lang="en-US" dirty="0" smtClean="0">
                <a:hlinkClick r:id="rId5"/>
              </a:rPr>
              <a:t>Source</a:t>
            </a:r>
            <a:endParaRPr lang="en-US" dirty="0" smtClean="0"/>
          </a:p>
          <a:p>
            <a:r>
              <a:rPr lang="en-US" dirty="0" smtClean="0">
                <a:hlinkClick r:id="rId6"/>
              </a:rPr>
              <a:t>Source</a:t>
            </a:r>
            <a:endParaRPr lang="en-US" dirty="0" smtClean="0"/>
          </a:p>
          <a:p>
            <a:r>
              <a:rPr lang="en-US" dirty="0" smtClean="0">
                <a:hlinkClick r:id="rId7"/>
              </a:rPr>
              <a:t>Source</a:t>
            </a:r>
            <a:endParaRPr lang="en-US" dirty="0"/>
          </a:p>
        </p:txBody>
      </p:sp>
      <p:sp>
        <p:nvSpPr>
          <p:cNvPr id="11" name="TextBox 10"/>
          <p:cNvSpPr txBox="1"/>
          <p:nvPr/>
        </p:nvSpPr>
        <p:spPr>
          <a:xfrm>
            <a:off x="8129329" y="1216900"/>
            <a:ext cx="894959" cy="369332"/>
          </a:xfrm>
          <a:prstGeom prst="rect">
            <a:avLst/>
          </a:prstGeom>
          <a:noFill/>
        </p:spPr>
        <p:txBody>
          <a:bodyPr wrap="square" rtlCol="0">
            <a:spAutoFit/>
          </a:bodyPr>
          <a:lstStyle/>
          <a:p>
            <a:r>
              <a:rPr lang="en-US" dirty="0" smtClean="0">
                <a:hlinkClick r:id="rId8"/>
              </a:rPr>
              <a:t>Video</a:t>
            </a:r>
            <a:endParaRPr lang="en-US" dirty="0"/>
          </a:p>
        </p:txBody>
      </p:sp>
      <p:sp>
        <p:nvSpPr>
          <p:cNvPr id="17" name="TextBox 16"/>
          <p:cNvSpPr txBox="1"/>
          <p:nvPr/>
        </p:nvSpPr>
        <p:spPr>
          <a:xfrm>
            <a:off x="50666" y="886172"/>
            <a:ext cx="3082899"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Interstates- Between States</a:t>
            </a:r>
          </a:p>
          <a:p>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IMF- Between Molecules</a:t>
            </a:r>
            <a:endParaRPr 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48434" y="1906052"/>
            <a:ext cx="3855316" cy="1908215"/>
          </a:xfrm>
          <a:prstGeom prst="rect">
            <a:avLst/>
          </a:prstGeom>
          <a:noFill/>
        </p:spPr>
        <p:txBody>
          <a:bodyPr wrap="square" rtlCol="0">
            <a:spAutoFit/>
          </a:bodyPr>
          <a:lstStyle/>
          <a:p>
            <a:r>
              <a:rPr lang="en-US" dirty="0" smtClean="0"/>
              <a:t>Chemical vs. Physical Changes</a:t>
            </a:r>
          </a:p>
          <a:p>
            <a:pPr marL="285750" indent="-285750">
              <a:buFont typeface="Arial" panose="020B0604020202020204" pitchFamily="34" charset="0"/>
              <a:buChar char="•"/>
            </a:pPr>
            <a:r>
              <a:rPr lang="en-US" sz="1400" dirty="0" smtClean="0"/>
              <a:t>A </a:t>
            </a:r>
            <a:r>
              <a:rPr lang="en-US" sz="1400" b="1" dirty="0" smtClean="0"/>
              <a:t>physical change </a:t>
            </a:r>
            <a:r>
              <a:rPr lang="en-US" sz="1400" dirty="0" smtClean="0"/>
              <a:t>doesn’t produce a new substance.  Phase changes are the most common.  It involves IMF changes.</a:t>
            </a:r>
          </a:p>
          <a:p>
            <a:pPr marL="285750" indent="-285750">
              <a:buFont typeface="Arial" panose="020B0604020202020204" pitchFamily="34" charset="0"/>
              <a:buChar char="•"/>
            </a:pPr>
            <a:r>
              <a:rPr lang="en-US" sz="1400" dirty="0" smtClean="0"/>
              <a:t>A </a:t>
            </a:r>
            <a:r>
              <a:rPr lang="en-US" sz="1400" b="1" dirty="0" smtClean="0"/>
              <a:t>chemical change </a:t>
            </a:r>
            <a:r>
              <a:rPr lang="en-US" sz="1400" dirty="0" smtClean="0"/>
              <a:t>produces new substances.  Bonds are broken and new bonds are formed!  The Intra-molecular forces are changed</a:t>
            </a:r>
            <a:r>
              <a:rPr lang="en-US" sz="1600" dirty="0" smtClean="0"/>
              <a:t>.</a:t>
            </a:r>
            <a:endParaRPr lang="en-US" sz="1600" dirty="0"/>
          </a:p>
        </p:txBody>
      </p:sp>
      <p:pic>
        <p:nvPicPr>
          <p:cNvPr id="18" name="Picture 17"/>
          <p:cNvPicPr>
            <a:picLocks noChangeAspect="1"/>
          </p:cNvPicPr>
          <p:nvPr/>
        </p:nvPicPr>
        <p:blipFill>
          <a:blip r:embed="rId9"/>
          <a:stretch>
            <a:fillRect/>
          </a:stretch>
        </p:blipFill>
        <p:spPr>
          <a:xfrm>
            <a:off x="722560" y="4076394"/>
            <a:ext cx="1971675" cy="1181100"/>
          </a:xfrm>
          <a:prstGeom prst="rect">
            <a:avLst/>
          </a:prstGeom>
        </p:spPr>
      </p:pic>
      <p:sp>
        <p:nvSpPr>
          <p:cNvPr id="5" name="TextBox 4"/>
          <p:cNvSpPr txBox="1"/>
          <p:nvPr/>
        </p:nvSpPr>
        <p:spPr>
          <a:xfrm>
            <a:off x="3170008" y="5127300"/>
            <a:ext cx="6063898" cy="646331"/>
          </a:xfrm>
          <a:prstGeom prst="rect">
            <a:avLst/>
          </a:prstGeom>
          <a:noFill/>
        </p:spPr>
        <p:txBody>
          <a:bodyPr wrap="square" rtlCol="0">
            <a:spAutoFit/>
          </a:bodyPr>
          <a:lstStyle/>
          <a:p>
            <a:r>
              <a:rPr lang="en-US" dirty="0" smtClean="0"/>
              <a:t>Strong IMF= High BP, High MP, High viscosity, high surface tension, low vapor pressure!</a:t>
            </a:r>
            <a:endParaRPr lang="en-US" dirty="0"/>
          </a:p>
        </p:txBody>
      </p:sp>
      <p:pic>
        <p:nvPicPr>
          <p:cNvPr id="14" name="Picture 13"/>
          <p:cNvPicPr>
            <a:picLocks noChangeAspect="1"/>
          </p:cNvPicPr>
          <p:nvPr/>
        </p:nvPicPr>
        <p:blipFill>
          <a:blip r:embed="rId10"/>
          <a:stretch>
            <a:fillRect/>
          </a:stretch>
        </p:blipFill>
        <p:spPr>
          <a:xfrm>
            <a:off x="-36880" y="1775345"/>
            <a:ext cx="9270786" cy="3429804"/>
          </a:xfrm>
          <a:prstGeom prst="rect">
            <a:avLst/>
          </a:prstGeom>
        </p:spPr>
      </p:pic>
      <p:pic>
        <p:nvPicPr>
          <p:cNvPr id="6" name="Picture 5"/>
          <p:cNvPicPr>
            <a:picLocks noChangeAspect="1"/>
          </p:cNvPicPr>
          <p:nvPr/>
        </p:nvPicPr>
        <p:blipFill>
          <a:blip r:embed="rId11"/>
          <a:stretch>
            <a:fillRect/>
          </a:stretch>
        </p:blipFill>
        <p:spPr>
          <a:xfrm>
            <a:off x="37716" y="-114695"/>
            <a:ext cx="2619375" cy="1990725"/>
          </a:xfrm>
          <a:prstGeom prst="rect">
            <a:avLst/>
          </a:prstGeom>
        </p:spPr>
      </p:pic>
      <p:sp>
        <p:nvSpPr>
          <p:cNvPr id="16" name="Cloud Callout 15"/>
          <p:cNvSpPr/>
          <p:nvPr/>
        </p:nvSpPr>
        <p:spPr>
          <a:xfrm>
            <a:off x="6343800" y="1598524"/>
            <a:ext cx="2280991" cy="1824690"/>
          </a:xfrm>
          <a:prstGeom prst="cloudCallout">
            <a:avLst>
              <a:gd name="adj1" fmla="val -55787"/>
              <a:gd name="adj2" fmla="val 217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85000"/>
                  </a:schemeClr>
                </a:solidFill>
              </a:rPr>
              <a:t>Note: this chart is only for comparing substances of </a:t>
            </a:r>
            <a:r>
              <a:rPr lang="en-US" sz="1400" smtClean="0">
                <a:solidFill>
                  <a:schemeClr val="bg1">
                    <a:lumMod val="85000"/>
                  </a:schemeClr>
                </a:solidFill>
              </a:rPr>
              <a:t>similar sizes.</a:t>
            </a:r>
            <a:endParaRPr lang="en-US" sz="1400" dirty="0">
              <a:solidFill>
                <a:schemeClr val="bg1">
                  <a:lumMod val="85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28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63574" y="87219"/>
            <a:ext cx="7556313" cy="763681"/>
          </a:xfrm>
        </p:spPr>
        <p:txBody>
          <a:bodyPr/>
          <a:lstStyle/>
          <a:p>
            <a:r>
              <a:rPr lang="en-US" dirty="0" smtClean="0"/>
              <a:t>LO 5.10 Practice FRQ</a:t>
            </a:r>
            <a:br>
              <a:rPr lang="en-US" dirty="0" smtClean="0"/>
            </a:br>
            <a:r>
              <a:rPr lang="en-US" dirty="0" smtClean="0"/>
              <a:t>from 2013</a:t>
            </a:r>
            <a:endParaRPr lang="en-US" dirty="0"/>
          </a:p>
        </p:txBody>
      </p:sp>
      <p:pic>
        <p:nvPicPr>
          <p:cNvPr id="5" name="Picture 4"/>
          <p:cNvPicPr>
            <a:picLocks noChangeAspect="1"/>
          </p:cNvPicPr>
          <p:nvPr/>
        </p:nvPicPr>
        <p:blipFill>
          <a:blip r:embed="rId2"/>
          <a:stretch>
            <a:fillRect/>
          </a:stretch>
        </p:blipFill>
        <p:spPr>
          <a:xfrm>
            <a:off x="307975" y="1231900"/>
            <a:ext cx="7705726" cy="2354851"/>
          </a:xfrm>
          <a:prstGeom prst="rect">
            <a:avLst/>
          </a:prstGeom>
        </p:spPr>
      </p:pic>
      <p:pic>
        <p:nvPicPr>
          <p:cNvPr id="6" name="Picture 5"/>
          <p:cNvPicPr>
            <a:picLocks noChangeAspect="1"/>
          </p:cNvPicPr>
          <p:nvPr/>
        </p:nvPicPr>
        <p:blipFill>
          <a:blip r:embed="rId3"/>
          <a:stretch>
            <a:fillRect/>
          </a:stretch>
        </p:blipFill>
        <p:spPr>
          <a:xfrm>
            <a:off x="1217229" y="3388314"/>
            <a:ext cx="7926771" cy="763588"/>
          </a:xfrm>
          <a:prstGeom prst="rect">
            <a:avLst/>
          </a:prstGeom>
        </p:spPr>
      </p:pic>
      <p:pic>
        <p:nvPicPr>
          <p:cNvPr id="7" name="Picture 6"/>
          <p:cNvPicPr>
            <a:picLocks noChangeAspect="1"/>
          </p:cNvPicPr>
          <p:nvPr/>
        </p:nvPicPr>
        <p:blipFill>
          <a:blip r:embed="rId4"/>
          <a:stretch>
            <a:fillRect/>
          </a:stretch>
        </p:blipFill>
        <p:spPr>
          <a:xfrm>
            <a:off x="588962" y="4151902"/>
            <a:ext cx="5572125" cy="1809750"/>
          </a:xfrm>
          <a:prstGeom prst="rect">
            <a:avLst/>
          </a:prstGeom>
        </p:spPr>
      </p:pic>
      <p:pic>
        <p:nvPicPr>
          <p:cNvPr id="8" name="Picture 7"/>
          <p:cNvPicPr>
            <a:picLocks noChangeAspect="1"/>
          </p:cNvPicPr>
          <p:nvPr/>
        </p:nvPicPr>
        <p:blipFill>
          <a:blip r:embed="rId5"/>
          <a:stretch>
            <a:fillRect/>
          </a:stretch>
        </p:blipFill>
        <p:spPr>
          <a:xfrm>
            <a:off x="855662" y="6027328"/>
            <a:ext cx="6624638" cy="62737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409720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646206"/>
          </a:xfrm>
        </p:spPr>
        <p:txBody>
          <a:bodyPr/>
          <a:lstStyle/>
          <a:p>
            <a:r>
              <a:rPr lang="en-US" dirty="0" smtClean="0"/>
              <a:t>FRQ </a:t>
            </a:r>
            <a:r>
              <a:rPr lang="en-US" dirty="0" err="1" smtClean="0"/>
              <a:t>cont</a:t>
            </a:r>
            <a:r>
              <a:rPr lang="en-US" dirty="0" smtClean="0"/>
              <a:t>…</a:t>
            </a:r>
            <a:endParaRPr lang="en-US" dirty="0"/>
          </a:p>
        </p:txBody>
      </p:sp>
      <p:pic>
        <p:nvPicPr>
          <p:cNvPr id="5" name="Picture 4"/>
          <p:cNvPicPr>
            <a:picLocks noChangeAspect="1"/>
          </p:cNvPicPr>
          <p:nvPr/>
        </p:nvPicPr>
        <p:blipFill>
          <a:blip r:embed="rId2"/>
          <a:stretch>
            <a:fillRect/>
          </a:stretch>
        </p:blipFill>
        <p:spPr>
          <a:xfrm>
            <a:off x="133350" y="1176566"/>
            <a:ext cx="8782050" cy="836386"/>
          </a:xfrm>
          <a:prstGeom prst="rect">
            <a:avLst/>
          </a:prstGeom>
        </p:spPr>
      </p:pic>
      <p:pic>
        <p:nvPicPr>
          <p:cNvPr id="6" name="Picture 5"/>
          <p:cNvPicPr>
            <a:picLocks noChangeAspect="1"/>
          </p:cNvPicPr>
          <p:nvPr/>
        </p:nvPicPr>
        <p:blipFill>
          <a:blip r:embed="rId3"/>
          <a:stretch>
            <a:fillRect/>
          </a:stretch>
        </p:blipFill>
        <p:spPr>
          <a:xfrm>
            <a:off x="279400" y="2089380"/>
            <a:ext cx="8128000" cy="424120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97587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633506"/>
          </a:xfrm>
        </p:spPr>
        <p:txBody>
          <a:bodyPr/>
          <a:lstStyle/>
          <a:p>
            <a:r>
              <a:rPr lang="en-US" dirty="0" smtClean="0"/>
              <a:t>FRQ Answers 2013</a:t>
            </a:r>
            <a:endParaRPr lang="en-US" dirty="0"/>
          </a:p>
        </p:txBody>
      </p:sp>
      <p:pic>
        <p:nvPicPr>
          <p:cNvPr id="5" name="Picture 4"/>
          <p:cNvPicPr>
            <a:picLocks noChangeAspect="1"/>
          </p:cNvPicPr>
          <p:nvPr/>
        </p:nvPicPr>
        <p:blipFill>
          <a:blip r:embed="rId2"/>
          <a:stretch>
            <a:fillRect/>
          </a:stretch>
        </p:blipFill>
        <p:spPr>
          <a:xfrm>
            <a:off x="0" y="1181099"/>
            <a:ext cx="6581775" cy="2085975"/>
          </a:xfrm>
          <a:prstGeom prst="rect">
            <a:avLst/>
          </a:prstGeom>
        </p:spPr>
      </p:pic>
      <p:pic>
        <p:nvPicPr>
          <p:cNvPr id="6" name="Picture 5"/>
          <p:cNvPicPr>
            <a:picLocks noChangeAspect="1"/>
          </p:cNvPicPr>
          <p:nvPr/>
        </p:nvPicPr>
        <p:blipFill>
          <a:blip r:embed="rId3"/>
          <a:stretch>
            <a:fillRect/>
          </a:stretch>
        </p:blipFill>
        <p:spPr>
          <a:xfrm>
            <a:off x="6010275" y="1273175"/>
            <a:ext cx="3133725" cy="1885950"/>
          </a:xfrm>
          <a:prstGeom prst="rect">
            <a:avLst/>
          </a:prstGeom>
        </p:spPr>
      </p:pic>
      <p:pic>
        <p:nvPicPr>
          <p:cNvPr id="7" name="Picture 6"/>
          <p:cNvPicPr>
            <a:picLocks noChangeAspect="1"/>
          </p:cNvPicPr>
          <p:nvPr/>
        </p:nvPicPr>
        <p:blipFill>
          <a:blip r:embed="rId4"/>
          <a:stretch>
            <a:fillRect/>
          </a:stretch>
        </p:blipFill>
        <p:spPr>
          <a:xfrm>
            <a:off x="0" y="3082926"/>
            <a:ext cx="6296025" cy="1676400"/>
          </a:xfrm>
          <a:prstGeom prst="rect">
            <a:avLst/>
          </a:prstGeom>
        </p:spPr>
      </p:pic>
      <p:pic>
        <p:nvPicPr>
          <p:cNvPr id="8" name="Picture 7"/>
          <p:cNvPicPr>
            <a:picLocks noChangeAspect="1"/>
          </p:cNvPicPr>
          <p:nvPr/>
        </p:nvPicPr>
        <p:blipFill>
          <a:blip r:embed="rId5"/>
          <a:stretch>
            <a:fillRect/>
          </a:stretch>
        </p:blipFill>
        <p:spPr>
          <a:xfrm>
            <a:off x="47624" y="4759326"/>
            <a:ext cx="6486525" cy="1200150"/>
          </a:xfrm>
          <a:prstGeom prst="rect">
            <a:avLst/>
          </a:prstGeom>
        </p:spPr>
      </p:pic>
      <p:pic>
        <p:nvPicPr>
          <p:cNvPr id="9" name="Picture 8"/>
          <p:cNvPicPr>
            <a:picLocks noChangeAspect="1"/>
          </p:cNvPicPr>
          <p:nvPr/>
        </p:nvPicPr>
        <p:blipFill>
          <a:blip r:embed="rId6"/>
          <a:stretch>
            <a:fillRect/>
          </a:stretch>
        </p:blipFill>
        <p:spPr>
          <a:xfrm>
            <a:off x="0" y="5934075"/>
            <a:ext cx="6324600" cy="9239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4454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376638" y="163262"/>
            <a:ext cx="8028326" cy="1116106"/>
          </a:xfrm>
        </p:spPr>
        <p:txBody>
          <a:bodyPr/>
          <a:lstStyle/>
          <a:p>
            <a:r>
              <a:rPr lang="en-US" dirty="0" smtClean="0"/>
              <a:t>IMF and Biological/Large Molecules</a:t>
            </a:r>
            <a:endParaRPr lang="en-US" dirty="0"/>
          </a:p>
        </p:txBody>
      </p:sp>
      <p:pic>
        <p:nvPicPr>
          <p:cNvPr id="3" name="Content Placeholder 2"/>
          <p:cNvPicPr>
            <a:picLocks noGrp="1" noChangeAspect="1"/>
          </p:cNvPicPr>
          <p:nvPr>
            <p:ph sz="half" idx="2"/>
          </p:nvPr>
        </p:nvPicPr>
        <p:blipFill>
          <a:blip r:embed="rId2"/>
          <a:stretch>
            <a:fillRect/>
          </a:stretch>
        </p:blipFill>
        <p:spPr>
          <a:xfrm>
            <a:off x="3993047" y="2288962"/>
            <a:ext cx="5110105" cy="3173797"/>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r>
              <a:rPr lang="en-US" dirty="0" smtClean="0"/>
              <a:t>  </a:t>
            </a:r>
            <a:endParaRPr lang="en-US" dirty="0"/>
          </a:p>
        </p:txBody>
      </p:sp>
      <p:sp>
        <p:nvSpPr>
          <p:cNvPr id="8" name="TextBox 7"/>
          <p:cNvSpPr txBox="1"/>
          <p:nvPr/>
        </p:nvSpPr>
        <p:spPr>
          <a:xfrm>
            <a:off x="0" y="5842572"/>
            <a:ext cx="9144000" cy="1200329"/>
          </a:xfrm>
          <a:prstGeom prst="rect">
            <a:avLst/>
          </a:prstGeom>
          <a:noFill/>
        </p:spPr>
        <p:txBody>
          <a:bodyPr wrap="square" rtlCol="0">
            <a:spAutoFit/>
          </a:bodyPr>
          <a:lstStyle/>
          <a:p>
            <a:r>
              <a:rPr lang="en-US" dirty="0" smtClean="0"/>
              <a:t>LO 5.11: The </a:t>
            </a:r>
            <a:r>
              <a:rPr lang="en-US" dirty="0"/>
              <a:t>student is able to identify the noncovalent interactions within and between large molecules, and/or connect the shape and function of the large molecule to the presence and magnitude of these interactions</a:t>
            </a:r>
            <a:r>
              <a:rPr lang="en-US" dirty="0" smtClean="0"/>
              <a:t>.															</a:t>
            </a:r>
            <a:endParaRPr lang="en-US" dirty="0"/>
          </a:p>
        </p:txBody>
      </p:sp>
      <p:sp>
        <p:nvSpPr>
          <p:cNvPr id="11" name="TextBox 10"/>
          <p:cNvSpPr txBox="1"/>
          <p:nvPr/>
        </p:nvSpPr>
        <p:spPr>
          <a:xfrm>
            <a:off x="8105213" y="7366"/>
            <a:ext cx="929636" cy="1754326"/>
          </a:xfrm>
          <a:prstGeom prst="rect">
            <a:avLst/>
          </a:prstGeom>
          <a:noFill/>
        </p:spPr>
        <p:txBody>
          <a:bodyPr wrap="square" rtlCol="0">
            <a:spAutoFit/>
          </a:bodyPr>
          <a:lstStyle/>
          <a:p>
            <a:endParaRPr lang="en-US" dirty="0" smtClean="0">
              <a:hlinkClick r:id=""/>
            </a:endParaRPr>
          </a:p>
          <a:p>
            <a:endParaRPr lang="en-US" dirty="0" smtClean="0">
              <a:hlinkClick r:id=""/>
            </a:endParaRPr>
          </a:p>
          <a:p>
            <a:r>
              <a:rPr lang="en-US" dirty="0" smtClean="0">
                <a:hlinkClick r:id=""/>
              </a:rPr>
              <a:t>Source</a:t>
            </a:r>
            <a:endParaRPr lang="en-US" dirty="0" smtClean="0"/>
          </a:p>
          <a:p>
            <a:r>
              <a:rPr lang="en-US" dirty="0" smtClean="0">
                <a:hlinkClick r:id="rId3"/>
              </a:rPr>
              <a:t>Source</a:t>
            </a:r>
            <a:endParaRPr lang="en-US" dirty="0" smtClean="0"/>
          </a:p>
          <a:p>
            <a:r>
              <a:rPr lang="en-US" dirty="0" smtClean="0">
                <a:hlinkClick r:id="rId4"/>
              </a:rPr>
              <a:t>Source</a:t>
            </a:r>
            <a:endParaRPr lang="en-US" dirty="0" smtClean="0"/>
          </a:p>
          <a:p>
            <a:r>
              <a:rPr lang="en-US" dirty="0" smtClean="0">
                <a:hlinkClick r:id="rId5"/>
              </a:rPr>
              <a:t>Video</a:t>
            </a:r>
            <a:endParaRPr lang="en-US" dirty="0"/>
          </a:p>
        </p:txBody>
      </p:sp>
      <p:pic>
        <p:nvPicPr>
          <p:cNvPr id="10" name="Picture 9"/>
          <p:cNvPicPr>
            <a:picLocks noChangeAspect="1"/>
          </p:cNvPicPr>
          <p:nvPr/>
        </p:nvPicPr>
        <p:blipFill>
          <a:blip r:embed="rId6"/>
          <a:stretch>
            <a:fillRect/>
          </a:stretch>
        </p:blipFill>
        <p:spPr>
          <a:xfrm>
            <a:off x="5709899" y="4185413"/>
            <a:ext cx="1676400" cy="676275"/>
          </a:xfrm>
          <a:prstGeom prst="rect">
            <a:avLst/>
          </a:prstGeom>
        </p:spPr>
      </p:pic>
      <p:pic>
        <p:nvPicPr>
          <p:cNvPr id="12" name="Picture 11"/>
          <p:cNvPicPr>
            <a:picLocks noChangeAspect="1"/>
          </p:cNvPicPr>
          <p:nvPr/>
        </p:nvPicPr>
        <p:blipFill>
          <a:blip r:embed="rId7"/>
          <a:stretch>
            <a:fillRect/>
          </a:stretch>
        </p:blipFill>
        <p:spPr>
          <a:xfrm>
            <a:off x="5738474" y="3261257"/>
            <a:ext cx="1647825" cy="609600"/>
          </a:xfrm>
          <a:prstGeom prst="rect">
            <a:avLst/>
          </a:prstGeom>
        </p:spPr>
      </p:pic>
      <p:pic>
        <p:nvPicPr>
          <p:cNvPr id="13" name="Picture 12"/>
          <p:cNvPicPr>
            <a:picLocks noChangeAspect="1"/>
          </p:cNvPicPr>
          <p:nvPr/>
        </p:nvPicPr>
        <p:blipFill>
          <a:blip r:embed="rId8"/>
          <a:stretch>
            <a:fillRect/>
          </a:stretch>
        </p:blipFill>
        <p:spPr>
          <a:xfrm>
            <a:off x="4081124" y="4470253"/>
            <a:ext cx="1657350" cy="657225"/>
          </a:xfrm>
          <a:prstGeom prst="rect">
            <a:avLst/>
          </a:prstGeom>
        </p:spPr>
      </p:pic>
      <p:pic>
        <p:nvPicPr>
          <p:cNvPr id="14" name="Picture 13"/>
          <p:cNvPicPr>
            <a:picLocks noChangeAspect="1"/>
          </p:cNvPicPr>
          <p:nvPr/>
        </p:nvPicPr>
        <p:blipFill>
          <a:blip r:embed="rId9"/>
          <a:stretch>
            <a:fillRect/>
          </a:stretch>
        </p:blipFill>
        <p:spPr>
          <a:xfrm>
            <a:off x="4081124" y="3704285"/>
            <a:ext cx="1657350" cy="647700"/>
          </a:xfrm>
          <a:prstGeom prst="rect">
            <a:avLst/>
          </a:prstGeom>
        </p:spPr>
      </p:pic>
      <p:pic>
        <p:nvPicPr>
          <p:cNvPr id="15" name="Picture 14"/>
          <p:cNvPicPr>
            <a:picLocks noChangeAspect="1"/>
          </p:cNvPicPr>
          <p:nvPr/>
        </p:nvPicPr>
        <p:blipFill>
          <a:blip r:embed="rId10"/>
          <a:stretch>
            <a:fillRect/>
          </a:stretch>
        </p:blipFill>
        <p:spPr>
          <a:xfrm>
            <a:off x="-17796" y="1147213"/>
            <a:ext cx="3841229" cy="2880922"/>
          </a:xfrm>
          <a:prstGeom prst="rect">
            <a:avLst/>
          </a:prstGeom>
        </p:spPr>
      </p:pic>
      <p:pic>
        <p:nvPicPr>
          <p:cNvPr id="16" name="Picture 15"/>
          <p:cNvPicPr>
            <a:picLocks noChangeAspect="1"/>
          </p:cNvPicPr>
          <p:nvPr/>
        </p:nvPicPr>
        <p:blipFill>
          <a:blip r:embed="rId11"/>
          <a:stretch>
            <a:fillRect/>
          </a:stretch>
        </p:blipFill>
        <p:spPr>
          <a:xfrm>
            <a:off x="-187410" y="3900752"/>
            <a:ext cx="4356653" cy="178852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688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31108"/>
            <a:ext cx="7556313" cy="1116106"/>
          </a:xfrm>
        </p:spPr>
        <p:txBody>
          <a:bodyPr/>
          <a:lstStyle/>
          <a:p>
            <a:r>
              <a:rPr lang="en-US" dirty="0" smtClean="0"/>
              <a:t>Entropy- Embrace the Chaos!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63748" y="5945312"/>
            <a:ext cx="9144000" cy="923330"/>
          </a:xfrm>
          <a:prstGeom prst="rect">
            <a:avLst/>
          </a:prstGeom>
          <a:noFill/>
        </p:spPr>
        <p:txBody>
          <a:bodyPr wrap="square" rtlCol="0">
            <a:spAutoFit/>
          </a:bodyPr>
          <a:lstStyle/>
          <a:p>
            <a:r>
              <a:rPr lang="en-US" dirty="0" smtClean="0"/>
              <a:t>LO</a:t>
            </a:r>
            <a:r>
              <a:rPr lang="en-US" dirty="0"/>
              <a:t> </a:t>
            </a:r>
            <a:r>
              <a:rPr lang="en-US" dirty="0" smtClean="0"/>
              <a:t>5.12:  The </a:t>
            </a:r>
            <a:r>
              <a:rPr lang="en-US" dirty="0"/>
              <a:t>student is able to use representations and models to predict the sign and relative magnitude of the entropy change associated with chemical or physical processes. </a:t>
            </a:r>
            <a:r>
              <a:rPr lang="en-US" dirty="0" smtClean="0"/>
              <a:t>																</a:t>
            </a:r>
            <a:endParaRPr lang="en-US" dirty="0"/>
          </a:p>
        </p:txBody>
      </p:sp>
      <p:sp>
        <p:nvSpPr>
          <p:cNvPr id="9" name="TextBox 8"/>
          <p:cNvSpPr txBox="1"/>
          <p:nvPr/>
        </p:nvSpPr>
        <p:spPr>
          <a:xfrm>
            <a:off x="8097582" y="-32652"/>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2" name="Picture 11"/>
          <p:cNvPicPr>
            <a:picLocks noChangeAspect="1"/>
          </p:cNvPicPr>
          <p:nvPr/>
        </p:nvPicPr>
        <p:blipFill>
          <a:blip r:embed="rId5"/>
          <a:stretch>
            <a:fillRect/>
          </a:stretch>
        </p:blipFill>
        <p:spPr>
          <a:xfrm>
            <a:off x="3977283" y="559577"/>
            <a:ext cx="3888664" cy="2623677"/>
          </a:xfrm>
          <a:prstGeom prst="rect">
            <a:avLst/>
          </a:prstGeom>
        </p:spPr>
      </p:pic>
      <p:pic>
        <p:nvPicPr>
          <p:cNvPr id="2" name="Content Placeholder 1"/>
          <p:cNvPicPr>
            <a:picLocks noGrp="1" noChangeAspect="1"/>
          </p:cNvPicPr>
          <p:nvPr>
            <p:ph sz="half" idx="1"/>
          </p:nvPr>
        </p:nvPicPr>
        <p:blipFill>
          <a:blip r:embed="rId6"/>
          <a:stretch>
            <a:fillRect/>
          </a:stretch>
        </p:blipFill>
        <p:spPr>
          <a:xfrm>
            <a:off x="1407134" y="3391974"/>
            <a:ext cx="5701553" cy="2605170"/>
          </a:xfrm>
          <a:prstGeom prst="rect">
            <a:avLst/>
          </a:prstGeom>
          <a:ln w="38100" cmpd="sng">
            <a:solidFill>
              <a:schemeClr val="accent1"/>
            </a:solidFill>
          </a:ln>
        </p:spPr>
      </p:pic>
      <p:sp>
        <p:nvSpPr>
          <p:cNvPr id="3" name="TextBox 2"/>
          <p:cNvSpPr txBox="1"/>
          <p:nvPr/>
        </p:nvSpPr>
        <p:spPr>
          <a:xfrm>
            <a:off x="376638" y="716973"/>
            <a:ext cx="3301744" cy="2585323"/>
          </a:xfrm>
          <a:prstGeom prst="rect">
            <a:avLst/>
          </a:prstGeom>
          <a:noFill/>
        </p:spPr>
        <p:txBody>
          <a:bodyPr wrap="square" rtlCol="0">
            <a:spAutoFit/>
          </a:bodyPr>
          <a:lstStyle/>
          <a:p>
            <a:r>
              <a:rPr lang="en-US" dirty="0" smtClean="0"/>
              <a:t>Entropy Changes that result in a +   S:</a:t>
            </a:r>
          </a:p>
          <a:p>
            <a:r>
              <a:rPr lang="en-US" dirty="0" smtClean="0"/>
              <a:t>Increasing moles</a:t>
            </a:r>
          </a:p>
          <a:p>
            <a:r>
              <a:rPr lang="en-US" dirty="0" smtClean="0"/>
              <a:t>Increasing temperature</a:t>
            </a:r>
          </a:p>
          <a:p>
            <a:r>
              <a:rPr lang="en-US" dirty="0" smtClean="0"/>
              <a:t>Increasing volume</a:t>
            </a:r>
          </a:p>
          <a:p>
            <a:r>
              <a:rPr lang="en-US" dirty="0" smtClean="0"/>
              <a:t>Solid to liquid to gas</a:t>
            </a:r>
          </a:p>
          <a:p>
            <a:r>
              <a:rPr lang="en-US" dirty="0" smtClean="0"/>
              <a:t>Forming more complicated molecules. (More moles of electrons)</a:t>
            </a:r>
          </a:p>
        </p:txBody>
      </p:sp>
      <p:sp>
        <p:nvSpPr>
          <p:cNvPr id="6" name="Isosceles Triangle 5"/>
          <p:cNvSpPr/>
          <p:nvPr/>
        </p:nvSpPr>
        <p:spPr>
          <a:xfrm>
            <a:off x="1007918" y="1084998"/>
            <a:ext cx="218209" cy="27830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45110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46125" y="128494"/>
            <a:ext cx="7556313" cy="1116106"/>
          </a:xfrm>
        </p:spPr>
        <p:txBody>
          <a:bodyPr/>
          <a:lstStyle/>
          <a:p>
            <a:r>
              <a:rPr lang="en-US" dirty="0" smtClean="0"/>
              <a:t>LO 5.12 FRQ practice</a:t>
            </a:r>
            <a:br>
              <a:rPr lang="en-US" dirty="0" smtClean="0"/>
            </a:br>
            <a:r>
              <a:rPr lang="en-US" dirty="0" smtClean="0"/>
              <a:t>from 2006 </a:t>
            </a:r>
            <a:endParaRPr lang="en-US" dirty="0"/>
          </a:p>
        </p:txBody>
      </p:sp>
      <p:pic>
        <p:nvPicPr>
          <p:cNvPr id="5" name="Picture 4"/>
          <p:cNvPicPr>
            <a:picLocks noChangeAspect="1"/>
          </p:cNvPicPr>
          <p:nvPr/>
        </p:nvPicPr>
        <p:blipFill>
          <a:blip r:embed="rId2"/>
          <a:stretch>
            <a:fillRect/>
          </a:stretch>
        </p:blipFill>
        <p:spPr>
          <a:xfrm>
            <a:off x="746125" y="2359024"/>
            <a:ext cx="7030418" cy="2339975"/>
          </a:xfrm>
          <a:prstGeom prst="rect">
            <a:avLst/>
          </a:prstGeom>
        </p:spPr>
      </p:pic>
      <p:pic>
        <p:nvPicPr>
          <p:cNvPr id="6" name="Picture 5"/>
          <p:cNvPicPr>
            <a:picLocks noChangeAspect="1"/>
          </p:cNvPicPr>
          <p:nvPr/>
        </p:nvPicPr>
        <p:blipFill>
          <a:blip r:embed="rId3"/>
          <a:stretch>
            <a:fillRect/>
          </a:stretch>
        </p:blipFill>
        <p:spPr>
          <a:xfrm>
            <a:off x="466895" y="4698999"/>
            <a:ext cx="7835543" cy="1689099"/>
          </a:xfrm>
          <a:prstGeom prst="rect">
            <a:avLst/>
          </a:prstGeom>
        </p:spPr>
      </p:pic>
      <p:pic>
        <p:nvPicPr>
          <p:cNvPr id="7" name="Picture 6"/>
          <p:cNvPicPr>
            <a:picLocks noChangeAspect="1"/>
          </p:cNvPicPr>
          <p:nvPr/>
        </p:nvPicPr>
        <p:blipFill>
          <a:blip r:embed="rId4"/>
          <a:stretch>
            <a:fillRect/>
          </a:stretch>
        </p:blipFill>
        <p:spPr>
          <a:xfrm>
            <a:off x="498474" y="1409700"/>
            <a:ext cx="6196976" cy="949324"/>
          </a:xfrm>
          <a:prstGeom prst="rect">
            <a:avLst/>
          </a:prstGeom>
        </p:spPr>
      </p:pic>
      <p:sp>
        <p:nvSpPr>
          <p:cNvPr id="8" name="Rectangle 7"/>
          <p:cNvSpPr/>
          <p:nvPr/>
        </p:nvSpPr>
        <p:spPr>
          <a:xfrm>
            <a:off x="466895" y="4698999"/>
            <a:ext cx="7978605" cy="16890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00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3">
                    <a14:imgEffect>
                      <a14:backgroundRemoval t="10000" b="90000" l="10000" r="90000">
                        <a14:backgroundMark x1="48500" y1="36500" x2="48500" y2="36500"/>
                        <a14:backgroundMark x1="48700" y1="40000" x2="48700" y2="40000"/>
                        <a14:backgroundMark x1="48700" y1="43300" x2="48700" y2="43300"/>
                      </a14:backgroundRemoval>
                    </a14:imgEffect>
                  </a14:imgLayer>
                </a14:imgProps>
              </a:ext>
            </a:extLst>
          </a:blip>
          <a:stretch>
            <a:fillRect/>
          </a:stretch>
        </p:blipFill>
        <p:spPr>
          <a:xfrm>
            <a:off x="-190500" y="-1584021"/>
            <a:ext cx="9525000" cy="9525000"/>
          </a:xfrm>
          <a:prstGeom prst="rect">
            <a:avLst/>
          </a:prstGeom>
        </p:spPr>
      </p:pic>
      <p:sp>
        <p:nvSpPr>
          <p:cNvPr id="7" name="Title 6"/>
          <p:cNvSpPr>
            <a:spLocks noGrp="1"/>
          </p:cNvSpPr>
          <p:nvPr>
            <p:ph type="title"/>
          </p:nvPr>
        </p:nvSpPr>
        <p:spPr>
          <a:xfrm>
            <a:off x="35977" y="-42946"/>
            <a:ext cx="7556313" cy="1116106"/>
          </a:xfrm>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sz="3200" b="1" dirty="0" smtClean="0">
                <a:solidFill>
                  <a:schemeClr val="bg1"/>
                </a:solidFill>
              </a:rPr>
              <a:t>Predicting How Reactions Will Go</a:t>
            </a:r>
            <a:endParaRPr lang="en-US" sz="3200" b="1" dirty="0">
              <a:solidFill>
                <a:schemeClr val="bg1"/>
              </a:solidFill>
            </a:endParaRPr>
          </a:p>
        </p:txBody>
      </p:sp>
      <p:pic>
        <p:nvPicPr>
          <p:cNvPr id="3" name="Content Placeholder 2"/>
          <p:cNvPicPr>
            <a:picLocks noGrp="1" noChangeAspect="1"/>
          </p:cNvPicPr>
          <p:nvPr>
            <p:ph sz="half" idx="1"/>
          </p:nvPr>
        </p:nvPicPr>
        <p:blipFill>
          <a:blip r:embed="rId4"/>
          <a:stretch>
            <a:fillRect/>
          </a:stretch>
        </p:blipFill>
        <p:spPr>
          <a:xfrm>
            <a:off x="-190500" y="608476"/>
            <a:ext cx="6040581" cy="3151607"/>
          </a:xfrm>
          <a:prstGeom prst="rect">
            <a:avLst/>
          </a:prstGeom>
          <a:ln w="38100" cmpd="sng">
            <a:solidFill>
              <a:schemeClr val="accent2"/>
            </a:solidFill>
          </a:ln>
        </p:spPr>
      </p:pic>
      <p:sp>
        <p:nvSpPr>
          <p:cNvPr id="11" name="TextBox 10"/>
          <p:cNvSpPr txBox="1"/>
          <p:nvPr/>
        </p:nvSpPr>
        <p:spPr>
          <a:xfrm>
            <a:off x="0" y="5689218"/>
            <a:ext cx="9144000" cy="1477328"/>
          </a:xfrm>
          <a:prstGeom prst="rect">
            <a:avLst/>
          </a:prstGeom>
          <a:noFill/>
        </p:spPr>
        <p:txBody>
          <a:bodyPr wrap="square" rtlCol="0">
            <a:spAutoFit/>
          </a:bodyPr>
          <a:lstStyle/>
          <a:p>
            <a:r>
              <a:rPr lang="en-US" dirty="0" smtClean="0"/>
              <a:t>LO</a:t>
            </a:r>
            <a:r>
              <a:rPr lang="en-US" dirty="0"/>
              <a:t> </a:t>
            </a:r>
            <a:r>
              <a:rPr lang="en-US" dirty="0" smtClean="0"/>
              <a:t>5.13:  The </a:t>
            </a:r>
            <a:r>
              <a:rPr lang="en-US" dirty="0"/>
              <a:t>student is able to </a:t>
            </a:r>
            <a:r>
              <a:rPr lang="en-US" dirty="0" smtClean="0"/>
              <a:t>predict whether </a:t>
            </a:r>
            <a:r>
              <a:rPr lang="en-US" dirty="0"/>
              <a:t>or not a physical or chemical process is thermodynamically favored by determination of (either quantitatively or qualitatively) the signs of both </a:t>
            </a:r>
            <a:r>
              <a:rPr lang="en-US" dirty="0" smtClean="0"/>
              <a:t>delta Hº </a:t>
            </a:r>
            <a:r>
              <a:rPr lang="en-US" dirty="0"/>
              <a:t>and </a:t>
            </a:r>
            <a:r>
              <a:rPr lang="en-US" dirty="0" smtClean="0"/>
              <a:t>delta Sº, </a:t>
            </a:r>
            <a:r>
              <a:rPr lang="en-US" dirty="0"/>
              <a:t>and calculation or estimation of </a:t>
            </a:r>
            <a:r>
              <a:rPr lang="en-US" dirty="0" smtClean="0"/>
              <a:t>delta Gº </a:t>
            </a:r>
            <a:r>
              <a:rPr lang="en-US" dirty="0"/>
              <a:t>when needed. </a:t>
            </a:r>
            <a:r>
              <a:rPr lang="en-US" dirty="0" smtClean="0"/>
              <a:t>															</a:t>
            </a:r>
            <a:endParaRPr lang="en-US" dirty="0"/>
          </a:p>
        </p:txBody>
      </p:sp>
      <p:sp>
        <p:nvSpPr>
          <p:cNvPr id="12" name="TextBox 11"/>
          <p:cNvSpPr txBox="1"/>
          <p:nvPr/>
        </p:nvSpPr>
        <p:spPr>
          <a:xfrm>
            <a:off x="6787015" y="1199768"/>
            <a:ext cx="1171352" cy="923330"/>
          </a:xfrm>
          <a:prstGeom prst="rect">
            <a:avLst/>
          </a:prstGeom>
          <a:noFill/>
        </p:spPr>
        <p:txBody>
          <a:bodyPr wrap="square" rtlCol="0">
            <a:spAutoFit/>
          </a:bodyPr>
          <a:lstStyle/>
          <a:p>
            <a:pPr algn="ctr"/>
            <a:r>
              <a:rPr lang="en-US" dirty="0" smtClean="0">
                <a:hlinkClick r:id="rId5"/>
              </a:rPr>
              <a:t>Video #1</a:t>
            </a:r>
            <a:endParaRPr lang="en-US" dirty="0" smtClean="0"/>
          </a:p>
          <a:p>
            <a:pPr algn="ctr"/>
            <a:r>
              <a:rPr lang="en-US" dirty="0" smtClean="0">
                <a:hlinkClick r:id="rId6"/>
              </a:rPr>
              <a:t>Video #2</a:t>
            </a:r>
            <a:endParaRPr lang="en-US" dirty="0" smtClean="0"/>
          </a:p>
          <a:p>
            <a:pPr algn="ctr"/>
            <a:r>
              <a:rPr lang="en-US" dirty="0" smtClean="0">
                <a:hlinkClick r:id="rId7"/>
              </a:rPr>
              <a:t>Source</a:t>
            </a:r>
            <a:endParaRPr lang="en-US" dirty="0"/>
          </a:p>
        </p:txBody>
      </p:sp>
      <p:pic>
        <p:nvPicPr>
          <p:cNvPr id="6" name="Content Placeholder 5"/>
          <p:cNvPicPr>
            <a:picLocks noGrp="1" noChangeAspect="1"/>
          </p:cNvPicPr>
          <p:nvPr>
            <p:ph sz="half" idx="2"/>
          </p:nvPr>
        </p:nvPicPr>
        <p:blipFill>
          <a:blip r:embed="rId8"/>
          <a:stretch>
            <a:fillRect/>
          </a:stretch>
        </p:blipFill>
        <p:spPr>
          <a:xfrm>
            <a:off x="4884104" y="2240756"/>
            <a:ext cx="4450396" cy="3170236"/>
          </a:xfrm>
          <a:prstGeom prst="rect">
            <a:avLst/>
          </a:prstGeom>
        </p:spPr>
      </p:pic>
      <p:pic>
        <p:nvPicPr>
          <p:cNvPr id="5" name="Picture 4"/>
          <p:cNvPicPr>
            <a:picLocks noChangeAspect="1"/>
          </p:cNvPicPr>
          <p:nvPr/>
        </p:nvPicPr>
        <p:blipFill>
          <a:blip r:embed="rId9"/>
          <a:stretch>
            <a:fillRect/>
          </a:stretch>
        </p:blipFill>
        <p:spPr>
          <a:xfrm>
            <a:off x="892123" y="3875682"/>
            <a:ext cx="2543175" cy="1800225"/>
          </a:xfrm>
          <a:prstGeom prst="rect">
            <a:avLst/>
          </a:prstGeom>
        </p:spPr>
      </p:pic>
      <p:sp>
        <p:nvSpPr>
          <p:cNvPr id="8" name="TextBox 7"/>
          <p:cNvSpPr txBox="1"/>
          <p:nvPr/>
        </p:nvSpPr>
        <p:spPr>
          <a:xfrm>
            <a:off x="1112568" y="4387198"/>
            <a:ext cx="2021276" cy="1200329"/>
          </a:xfrm>
          <a:prstGeom prst="rect">
            <a:avLst/>
          </a:prstGeom>
          <a:noFill/>
        </p:spPr>
        <p:txBody>
          <a:bodyPr wrap="square" rtlCol="0">
            <a:spAutoFit/>
          </a:bodyPr>
          <a:lstStyle/>
          <a:p>
            <a:pPr algn="ctr"/>
            <a:r>
              <a:rPr lang="en-US" dirty="0" smtClean="0"/>
              <a:t>Entropy is typically given in J/K so you MUST convert to kJ!</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510169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425027" y="0"/>
            <a:ext cx="1606759" cy="1192112"/>
          </a:xfrm>
          <a:prstGeom prst="rect">
            <a:avLst/>
          </a:prstGeom>
        </p:spPr>
      </p:pic>
      <p:pic>
        <p:nvPicPr>
          <p:cNvPr id="21" name="Picture 20"/>
          <p:cNvPicPr>
            <a:picLocks noChangeAspect="1"/>
          </p:cNvPicPr>
          <p:nvPr/>
        </p:nvPicPr>
        <p:blipFill>
          <a:blip r:embed="rId3"/>
          <a:stretch>
            <a:fillRect/>
          </a:stretch>
        </p:blipFill>
        <p:spPr>
          <a:xfrm>
            <a:off x="2838919" y="481130"/>
            <a:ext cx="5260869" cy="2021745"/>
          </a:xfrm>
          <a:prstGeom prst="rect">
            <a:avLst/>
          </a:prstGeom>
          <a:ln w="38100" cmpd="sng">
            <a:solidFill>
              <a:schemeClr val="accent4">
                <a:lumMod val="50000"/>
              </a:schemeClr>
            </a:solidFill>
          </a:ln>
        </p:spPr>
      </p:pic>
      <p:pic>
        <p:nvPicPr>
          <p:cNvPr id="7" name="Picture 6"/>
          <p:cNvPicPr>
            <a:picLocks noChangeAspect="1"/>
          </p:cNvPicPr>
          <p:nvPr/>
        </p:nvPicPr>
        <p:blipFill rotWithShape="1">
          <a:blip r:embed="rId4"/>
          <a:srcRect t="6079" r="2677" b="11723"/>
          <a:stretch/>
        </p:blipFill>
        <p:spPr>
          <a:xfrm>
            <a:off x="107727" y="2689655"/>
            <a:ext cx="5333537" cy="3378508"/>
          </a:xfrm>
          <a:prstGeom prst="rect">
            <a:avLst/>
          </a:prstGeom>
          <a:ln w="38100" cmpd="sng">
            <a:solidFill>
              <a:schemeClr val="accent1"/>
            </a:solidFill>
          </a:ln>
        </p:spPr>
      </p:pic>
      <p:sp>
        <p:nvSpPr>
          <p:cNvPr id="2" name="Title 1"/>
          <p:cNvSpPr>
            <a:spLocks noGrp="1"/>
          </p:cNvSpPr>
          <p:nvPr>
            <p:ph type="title"/>
          </p:nvPr>
        </p:nvSpPr>
        <p:spPr>
          <a:xfrm>
            <a:off x="-228450" y="328442"/>
            <a:ext cx="2801189" cy="1116106"/>
          </a:xfrm>
        </p:spPr>
        <p:txBody>
          <a:bodyPr/>
          <a:lstStyle/>
          <a:p>
            <a:pPr algn="ctr"/>
            <a:r>
              <a:rPr lang="en-US" dirty="0" smtClean="0"/>
              <a:t>                 </a:t>
            </a:r>
            <a:r>
              <a:rPr lang="en-US" b="1" dirty="0" smtClean="0">
                <a:solidFill>
                  <a:srgbClr val="00B0F0"/>
                </a:solidFill>
              </a:rPr>
              <a:t>How can I calculate </a:t>
            </a:r>
            <a:r>
              <a:rPr lang="el-GR" b="1" dirty="0" smtClean="0">
                <a:solidFill>
                  <a:srgbClr val="00B0F0"/>
                </a:solidFill>
                <a:latin typeface="Times New Roman" panose="02020603050405020304" pitchFamily="18" charset="0"/>
                <a:cs typeface="Times New Roman" panose="02020603050405020304" pitchFamily="18" charset="0"/>
              </a:rPr>
              <a:t>Δ</a:t>
            </a:r>
            <a:r>
              <a:rPr lang="en-US" b="1" dirty="0" smtClean="0">
                <a:solidFill>
                  <a:srgbClr val="00B0F0"/>
                </a:solidFill>
                <a:latin typeface="Times New Roman" panose="02020603050405020304" pitchFamily="18" charset="0"/>
                <a:cs typeface="Times New Roman" panose="02020603050405020304" pitchFamily="18" charset="0"/>
              </a:rPr>
              <a:t>G?</a:t>
            </a:r>
            <a:endParaRPr lang="en-US" b="1" dirty="0">
              <a:solidFill>
                <a:srgbClr val="00B0F0"/>
              </a:solidFill>
            </a:endParaRPr>
          </a:p>
        </p:txBody>
      </p:sp>
      <p:sp>
        <p:nvSpPr>
          <p:cNvPr id="10" name="TextBox 9"/>
          <p:cNvSpPr txBox="1"/>
          <p:nvPr/>
        </p:nvSpPr>
        <p:spPr>
          <a:xfrm>
            <a:off x="8097582" y="-32652"/>
            <a:ext cx="979575" cy="369332"/>
          </a:xfrm>
          <a:prstGeom prst="rect">
            <a:avLst/>
          </a:prstGeom>
          <a:noFill/>
        </p:spPr>
        <p:txBody>
          <a:bodyPr wrap="square" rtlCol="0">
            <a:spAutoFit/>
          </a:bodyPr>
          <a:lstStyle/>
          <a:p>
            <a:endParaRPr lang="en-US" dirty="0"/>
          </a:p>
        </p:txBody>
      </p:sp>
      <p:sp>
        <p:nvSpPr>
          <p:cNvPr id="11" name="TextBox 10"/>
          <p:cNvSpPr txBox="1"/>
          <p:nvPr/>
        </p:nvSpPr>
        <p:spPr>
          <a:xfrm>
            <a:off x="0" y="6180230"/>
            <a:ext cx="9144000" cy="923330"/>
          </a:xfrm>
          <a:prstGeom prst="rect">
            <a:avLst/>
          </a:prstGeom>
          <a:noFill/>
        </p:spPr>
        <p:txBody>
          <a:bodyPr wrap="square" rtlCol="0">
            <a:spAutoFit/>
          </a:bodyPr>
          <a:lstStyle/>
          <a:p>
            <a:r>
              <a:rPr lang="en-US" dirty="0" smtClean="0"/>
              <a:t>LO</a:t>
            </a:r>
            <a:r>
              <a:rPr lang="en-US" dirty="0"/>
              <a:t> </a:t>
            </a:r>
            <a:r>
              <a:rPr lang="en-US" dirty="0" smtClean="0"/>
              <a:t>5.14: Determine </a:t>
            </a:r>
            <a:r>
              <a:rPr lang="en-US" dirty="0"/>
              <a:t>whether a chemical or physical process is thermodynamically favorable by calculating the change in standard Gibbs free energy </a:t>
            </a:r>
            <a:r>
              <a:rPr lang="en-US" dirty="0" smtClean="0"/>
              <a:t>															</a:t>
            </a:r>
            <a:endParaRPr lang="en-US" dirty="0"/>
          </a:p>
        </p:txBody>
      </p:sp>
      <p:sp>
        <p:nvSpPr>
          <p:cNvPr id="12" name="TextBox 11"/>
          <p:cNvSpPr txBox="1"/>
          <p:nvPr/>
        </p:nvSpPr>
        <p:spPr>
          <a:xfrm>
            <a:off x="8090695" y="201850"/>
            <a:ext cx="986462" cy="1477328"/>
          </a:xfrm>
          <a:prstGeom prst="rect">
            <a:avLst/>
          </a:prstGeom>
          <a:noFill/>
        </p:spPr>
        <p:txBody>
          <a:bodyPr wrap="square" rtlCol="0">
            <a:spAutoFit/>
          </a:bodyPr>
          <a:lstStyle/>
          <a:p>
            <a:r>
              <a:rPr lang="en-US" dirty="0" smtClean="0">
                <a:hlinkClick r:id="rId5"/>
              </a:rPr>
              <a:t>Source</a:t>
            </a:r>
            <a:endParaRPr lang="en-US" dirty="0" smtClean="0"/>
          </a:p>
          <a:p>
            <a:r>
              <a:rPr lang="en-US" dirty="0" smtClean="0">
                <a:hlinkClick r:id="rId6"/>
              </a:rPr>
              <a:t>Source</a:t>
            </a:r>
            <a:endParaRPr lang="en-US" dirty="0" smtClean="0"/>
          </a:p>
          <a:p>
            <a:r>
              <a:rPr lang="en-US" dirty="0" smtClean="0">
                <a:hlinkClick r:id="rId7"/>
              </a:rPr>
              <a:t>Video</a:t>
            </a:r>
            <a:endParaRPr lang="en-US" dirty="0" smtClean="0"/>
          </a:p>
          <a:p>
            <a:r>
              <a:rPr lang="en-US" dirty="0" smtClean="0">
                <a:hlinkClick r:id="rId8"/>
              </a:rPr>
              <a:t>Video</a:t>
            </a:r>
            <a:endParaRPr lang="en-US" dirty="0" smtClean="0"/>
          </a:p>
          <a:p>
            <a:r>
              <a:rPr lang="en-US" dirty="0" smtClean="0">
                <a:hlinkClick r:id="rId9"/>
              </a:rPr>
              <a:t>Video</a:t>
            </a:r>
            <a:endParaRPr lang="en-US" dirty="0"/>
          </a:p>
        </p:txBody>
      </p:sp>
      <p:sp>
        <p:nvSpPr>
          <p:cNvPr id="5" name="Content Placeholder 4"/>
          <p:cNvSpPr>
            <a:spLocks noGrp="1"/>
          </p:cNvSpPr>
          <p:nvPr>
            <p:ph sz="half" idx="18"/>
          </p:nvPr>
        </p:nvSpPr>
        <p:spPr>
          <a:xfrm>
            <a:off x="412202" y="3998806"/>
            <a:ext cx="3657413" cy="1965960"/>
          </a:xfrm>
        </p:spPr>
        <p:txBody>
          <a:bodyPr/>
          <a:lstStyle/>
          <a:p>
            <a:endParaRPr lang="en-US" dirty="0"/>
          </a:p>
          <a:p>
            <a:endParaRPr lang="en-US" dirty="0"/>
          </a:p>
          <a:p>
            <a:endParaRPr lang="en-US" dirty="0"/>
          </a:p>
        </p:txBody>
      </p:sp>
      <p:pic>
        <p:nvPicPr>
          <p:cNvPr id="9" name="Picture 8"/>
          <p:cNvPicPr>
            <a:picLocks noChangeAspect="1"/>
          </p:cNvPicPr>
          <p:nvPr/>
        </p:nvPicPr>
        <p:blipFill>
          <a:blip r:embed="rId10"/>
          <a:stretch>
            <a:fillRect/>
          </a:stretch>
        </p:blipFill>
        <p:spPr>
          <a:xfrm>
            <a:off x="5619582" y="3865633"/>
            <a:ext cx="3457575" cy="447675"/>
          </a:xfrm>
          <a:prstGeom prst="rect">
            <a:avLst/>
          </a:prstGeom>
        </p:spPr>
      </p:pic>
      <p:pic>
        <p:nvPicPr>
          <p:cNvPr id="15" name="Picture 14"/>
          <p:cNvPicPr>
            <a:picLocks noChangeAspect="1"/>
          </p:cNvPicPr>
          <p:nvPr/>
        </p:nvPicPr>
        <p:blipFill>
          <a:blip r:embed="rId11"/>
          <a:stretch>
            <a:fillRect/>
          </a:stretch>
        </p:blipFill>
        <p:spPr>
          <a:xfrm>
            <a:off x="5603135" y="3347890"/>
            <a:ext cx="3605199" cy="487748"/>
          </a:xfrm>
          <a:prstGeom prst="rect">
            <a:avLst/>
          </a:prstGeom>
        </p:spPr>
      </p:pic>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8" name="Rectangle 17"/>
              <p:cNvSpPr/>
              <p:nvPr/>
            </p:nvSpPr>
            <p:spPr>
              <a:xfrm>
                <a:off x="5084778" y="4201239"/>
                <a:ext cx="4525708" cy="923330"/>
              </a:xfrm>
              <a:prstGeom prst="rect">
                <a:avLst/>
              </a:prstGeom>
              <a:noFill/>
            </p:spPr>
            <p:txBody>
              <a:bodyPr wrap="square" lIns="91440" tIns="45720" rIns="91440" bIns="45720">
                <a:spAutoFit/>
              </a:bodyPr>
              <a:lstStyle/>
              <a:p>
                <a:pPr algn="ctr"/>
                <a:r>
                  <a:rPr lang="el-GR"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Δ</a:t>
                </a:r>
                <a:r>
                  <a:rPr lang="en-US"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14:m>
                  <m:oMath xmlns:m="http://schemas.openxmlformats.org/officeDocument/2006/math">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𝑛𝐹𝐸</m:t>
                    </m:r>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oMath>
                </a14:m>
                <a:endParaRPr lang="en-US" sz="5400" b="0" cap="none" spc="0" dirty="0">
                  <a:ln w="0"/>
                  <a:solidFill>
                    <a:schemeClr val="tx1"/>
                  </a:solidFill>
                  <a:effectLst>
                    <a:outerShdw blurRad="38100" dist="19050" dir="2700000" algn="tl" rotWithShape="0">
                      <a:schemeClr val="dk1">
                        <a:alpha val="40000"/>
                      </a:schemeClr>
                    </a:outerShdw>
                  </a:effectLst>
                </a:endParaRPr>
              </a:p>
            </p:txBody>
          </p:sp>
        </mc:Choice>
        <mc:Fallback>
          <p:sp>
            <p:nvSpPr>
              <p:cNvPr id="18" name="Rectangle 17"/>
              <p:cNvSpPr>
                <a:spLocks noRot="1" noChangeAspect="1" noMove="1" noResize="1" noEditPoints="1" noAdjustHandles="1" noChangeArrowheads="1" noChangeShapeType="1" noTextEdit="1"/>
              </p:cNvSpPr>
              <p:nvPr/>
            </p:nvSpPr>
            <p:spPr>
              <a:xfrm>
                <a:off x="5084778" y="4201239"/>
                <a:ext cx="4525708" cy="923330"/>
              </a:xfrm>
              <a:prstGeom prst="rect">
                <a:avLst/>
              </a:prstGeom>
              <a:blipFill rotWithShape="1">
                <a:blip r:embed="rId12"/>
                <a:stretch>
                  <a:fillRect t="-658" b="-6579"/>
                </a:stretch>
              </a:blipFill>
            </p:spPr>
            <p:txBody>
              <a:bodyPr/>
              <a:lstStyle/>
              <a:p>
                <a:r>
                  <a:rPr lang="en-US">
                    <a:noFill/>
                  </a:rPr>
                  <a:t> </a:t>
                </a:r>
              </a:p>
            </p:txBody>
          </p:sp>
        </mc:Fallback>
      </mc:AlternateContent>
      <p:pic>
        <p:nvPicPr>
          <p:cNvPr id="26" name="Picture 25"/>
          <p:cNvPicPr>
            <a:picLocks noChangeAspect="1"/>
          </p:cNvPicPr>
          <p:nvPr/>
        </p:nvPicPr>
        <p:blipFill>
          <a:blip r:embed="rId1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4">
                    <a14:imgEffect>
                      <a14:backgroundRemoval t="0" b="100000" l="9778" r="89778">
                        <a14:foregroundMark x1="47111" y1="20000" x2="47111" y2="20000"/>
                        <a14:foregroundMark x1="60889" y1="6222" x2="60889" y2="6222"/>
                        <a14:foregroundMark x1="56000" y1="11556" x2="56000" y2="11556"/>
                      </a14:backgroundRemoval>
                    </a14:imgEffect>
                  </a14:imgLayer>
                </a14:imgProps>
              </a:ext>
            </a:extLst>
          </a:blip>
          <a:stretch>
            <a:fillRect/>
          </a:stretch>
        </p:blipFill>
        <p:spPr>
          <a:xfrm>
            <a:off x="-141420" y="24616"/>
            <a:ext cx="950863" cy="9508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730638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0190" y="-1282140"/>
            <a:ext cx="8765782" cy="4886923"/>
          </a:xfrm>
          <a:prstGeom prst="rect">
            <a:avLst/>
          </a:prstGeom>
        </p:spPr>
      </p:pic>
      <p:pic>
        <p:nvPicPr>
          <p:cNvPr id="5" name="Picture 4"/>
          <p:cNvPicPr>
            <a:picLocks noChangeAspect="1"/>
          </p:cNvPicPr>
          <p:nvPr/>
        </p:nvPicPr>
        <p:blipFill>
          <a:blip r:embed="rId3"/>
          <a:stretch>
            <a:fillRect/>
          </a:stretch>
        </p:blipFill>
        <p:spPr>
          <a:xfrm>
            <a:off x="2669490" y="3160656"/>
            <a:ext cx="6081329" cy="3045373"/>
          </a:xfrm>
          <a:prstGeom prst="rect">
            <a:avLst/>
          </a:prstGeom>
          <a:ln w="38100" cmpd="sng">
            <a:solidFill>
              <a:srgbClr val="000090"/>
            </a:solidFill>
          </a:ln>
        </p:spPr>
      </p:pic>
      <p:sp>
        <p:nvSpPr>
          <p:cNvPr id="3" name="Title 2"/>
          <p:cNvSpPr>
            <a:spLocks noGrp="1"/>
          </p:cNvSpPr>
          <p:nvPr>
            <p:ph type="title"/>
          </p:nvPr>
        </p:nvSpPr>
        <p:spPr>
          <a:xfrm>
            <a:off x="-43361" y="-48947"/>
            <a:ext cx="7556313" cy="1116106"/>
          </a:xfrm>
        </p:spPr>
        <p:txBody>
          <a:bodyPr/>
          <a:lstStyle/>
          <a:p>
            <a:r>
              <a:rPr lang="en-US" dirty="0" smtClean="0"/>
              <a:t>               </a:t>
            </a:r>
            <a:r>
              <a:rPr lang="en-US" b="1" dirty="0" smtClean="0">
                <a:solidFill>
                  <a:srgbClr val="00B0F0"/>
                </a:solidFill>
              </a:rPr>
              <a:t>Coupling </a:t>
            </a:r>
            <a:br>
              <a:rPr lang="en-US" b="1" dirty="0" smtClean="0">
                <a:solidFill>
                  <a:srgbClr val="00B0F0"/>
                </a:solidFill>
              </a:rPr>
            </a:br>
            <a:r>
              <a:rPr lang="en-US" b="1" dirty="0">
                <a:solidFill>
                  <a:srgbClr val="00B0F0"/>
                </a:solidFill>
              </a:rPr>
              <a:t>	</a:t>
            </a:r>
            <a:r>
              <a:rPr lang="en-US" b="1" dirty="0" smtClean="0">
                <a:solidFill>
                  <a:srgbClr val="00B0F0"/>
                </a:solidFill>
              </a:rPr>
              <a:t>	Reactions</a:t>
            </a:r>
            <a:endParaRPr lang="en-US" b="1" dirty="0">
              <a:solidFill>
                <a:srgbClr val="00B0F0"/>
              </a:solidFill>
            </a:endParaRPr>
          </a:p>
        </p:txBody>
      </p:sp>
      <p:sp>
        <p:nvSpPr>
          <p:cNvPr id="8" name="Content Placeholder 7"/>
          <p:cNvSpPr>
            <a:spLocks noGrp="1"/>
          </p:cNvSpPr>
          <p:nvPr>
            <p:ph sz="half" idx="1"/>
          </p:nvPr>
        </p:nvSpPr>
        <p:spPr/>
        <p:txBody>
          <a:bodyPr/>
          <a:lstStyle/>
          <a:p>
            <a:endParaRPr lang="en-US" dirty="0" smtClean="0"/>
          </a:p>
          <a:p>
            <a:endParaRPr lang="en-US" dirty="0" smtClean="0"/>
          </a:p>
          <a:p>
            <a:endParaRPr lang="en-US" dirty="0"/>
          </a:p>
        </p:txBody>
      </p:sp>
      <p:sp>
        <p:nvSpPr>
          <p:cNvPr id="6" name="Content Placeholder 5"/>
          <p:cNvSpPr>
            <a:spLocks noGrp="1"/>
          </p:cNvSpPr>
          <p:nvPr>
            <p:ph sz="half" idx="2"/>
          </p:nvPr>
        </p:nvSpPr>
        <p:spPr/>
        <p:txBody>
          <a:bodyPr/>
          <a:lstStyle/>
          <a:p>
            <a:endParaRPr lang="en-US" dirty="0" smtClean="0"/>
          </a:p>
          <a:p>
            <a:endParaRPr lang="en-US" dirty="0"/>
          </a:p>
          <a:p>
            <a:endParaRPr lang="en-US" dirty="0"/>
          </a:p>
        </p:txBody>
      </p:sp>
      <p:sp>
        <p:nvSpPr>
          <p:cNvPr id="10" name="TextBox 9"/>
          <p:cNvSpPr txBox="1"/>
          <p:nvPr/>
        </p:nvSpPr>
        <p:spPr>
          <a:xfrm>
            <a:off x="7967992" y="-32652"/>
            <a:ext cx="979575" cy="369332"/>
          </a:xfrm>
          <a:prstGeom prst="rect">
            <a:avLst/>
          </a:prstGeom>
          <a:noFill/>
        </p:spPr>
        <p:txBody>
          <a:bodyPr wrap="square" rtlCol="0">
            <a:spAutoFit/>
          </a:bodyPr>
          <a:lstStyle/>
          <a:p>
            <a:r>
              <a:rPr lang="en-US" dirty="0" smtClean="0">
                <a:hlinkClick r:id="rId4"/>
              </a:rPr>
              <a:t>Source</a:t>
            </a:r>
            <a:endParaRPr lang="en-US" dirty="0" smtClean="0"/>
          </a:p>
        </p:txBody>
      </p:sp>
      <p:sp>
        <p:nvSpPr>
          <p:cNvPr id="11" name="TextBox 10"/>
          <p:cNvSpPr txBox="1"/>
          <p:nvPr/>
        </p:nvSpPr>
        <p:spPr>
          <a:xfrm>
            <a:off x="112147" y="6166954"/>
            <a:ext cx="9144000" cy="923330"/>
          </a:xfrm>
          <a:prstGeom prst="rect">
            <a:avLst/>
          </a:prstGeom>
          <a:noFill/>
        </p:spPr>
        <p:txBody>
          <a:bodyPr wrap="square" rtlCol="0">
            <a:spAutoFit/>
          </a:bodyPr>
          <a:lstStyle/>
          <a:p>
            <a:r>
              <a:rPr lang="en-US" dirty="0" smtClean="0"/>
              <a:t>LO: 	5.15 </a:t>
            </a:r>
            <a:r>
              <a:rPr lang="en-US" dirty="0"/>
              <a:t> </a:t>
            </a:r>
            <a:r>
              <a:rPr lang="en-US" dirty="0" smtClean="0"/>
              <a:t>The </a:t>
            </a:r>
            <a:r>
              <a:rPr lang="en-US" dirty="0"/>
              <a:t>student is able to </a:t>
            </a:r>
            <a:r>
              <a:rPr lang="en-US" dirty="0" smtClean="0"/>
              <a:t>explain </a:t>
            </a:r>
            <a:r>
              <a:rPr lang="en-US" dirty="0"/>
              <a:t>the application </a:t>
            </a:r>
            <a:r>
              <a:rPr lang="en-US" dirty="0" smtClean="0"/>
              <a:t>the coupling of favorable with unfavorable reactions to cause processes that are not favorable to become </a:t>
            </a:r>
            <a:r>
              <a:rPr lang="en-US" dirty="0"/>
              <a:t>favorable. </a:t>
            </a:r>
            <a:r>
              <a:rPr lang="en-US" dirty="0" smtClean="0"/>
              <a:t>															</a:t>
            </a:r>
            <a:endParaRPr lang="en-US" dirty="0"/>
          </a:p>
        </p:txBody>
      </p:sp>
      <p:sp>
        <p:nvSpPr>
          <p:cNvPr id="12" name="TextBox 11"/>
          <p:cNvSpPr txBox="1"/>
          <p:nvPr/>
        </p:nvSpPr>
        <p:spPr>
          <a:xfrm>
            <a:off x="7920655" y="194142"/>
            <a:ext cx="894959" cy="2031325"/>
          </a:xfrm>
          <a:prstGeom prst="rect">
            <a:avLst/>
          </a:prstGeom>
          <a:noFill/>
        </p:spPr>
        <p:txBody>
          <a:bodyPr wrap="square" rtlCol="0">
            <a:spAutoFit/>
          </a:bodyPr>
          <a:lstStyle/>
          <a:p>
            <a:r>
              <a:rPr lang="en-US" dirty="0" smtClean="0">
                <a:hlinkClick r:id="rId5"/>
              </a:rPr>
              <a:t>Video #1</a:t>
            </a:r>
            <a:endParaRPr lang="en-US" dirty="0" smtClean="0"/>
          </a:p>
          <a:p>
            <a:r>
              <a:rPr lang="en-US" dirty="0" err="1" smtClean="0">
                <a:hlinkClick r:id="rId6"/>
              </a:rPr>
              <a:t>ChooChoo</a:t>
            </a:r>
            <a:endParaRPr lang="en-US" dirty="0" smtClean="0"/>
          </a:p>
          <a:p>
            <a:endParaRPr lang="en-US" dirty="0" smtClean="0"/>
          </a:p>
          <a:p>
            <a:endParaRPr lang="en-US" dirty="0" smtClean="0"/>
          </a:p>
          <a:p>
            <a:endParaRPr lang="en-US" dirty="0"/>
          </a:p>
        </p:txBody>
      </p:sp>
      <p:pic>
        <p:nvPicPr>
          <p:cNvPr id="19" name="Picture 18"/>
          <p:cNvPicPr>
            <a:picLocks noChangeAspect="1"/>
          </p:cNvPicPr>
          <p:nvPr/>
        </p:nvPicPr>
        <p:blipFill>
          <a:blip r:embed="rId7"/>
          <a:stretch>
            <a:fillRect/>
          </a:stretch>
        </p:blipFill>
        <p:spPr>
          <a:xfrm>
            <a:off x="280578" y="21411"/>
            <a:ext cx="1447764" cy="2216722"/>
          </a:xfrm>
          <a:prstGeom prst="rect">
            <a:avLst/>
          </a:prstGeom>
        </p:spPr>
      </p:pic>
      <p:pic>
        <p:nvPicPr>
          <p:cNvPr id="13" name="Picture 12"/>
          <p:cNvPicPr>
            <a:picLocks noChangeAspect="1"/>
          </p:cNvPicPr>
          <p:nvPr/>
        </p:nvPicPr>
        <p:blipFill>
          <a:blip r:embed="rId8"/>
          <a:stretch>
            <a:fillRect/>
          </a:stretch>
        </p:blipFill>
        <p:spPr>
          <a:xfrm>
            <a:off x="193738" y="2773031"/>
            <a:ext cx="8671934" cy="2228769"/>
          </a:xfrm>
          <a:prstGeom prst="rect">
            <a:avLst/>
          </a:prstGeom>
          <a:ln w="38100" cmpd="sng">
            <a:solidFill>
              <a:schemeClr val="tx1"/>
            </a:solidFill>
          </a:ln>
        </p:spPr>
      </p:pic>
      <p:sp>
        <p:nvSpPr>
          <p:cNvPr id="15" name="TextBox 14"/>
          <p:cNvSpPr txBox="1"/>
          <p:nvPr/>
        </p:nvSpPr>
        <p:spPr>
          <a:xfrm rot="20611465">
            <a:off x="1338482" y="1791077"/>
            <a:ext cx="1649545" cy="646331"/>
          </a:xfrm>
          <a:prstGeom prst="rect">
            <a:avLst/>
          </a:prstGeom>
          <a:solidFill>
            <a:srgbClr val="0070C0"/>
          </a:solidFill>
          <a:ln w="38100" cmpd="sng">
            <a:solidFill>
              <a:schemeClr val="accent1"/>
            </a:solidFill>
          </a:ln>
        </p:spPr>
        <p:txBody>
          <a:bodyPr wrap="square" rtlCol="0">
            <a:spAutoFit/>
          </a:bodyPr>
          <a:lstStyle/>
          <a:p>
            <a:r>
              <a:rPr lang="en-US" dirty="0" smtClean="0">
                <a:solidFill>
                  <a:schemeClr val="bg1"/>
                </a:solidFill>
              </a:rPr>
              <a:t>Endothermic Reaction</a:t>
            </a:r>
            <a:endParaRPr lang="en-US" dirty="0">
              <a:solidFill>
                <a:schemeClr val="bg1"/>
              </a:solidFill>
            </a:endParaRPr>
          </a:p>
        </p:txBody>
      </p:sp>
      <p:pic>
        <p:nvPicPr>
          <p:cNvPr id="14" name="Picture 13"/>
          <p:cNvPicPr>
            <a:picLocks noChangeAspect="1"/>
          </p:cNvPicPr>
          <p:nvPr/>
        </p:nvPicPr>
        <p:blipFill>
          <a:blip r:embed="rId9"/>
          <a:stretch>
            <a:fillRect/>
          </a:stretch>
        </p:blipFill>
        <p:spPr>
          <a:xfrm>
            <a:off x="797020" y="1932503"/>
            <a:ext cx="7774254" cy="4351109"/>
          </a:xfrm>
          <a:prstGeom prst="rect">
            <a:avLst/>
          </a:prstGeom>
          <a:ln w="38100" cmpd="sng">
            <a:solidFill>
              <a:schemeClr val="accent2"/>
            </a:solidFill>
          </a:ln>
        </p:spPr>
      </p:pic>
      <p:pic>
        <p:nvPicPr>
          <p:cNvPr id="9" name="Picture 8"/>
          <p:cNvPicPr>
            <a:picLocks noChangeAspect="1"/>
          </p:cNvPicPr>
          <p:nvPr/>
        </p:nvPicPr>
        <p:blipFill>
          <a:blip r:embed="rId10"/>
          <a:stretch>
            <a:fillRect/>
          </a:stretch>
        </p:blipFill>
        <p:spPr>
          <a:xfrm>
            <a:off x="5920248" y="138447"/>
            <a:ext cx="1865606" cy="1252698"/>
          </a:xfrm>
          <a:prstGeom prst="rect">
            <a:avLst/>
          </a:prstGeom>
        </p:spPr>
      </p:pic>
      <p:sp>
        <p:nvSpPr>
          <p:cNvPr id="17" name="TextBox 16"/>
          <p:cNvSpPr txBox="1"/>
          <p:nvPr/>
        </p:nvSpPr>
        <p:spPr>
          <a:xfrm rot="20649307">
            <a:off x="5990143" y="350022"/>
            <a:ext cx="1540369" cy="646331"/>
          </a:xfrm>
          <a:prstGeom prst="rect">
            <a:avLst/>
          </a:prstGeom>
          <a:noFill/>
          <a:ln w="38100" cmpd="sng">
            <a:solidFill>
              <a:schemeClr val="accent1"/>
            </a:solidFill>
          </a:ln>
        </p:spPr>
        <p:txBody>
          <a:bodyPr wrap="square" rtlCol="0">
            <a:spAutoFit/>
          </a:bodyPr>
          <a:lstStyle/>
          <a:p>
            <a:r>
              <a:rPr lang="en-US" dirty="0" smtClean="0">
                <a:solidFill>
                  <a:schemeClr val="bg1"/>
                </a:solidFill>
              </a:rPr>
              <a:t>Exothermic Reaction</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537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Higher Ionization Energies</a:t>
            </a:r>
            <a:endParaRPr lang="en-US" dirty="0"/>
          </a:p>
        </p:txBody>
      </p:sp>
      <p:sp>
        <p:nvSpPr>
          <p:cNvPr id="6" name="Content Placeholder 5"/>
          <p:cNvSpPr>
            <a:spLocks noGrp="1"/>
          </p:cNvSpPr>
          <p:nvPr>
            <p:ph sz="half" idx="2"/>
          </p:nvPr>
        </p:nvSpPr>
        <p:spPr>
          <a:xfrm>
            <a:off x="5117521" y="1470526"/>
            <a:ext cx="3189429" cy="4959685"/>
          </a:xfrm>
        </p:spPr>
        <p:txBody>
          <a:bodyPr/>
          <a:lstStyle/>
          <a:p>
            <a:pPr>
              <a:spcBef>
                <a:spcPts val="600"/>
              </a:spcBef>
            </a:pPr>
            <a:r>
              <a:rPr lang="en-US" dirty="0" smtClean="0"/>
              <a:t>2</a:t>
            </a:r>
            <a:r>
              <a:rPr lang="en-US" baseline="30000" dirty="0" smtClean="0"/>
              <a:t>nd</a:t>
            </a:r>
            <a:r>
              <a:rPr lang="en-US" dirty="0" smtClean="0"/>
              <a:t> &amp; subsequent IE’s increase as coulombic attraction of remaining e</a:t>
            </a:r>
            <a:r>
              <a:rPr lang="en-US" baseline="30000" dirty="0" smtClean="0"/>
              <a:t>–</a:t>
            </a:r>
            <a:r>
              <a:rPr lang="en-US" dirty="0" smtClean="0"/>
              <a:t>’s to nucleus increases</a:t>
            </a:r>
          </a:p>
          <a:p>
            <a:pPr marL="0" indent="0" algn="ctr">
              <a:spcBef>
                <a:spcPts val="600"/>
              </a:spcBef>
              <a:buNone/>
            </a:pPr>
            <a:r>
              <a:rPr lang="en-US" dirty="0" smtClean="0"/>
              <a:t>X</a:t>
            </a:r>
            <a:r>
              <a:rPr lang="en-US" baseline="30000" dirty="0" smtClean="0"/>
              <a:t>+</a:t>
            </a:r>
            <a:r>
              <a:rPr lang="en-US" dirty="0" smtClean="0"/>
              <a:t> + </a:t>
            </a:r>
            <a:r>
              <a:rPr lang="en-US" dirty="0"/>
              <a:t>IE </a:t>
            </a:r>
            <a:r>
              <a:rPr lang="en-US" dirty="0" smtClean="0"/>
              <a:t>            X</a:t>
            </a:r>
            <a:r>
              <a:rPr lang="en-US" baseline="30000" dirty="0" smtClean="0"/>
              <a:t>2+</a:t>
            </a:r>
            <a:r>
              <a:rPr lang="en-US" dirty="0" smtClean="0"/>
              <a:t> </a:t>
            </a:r>
            <a:r>
              <a:rPr lang="en-US" dirty="0"/>
              <a:t>+ e</a:t>
            </a:r>
            <a:r>
              <a:rPr lang="en-US" baseline="30000" dirty="0"/>
              <a:t>–</a:t>
            </a:r>
            <a:endParaRPr lang="en-US" dirty="0"/>
          </a:p>
          <a:p>
            <a:pPr marL="0" indent="0" algn="ctr">
              <a:spcBef>
                <a:spcPts val="600"/>
              </a:spcBef>
              <a:buNone/>
            </a:pPr>
            <a:r>
              <a:rPr lang="en-US" dirty="0" smtClean="0"/>
              <a:t>X</a:t>
            </a:r>
            <a:r>
              <a:rPr lang="en-US" baseline="30000" dirty="0" smtClean="0"/>
              <a:t>2+</a:t>
            </a:r>
            <a:r>
              <a:rPr lang="en-US" dirty="0" smtClean="0"/>
              <a:t> </a:t>
            </a:r>
            <a:r>
              <a:rPr lang="en-US" dirty="0"/>
              <a:t>+ IE             </a:t>
            </a:r>
            <a:r>
              <a:rPr lang="en-US" dirty="0" smtClean="0"/>
              <a:t>X</a:t>
            </a:r>
            <a:r>
              <a:rPr lang="en-US" baseline="30000" dirty="0" smtClean="0"/>
              <a:t>3+</a:t>
            </a:r>
            <a:r>
              <a:rPr lang="en-US" dirty="0" smtClean="0"/>
              <a:t> </a:t>
            </a:r>
            <a:r>
              <a:rPr lang="en-US" dirty="0"/>
              <a:t>+ e</a:t>
            </a:r>
            <a:r>
              <a:rPr lang="en-US" baseline="30000" dirty="0" smtClean="0"/>
              <a:t>–</a:t>
            </a:r>
            <a:endParaRPr lang="en-US" dirty="0" smtClean="0"/>
          </a:p>
          <a:p>
            <a:pPr lvl="1"/>
            <a:r>
              <a:rPr lang="en-US" dirty="0" smtClean="0"/>
              <a:t>Large jump in IE when removing less-shielded core electrons </a:t>
            </a:r>
            <a:endParaRPr lang="en-US" dirty="0"/>
          </a:p>
          <a:p>
            <a:pPr>
              <a:spcBef>
                <a:spcPts val="0"/>
              </a:spcBef>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a:t>
            </a:r>
            <a:r>
              <a:rPr lang="en-US" dirty="0" smtClean="0">
                <a:solidFill>
                  <a:srgbClr val="000000"/>
                </a:solidFill>
                <a:latin typeface="Calibri"/>
                <a:ea typeface="Calibri"/>
                <a:cs typeface="Calibri"/>
              </a:rPr>
              <a:t>Coulomb’s </a:t>
            </a:r>
            <a:r>
              <a:rPr lang="en-US" dirty="0">
                <a:solidFill>
                  <a:srgbClr val="000000"/>
                </a:solidFill>
                <a:latin typeface="Calibri"/>
                <a:ea typeface="Calibri"/>
                <a:cs typeface="Calibri"/>
              </a:rPr>
              <a:t>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 name="Picture 9" descr="Ionization Energy Table.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6773" y="1880672"/>
            <a:ext cx="5075801" cy="3548446"/>
          </a:xfrm>
          <a:prstGeom prst="rect">
            <a:avLst/>
          </a:prstGeom>
        </p:spPr>
      </p:pic>
      <p:cxnSp>
        <p:nvCxnSpPr>
          <p:cNvPr id="12" name="Straight Arrow Connector 11"/>
          <p:cNvCxnSpPr/>
          <p:nvPr/>
        </p:nvCxnSpPr>
        <p:spPr>
          <a:xfrm>
            <a:off x="6415421" y="2828636"/>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27872" y="3200400"/>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5" name="Picture 4" descr="Successive IE Question.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85163" y="1880672"/>
            <a:ext cx="6969624" cy="308571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1149741" y="3913909"/>
            <a:ext cx="6840088" cy="105140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486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8097582" y="-32652"/>
            <a:ext cx="979575" cy="646331"/>
          </a:xfrm>
          <a:prstGeom prst="rect">
            <a:avLst/>
          </a:prstGeom>
          <a:noFill/>
        </p:spPr>
        <p:txBody>
          <a:bodyPr wrap="square" rtlCol="0">
            <a:spAutoFit/>
          </a:bodyPr>
          <a:lstStyle/>
          <a:p>
            <a:endParaRPr lang="en-US" dirty="0" smtClean="0"/>
          </a:p>
          <a:p>
            <a:r>
              <a:rPr lang="en-US" dirty="0" smtClean="0">
                <a:hlinkClick r:id="rId2"/>
              </a:rPr>
              <a:t>Source</a:t>
            </a:r>
            <a:endParaRPr lang="en-US" dirty="0"/>
          </a:p>
        </p:txBody>
      </p:sp>
      <p:sp>
        <p:nvSpPr>
          <p:cNvPr id="11" name="TextBox 10"/>
          <p:cNvSpPr txBox="1"/>
          <p:nvPr/>
        </p:nvSpPr>
        <p:spPr>
          <a:xfrm>
            <a:off x="21995" y="5934670"/>
            <a:ext cx="9144000" cy="923330"/>
          </a:xfrm>
          <a:prstGeom prst="rect">
            <a:avLst/>
          </a:prstGeom>
          <a:noFill/>
        </p:spPr>
        <p:txBody>
          <a:bodyPr wrap="square" rtlCol="0">
            <a:spAutoFit/>
          </a:bodyPr>
          <a:lstStyle/>
          <a:p>
            <a:r>
              <a:rPr lang="en-US" dirty="0" smtClean="0"/>
              <a:t>LO: 	5.16  </a:t>
            </a:r>
            <a:r>
              <a:rPr lang="en-US" dirty="0"/>
              <a:t>The student can use </a:t>
            </a:r>
            <a:r>
              <a:rPr lang="en-US" dirty="0" err="1"/>
              <a:t>LeChatelier's</a:t>
            </a:r>
            <a:r>
              <a:rPr lang="en-US" dirty="0"/>
              <a:t> principle to make qualitative predictions for systems in which coupled reactions that share a common intermediate drive formation of a product. </a:t>
            </a:r>
          </a:p>
        </p:txBody>
      </p:sp>
      <p:sp>
        <p:nvSpPr>
          <p:cNvPr id="12" name="TextBox 11"/>
          <p:cNvSpPr txBox="1"/>
          <p:nvPr/>
        </p:nvSpPr>
        <p:spPr>
          <a:xfrm>
            <a:off x="8097582" y="1528311"/>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p:cNvPicPr>
            <a:picLocks noChangeAspect="1"/>
          </p:cNvPicPr>
          <p:nvPr/>
        </p:nvPicPr>
        <p:blipFill>
          <a:blip r:embed="rId4"/>
          <a:stretch>
            <a:fillRect/>
          </a:stretch>
        </p:blipFill>
        <p:spPr>
          <a:xfrm>
            <a:off x="77754" y="1837825"/>
            <a:ext cx="9036868" cy="2989893"/>
          </a:xfrm>
          <a:prstGeom prst="rect">
            <a:avLst/>
          </a:prstGeom>
          <a:ln w="38100" cmpd="sng">
            <a:solidFill>
              <a:schemeClr val="accent1">
                <a:lumMod val="75000"/>
              </a:schemeClr>
            </a:solidFill>
          </a:ln>
        </p:spPr>
      </p:pic>
      <p:sp>
        <p:nvSpPr>
          <p:cNvPr id="2" name="TextBox 1"/>
          <p:cNvSpPr txBox="1"/>
          <p:nvPr/>
        </p:nvSpPr>
        <p:spPr>
          <a:xfrm>
            <a:off x="568689" y="280705"/>
            <a:ext cx="7784155" cy="1477328"/>
          </a:xfrm>
          <a:prstGeom prst="rect">
            <a:avLst/>
          </a:prstGeom>
          <a:noFill/>
        </p:spPr>
        <p:txBody>
          <a:bodyPr wrap="square" rtlCol="0">
            <a:spAutoFit/>
          </a:bodyPr>
          <a:lstStyle/>
          <a:p>
            <a:r>
              <a:rPr lang="en-US" sz="4500" b="1" dirty="0" smtClean="0">
                <a:solidFill>
                  <a:schemeClr val="accent1"/>
                </a:solidFill>
              </a:rPr>
              <a:t>Coupled Reactions and </a:t>
            </a:r>
            <a:r>
              <a:rPr lang="en-US" sz="4500" b="1" dirty="0" err="1" smtClean="0">
                <a:solidFill>
                  <a:schemeClr val="accent1"/>
                </a:solidFill>
              </a:rPr>
              <a:t>LeChatelier</a:t>
            </a:r>
            <a:endParaRPr lang="en-US" sz="4500" b="1" dirty="0">
              <a:solidFill>
                <a:schemeClr val="accent1"/>
              </a:solidFill>
            </a:endParaRPr>
          </a:p>
        </p:txBody>
      </p:sp>
      <p:pic>
        <p:nvPicPr>
          <p:cNvPr id="13" name="Content Placeholder 2"/>
          <p:cNvPicPr>
            <a:picLocks noGrp="1" noChangeAspect="1"/>
          </p:cNvPicPr>
          <p:nvPr>
            <p:ph sz="half" idx="1"/>
          </p:nvPr>
        </p:nvPicPr>
        <p:blipFill>
          <a:blip r:embed="rId5"/>
          <a:stretch>
            <a:fillRect/>
          </a:stretch>
        </p:blipFill>
        <p:spPr>
          <a:xfrm>
            <a:off x="77754" y="1977435"/>
            <a:ext cx="9162228" cy="3309303"/>
          </a:xfrm>
          <a:prstGeom prst="rect">
            <a:avLst/>
          </a:prstGeom>
          <a:ln w="38100" cmpd="sng">
            <a:solidFill>
              <a:schemeClr val="accent4">
                <a:lumMod val="50000"/>
              </a:schemeClr>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98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6894"/>
            <a:ext cx="7556313" cy="1116106"/>
          </a:xfrm>
        </p:spPr>
        <p:txBody>
          <a:bodyPr/>
          <a:lstStyle/>
          <a:p>
            <a:r>
              <a:rPr lang="en-US" dirty="0" smtClean="0"/>
              <a:t>LO 5.16 FRQ Practice from 2009</a:t>
            </a:r>
            <a:endParaRPr lang="en-US" dirty="0"/>
          </a:p>
        </p:txBody>
      </p:sp>
      <p:pic>
        <p:nvPicPr>
          <p:cNvPr id="5" name="Picture 4"/>
          <p:cNvPicPr>
            <a:picLocks noChangeAspect="1"/>
          </p:cNvPicPr>
          <p:nvPr/>
        </p:nvPicPr>
        <p:blipFill>
          <a:blip r:embed="rId2"/>
          <a:stretch>
            <a:fillRect/>
          </a:stretch>
        </p:blipFill>
        <p:spPr>
          <a:xfrm>
            <a:off x="260350" y="869950"/>
            <a:ext cx="7345456" cy="2190750"/>
          </a:xfrm>
          <a:prstGeom prst="rect">
            <a:avLst/>
          </a:prstGeom>
        </p:spPr>
      </p:pic>
      <p:pic>
        <p:nvPicPr>
          <p:cNvPr id="6" name="Picture 5"/>
          <p:cNvPicPr>
            <a:picLocks noChangeAspect="1"/>
          </p:cNvPicPr>
          <p:nvPr/>
        </p:nvPicPr>
        <p:blipFill>
          <a:blip r:embed="rId3"/>
          <a:stretch>
            <a:fillRect/>
          </a:stretch>
        </p:blipFill>
        <p:spPr>
          <a:xfrm>
            <a:off x="520453" y="3060700"/>
            <a:ext cx="7534334" cy="750888"/>
          </a:xfrm>
          <a:prstGeom prst="rect">
            <a:avLst/>
          </a:prstGeom>
        </p:spPr>
      </p:pic>
      <p:pic>
        <p:nvPicPr>
          <p:cNvPr id="7" name="Picture 6"/>
          <p:cNvPicPr>
            <a:picLocks noChangeAspect="1"/>
          </p:cNvPicPr>
          <p:nvPr/>
        </p:nvPicPr>
        <p:blipFill>
          <a:blip r:embed="rId4"/>
          <a:stretch>
            <a:fillRect/>
          </a:stretch>
        </p:blipFill>
        <p:spPr>
          <a:xfrm>
            <a:off x="1017558" y="3714750"/>
            <a:ext cx="6305550" cy="3086100"/>
          </a:xfrm>
          <a:prstGeom prst="rect">
            <a:avLst/>
          </a:prstGeom>
        </p:spPr>
      </p:pic>
      <p:sp>
        <p:nvSpPr>
          <p:cNvPr id="8" name="Rectangle 7"/>
          <p:cNvSpPr/>
          <p:nvPr/>
        </p:nvSpPr>
        <p:spPr>
          <a:xfrm>
            <a:off x="876300" y="3714750"/>
            <a:ext cx="6565900" cy="3143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031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COUPLING OF REACTIONS</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Content Placeholder 5"/>
          <p:cNvSpPr>
            <a:spLocks noGrp="1"/>
          </p:cNvSpPr>
          <p:nvPr>
            <p:ph idx="1"/>
          </p:nvPr>
        </p:nvSpPr>
        <p:spPr>
          <a:xfrm>
            <a:off x="498474" y="1057924"/>
            <a:ext cx="7556313" cy="1907218"/>
          </a:xfrm>
        </p:spPr>
        <p:txBody>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Reactions with known values can be COUPLED to produce a new reaction.  </a:t>
            </a:r>
          </a:p>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When we couple reactions (or half-reactions), we may multiple by a factor or reverse the reaction before we couple or add them together.</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TextBox 6"/>
          <p:cNvSpPr txBox="1"/>
          <p:nvPr/>
        </p:nvSpPr>
        <p:spPr>
          <a:xfrm>
            <a:off x="217311" y="5881402"/>
            <a:ext cx="9144000" cy="923330"/>
          </a:xfrm>
          <a:prstGeom prst="rect">
            <a:avLst/>
          </a:prstGeom>
          <a:noFill/>
        </p:spPr>
        <p:txBody>
          <a:bodyPr wrap="square" rtlCol="0">
            <a:spAutoFit/>
          </a:bodyPr>
          <a:lstStyle/>
          <a:p>
            <a:r>
              <a:rPr lang="en-US" dirty="0" smtClean="0"/>
              <a:t>LO</a:t>
            </a:r>
            <a:r>
              <a:rPr lang="en-US" dirty="0"/>
              <a:t> </a:t>
            </a:r>
            <a:r>
              <a:rPr lang="en-US" dirty="0" smtClean="0"/>
              <a:t>5.17:   </a:t>
            </a:r>
            <a:r>
              <a:rPr lang="en-US" dirty="0"/>
              <a:t>The student can make quantitative predictions for systems involving coupled reactions that share a common intermediate, based on the equilibrium constant for the combined reaction. </a:t>
            </a:r>
            <a:r>
              <a:rPr lang="en-US" dirty="0" smtClean="0"/>
              <a:t> </a:t>
            </a:r>
            <a:endParaRPr lang="en-US" dirty="0"/>
          </a:p>
        </p:txBody>
      </p:sp>
      <p:graphicFrame>
        <p:nvGraphicFramePr>
          <p:cNvPr id="8" name="Table 7"/>
          <p:cNvGraphicFramePr>
            <a:graphicFrameLocks noGrp="1"/>
          </p:cNvGraphicFramePr>
          <p:nvPr>
            <p:extLst/>
          </p:nvPr>
        </p:nvGraphicFramePr>
        <p:xfrm>
          <a:off x="284084" y="2991776"/>
          <a:ext cx="8611340" cy="2801758"/>
        </p:xfrm>
        <a:graphic>
          <a:graphicData uri="http://schemas.openxmlformats.org/drawingml/2006/table">
            <a:tbl>
              <a:tblPr firstRow="1" bandRow="1">
                <a:tableStyleId>{5C22544A-7EE6-4342-B048-85BDC9FD1C3A}</a:tableStyleId>
              </a:tblPr>
              <a:tblGrid>
                <a:gridCol w="2152835"/>
                <a:gridCol w="2152835"/>
                <a:gridCol w="2152835"/>
                <a:gridCol w="2152835"/>
              </a:tblGrid>
              <a:tr h="914399">
                <a:tc>
                  <a:txBody>
                    <a:bodyPr/>
                    <a:lstStyle/>
                    <a:p>
                      <a:r>
                        <a:rPr lang="en-US" dirty="0" smtClean="0"/>
                        <a:t>Manipulation</a:t>
                      </a:r>
                      <a:endParaRPr lang="en-US" dirty="0"/>
                    </a:p>
                  </a:txBody>
                  <a:tcPr/>
                </a:tc>
                <a:tc>
                  <a:txBody>
                    <a:bodyPr/>
                    <a:lstStyle/>
                    <a:p>
                      <a:r>
                        <a:rPr lang="en-US" dirty="0" smtClean="0"/>
                        <a:t>Equilibrium constants (</a:t>
                      </a:r>
                      <a:r>
                        <a:rPr lang="en-US" i="1" dirty="0" smtClean="0"/>
                        <a:t>K</a:t>
                      </a:r>
                      <a:r>
                        <a:rPr lang="en-US" i="0" dirty="0" smtClean="0"/>
                        <a:t>)</a:t>
                      </a:r>
                      <a:endParaRPr lang="en-US" dirty="0"/>
                    </a:p>
                  </a:txBody>
                  <a:tcPr/>
                </a:tc>
                <a:tc>
                  <a:txBody>
                    <a:bodyPr/>
                    <a:lstStyle/>
                    <a:p>
                      <a:r>
                        <a:rPr lang="en-US" dirty="0" smtClean="0"/>
                        <a:t>Free energy, enthalpy</a:t>
                      </a:r>
                      <a:r>
                        <a:rPr lang="en-US" baseline="0" dirty="0" smtClean="0"/>
                        <a:t> or entropy</a:t>
                      </a:r>
                      <a:endParaRPr lang="en-US" dirty="0"/>
                    </a:p>
                  </a:txBody>
                  <a:tcPr/>
                </a:tc>
                <a:tc>
                  <a:txBody>
                    <a:bodyPr/>
                    <a:lstStyle/>
                    <a:p>
                      <a:r>
                        <a:rPr lang="en-US" dirty="0" smtClean="0"/>
                        <a:t>Standard</a:t>
                      </a:r>
                      <a:r>
                        <a:rPr lang="en-US" baseline="0" dirty="0" smtClean="0"/>
                        <a:t> Reduction potential (</a:t>
                      </a:r>
                      <a:r>
                        <a:rPr lang="en-US" baseline="0" dirty="0" err="1" smtClean="0"/>
                        <a:t>E</a:t>
                      </a:r>
                      <a:r>
                        <a:rPr lang="en-US" baseline="30000" dirty="0" err="1" smtClean="0"/>
                        <a:t>o</a:t>
                      </a:r>
                      <a:r>
                        <a:rPr lang="en-US" baseline="0" dirty="0" smtClean="0"/>
                        <a:t>)</a:t>
                      </a:r>
                      <a:endParaRPr lang="en-US" dirty="0"/>
                    </a:p>
                  </a:txBody>
                  <a:tcPr/>
                </a:tc>
              </a:tr>
              <a:tr h="623639">
                <a:tc>
                  <a:txBody>
                    <a:bodyPr/>
                    <a:lstStyle/>
                    <a:p>
                      <a:r>
                        <a:rPr lang="en-US" dirty="0" smtClean="0"/>
                        <a:t>Multiply</a:t>
                      </a:r>
                      <a:r>
                        <a:rPr lang="en-US" baseline="0" dirty="0" smtClean="0"/>
                        <a:t> by factor</a:t>
                      </a:r>
                      <a:endParaRPr lang="en-US" dirty="0"/>
                    </a:p>
                  </a:txBody>
                  <a:tcPr/>
                </a:tc>
                <a:tc>
                  <a:txBody>
                    <a:bodyPr/>
                    <a:lstStyle/>
                    <a:p>
                      <a:r>
                        <a:rPr lang="en-US" dirty="0" smtClean="0"/>
                        <a:t>Raise</a:t>
                      </a:r>
                      <a:r>
                        <a:rPr lang="en-US" baseline="0" dirty="0" smtClean="0"/>
                        <a:t> </a:t>
                      </a:r>
                      <a:r>
                        <a:rPr lang="en-US" i="1" baseline="0" dirty="0" smtClean="0"/>
                        <a:t>K</a:t>
                      </a:r>
                      <a:r>
                        <a:rPr lang="en-US" i="0" baseline="0" dirty="0" smtClean="0"/>
                        <a:t> to power of factor</a:t>
                      </a:r>
                      <a:endParaRPr lang="en-US" dirty="0"/>
                    </a:p>
                  </a:txBody>
                  <a:tcPr/>
                </a:tc>
                <a:tc>
                  <a:txBody>
                    <a:bodyPr/>
                    <a:lstStyle/>
                    <a:p>
                      <a:r>
                        <a:rPr lang="en-US" dirty="0" smtClean="0"/>
                        <a:t>Multiply</a:t>
                      </a:r>
                      <a:r>
                        <a:rPr lang="en-US" baseline="0" dirty="0" smtClean="0"/>
                        <a:t> by factor</a:t>
                      </a:r>
                      <a:endParaRPr lang="en-US" dirty="0"/>
                    </a:p>
                  </a:txBody>
                  <a:tcPr/>
                </a:tc>
                <a:tc>
                  <a:txBody>
                    <a:bodyPr/>
                    <a:lstStyle/>
                    <a:p>
                      <a:r>
                        <a:rPr lang="en-US" dirty="0" smtClean="0"/>
                        <a:t>NOTHING!</a:t>
                      </a:r>
                      <a:endParaRPr lang="en-US" dirty="0"/>
                    </a:p>
                  </a:txBody>
                  <a:tcPr/>
                </a:tc>
              </a:tr>
              <a:tr h="623639">
                <a:tc>
                  <a:txBody>
                    <a:bodyPr/>
                    <a:lstStyle/>
                    <a:p>
                      <a:r>
                        <a:rPr lang="en-US" dirty="0" smtClean="0"/>
                        <a:t>Flip/reverse</a:t>
                      </a:r>
                      <a:r>
                        <a:rPr lang="en-US" baseline="0" dirty="0" smtClean="0"/>
                        <a:t> </a:t>
                      </a:r>
                      <a:r>
                        <a:rPr lang="en-US" baseline="0" dirty="0" err="1" smtClean="0"/>
                        <a:t>rxn</a:t>
                      </a:r>
                      <a:endParaRPr lang="en-US" dirty="0"/>
                    </a:p>
                  </a:txBody>
                  <a:tcPr/>
                </a:tc>
                <a:tc>
                  <a:txBody>
                    <a:bodyPr/>
                    <a:lstStyle/>
                    <a:p>
                      <a:r>
                        <a:rPr lang="en-US" dirty="0" smtClean="0"/>
                        <a:t>Inverse of </a:t>
                      </a:r>
                      <a:r>
                        <a:rPr lang="en-US" i="1" dirty="0" smtClean="0"/>
                        <a:t>K</a:t>
                      </a:r>
                      <a:endParaRPr lang="en-US" dirty="0"/>
                    </a:p>
                  </a:txBody>
                  <a:tcPr/>
                </a:tc>
                <a:tc>
                  <a:txBody>
                    <a:bodyPr/>
                    <a:lstStyle/>
                    <a:p>
                      <a:r>
                        <a:rPr lang="en-US" dirty="0" smtClean="0"/>
                        <a:t>Change sign</a:t>
                      </a:r>
                      <a:endParaRPr lang="en-US" dirty="0"/>
                    </a:p>
                  </a:txBody>
                  <a:tcPr/>
                </a:tc>
                <a:tc>
                  <a:txBody>
                    <a:bodyPr/>
                    <a:lstStyle/>
                    <a:p>
                      <a:r>
                        <a:rPr lang="en-US" dirty="0" smtClean="0"/>
                        <a:t>Change sign</a:t>
                      </a:r>
                      <a:endParaRPr lang="en-US" dirty="0"/>
                    </a:p>
                  </a:txBody>
                  <a:tcPr/>
                </a:tc>
              </a:tr>
              <a:tr h="623639">
                <a:tc>
                  <a:txBody>
                    <a:bodyPr/>
                    <a:lstStyle/>
                    <a:p>
                      <a:r>
                        <a:rPr lang="en-US" dirty="0" smtClean="0"/>
                        <a:t>Add Reactions</a:t>
                      </a:r>
                      <a:endParaRPr lang="en-US" dirty="0"/>
                    </a:p>
                  </a:txBody>
                  <a:tcPr/>
                </a:tc>
                <a:tc>
                  <a:txBody>
                    <a:bodyPr/>
                    <a:lstStyle/>
                    <a:p>
                      <a:r>
                        <a:rPr lang="en-US" dirty="0" smtClean="0"/>
                        <a:t>Multiply</a:t>
                      </a:r>
                      <a:r>
                        <a:rPr lang="en-US" baseline="0" dirty="0" smtClean="0"/>
                        <a:t> values</a:t>
                      </a:r>
                      <a:endParaRPr lang="en-US" dirty="0"/>
                    </a:p>
                  </a:txBody>
                  <a:tcPr/>
                </a:tc>
                <a:tc>
                  <a:txBody>
                    <a:bodyPr/>
                    <a:lstStyle/>
                    <a:p>
                      <a:r>
                        <a:rPr lang="en-US" dirty="0" smtClean="0"/>
                        <a:t>Add Values</a:t>
                      </a:r>
                      <a:endParaRPr lang="en-US" dirty="0"/>
                    </a:p>
                  </a:txBody>
                  <a:tcPr/>
                </a:tc>
                <a:tc>
                  <a:txBody>
                    <a:bodyPr/>
                    <a:lstStyle/>
                    <a:p>
                      <a:r>
                        <a:rPr lang="en-US" dirty="0" smtClean="0"/>
                        <a:t>Add values</a:t>
                      </a:r>
                      <a:endParaRPr lang="en-US" dirty="0"/>
                    </a:p>
                  </a:txBody>
                  <a:tcPr/>
                </a:tc>
              </a:tr>
            </a:tbl>
          </a:graphicData>
        </a:graphic>
      </p:graphicFrame>
      <p:sp>
        <p:nvSpPr>
          <p:cNvPr id="13" name="Content Placeholder 12"/>
          <p:cNvSpPr txBox="1">
            <a:spLocks/>
          </p:cNvSpPr>
          <p:nvPr/>
        </p:nvSpPr>
        <p:spPr>
          <a:xfrm>
            <a:off x="764858" y="2607423"/>
            <a:ext cx="3657600" cy="4140200"/>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en-US" smtClean="0"/>
          </a:p>
          <a:p>
            <a:endParaRPr lang="en-US" dirty="0"/>
          </a:p>
        </p:txBody>
      </p:sp>
      <p:grpSp>
        <p:nvGrpSpPr>
          <p:cNvPr id="22" name="Group 21"/>
          <p:cNvGrpSpPr/>
          <p:nvPr/>
        </p:nvGrpSpPr>
        <p:grpSpPr>
          <a:xfrm>
            <a:off x="0" y="1111244"/>
            <a:ext cx="9117367" cy="5677216"/>
            <a:chOff x="3719062" y="659868"/>
            <a:chExt cx="9117367" cy="5677216"/>
          </a:xfrm>
        </p:grpSpPr>
        <p:grpSp>
          <p:nvGrpSpPr>
            <p:cNvPr id="21" name="Group 20"/>
            <p:cNvGrpSpPr/>
            <p:nvPr/>
          </p:nvGrpSpPr>
          <p:grpSpPr>
            <a:xfrm>
              <a:off x="3719062" y="659868"/>
              <a:ext cx="9117367" cy="5677216"/>
              <a:chOff x="17072" y="204186"/>
              <a:chExt cx="9117367" cy="5677216"/>
            </a:xfrm>
          </p:grpSpPr>
          <p:sp>
            <p:nvSpPr>
              <p:cNvPr id="9" name="Rectangle 8"/>
              <p:cNvSpPr/>
              <p:nvPr/>
            </p:nvSpPr>
            <p:spPr>
              <a:xfrm>
                <a:off x="17072" y="204186"/>
                <a:ext cx="9117367" cy="56772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5185693" y="2502371"/>
                <a:ext cx="3720919" cy="2793604"/>
              </a:xfrm>
              <a:prstGeom prst="rect">
                <a:avLst/>
              </a:prstGeom>
            </p:spPr>
          </p:pic>
          <p:pic>
            <p:nvPicPr>
              <p:cNvPr id="12" name="Content Placeholder 18"/>
              <p:cNvPicPr>
                <a:picLocks noChangeAspect="1"/>
              </p:cNvPicPr>
              <p:nvPr/>
            </p:nvPicPr>
            <p:blipFill>
              <a:blip r:embed="rId3"/>
              <a:stretch>
                <a:fillRect/>
              </a:stretch>
            </p:blipFill>
            <p:spPr>
              <a:xfrm>
                <a:off x="118973" y="2093769"/>
                <a:ext cx="4814412" cy="3610809"/>
              </a:xfrm>
              <a:prstGeom prst="rect">
                <a:avLst/>
              </a:prstGeom>
            </p:spPr>
          </p:pic>
        </p:grpSp>
        <p:sp>
          <p:nvSpPr>
            <p:cNvPr id="14" name="TextBox 13"/>
            <p:cNvSpPr txBox="1"/>
            <p:nvPr/>
          </p:nvSpPr>
          <p:spPr>
            <a:xfrm>
              <a:off x="10748142" y="1138535"/>
              <a:ext cx="979575" cy="923330"/>
            </a:xfrm>
            <a:prstGeom prst="rect">
              <a:avLst/>
            </a:prstGeom>
            <a:noFill/>
          </p:spPr>
          <p:txBody>
            <a:bodyPr wrap="square" rtlCol="0">
              <a:spAutoFit/>
            </a:bodyPr>
            <a:lstStyle/>
            <a:p>
              <a:r>
                <a:rPr lang="en-US" dirty="0" smtClean="0">
                  <a:hlinkClick r:id="rId4"/>
                </a:rPr>
                <a:t>Source</a:t>
              </a:r>
              <a:endParaRPr lang="en-US" dirty="0" smtClean="0">
                <a:hlinkClick r:id=""/>
              </a:endParaRPr>
            </a:p>
            <a:p>
              <a:r>
                <a:rPr lang="en-US" dirty="0" smtClean="0">
                  <a:hlinkClick r:id=""/>
                </a:rPr>
                <a:t>Source</a:t>
              </a:r>
              <a:endParaRPr lang="en-US" dirty="0" smtClean="0"/>
            </a:p>
            <a:p>
              <a:r>
                <a:rPr lang="en-US" dirty="0" smtClean="0">
                  <a:hlinkClick r:id="rId5"/>
                </a:rPr>
                <a:t>Source</a:t>
              </a:r>
              <a:endParaRPr lang="en-US" dirty="0"/>
            </a:p>
          </p:txBody>
        </p:sp>
        <p:sp>
          <p:nvSpPr>
            <p:cNvPr id="16" name="TextBox 15"/>
            <p:cNvSpPr txBox="1"/>
            <p:nvPr/>
          </p:nvSpPr>
          <p:spPr>
            <a:xfrm>
              <a:off x="10705428" y="898963"/>
              <a:ext cx="1146581" cy="646331"/>
            </a:xfrm>
            <a:prstGeom prst="rect">
              <a:avLst/>
            </a:prstGeom>
            <a:noFill/>
          </p:spPr>
          <p:txBody>
            <a:bodyPr wrap="square" rtlCol="0">
              <a:spAutoFit/>
            </a:bodyPr>
            <a:lstStyle/>
            <a:p>
              <a:r>
                <a:rPr lang="en-US" dirty="0" smtClean="0">
                  <a:hlinkClick r:id="rId6"/>
                </a:rPr>
                <a:t>Video</a:t>
              </a:r>
              <a:endParaRPr lang="en-US" dirty="0" smtClean="0"/>
            </a:p>
            <a:p>
              <a:endParaRPr lang="en-US" dirty="0"/>
            </a:p>
          </p:txBody>
        </p:sp>
        <p:sp>
          <p:nvSpPr>
            <p:cNvPr id="17" name="Rectangle 16"/>
            <p:cNvSpPr/>
            <p:nvPr/>
          </p:nvSpPr>
          <p:spPr>
            <a:xfrm>
              <a:off x="4624639" y="1057924"/>
              <a:ext cx="5262979" cy="584776"/>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Coupled Reactions and K</a:t>
              </a:r>
              <a:endParaRPr lang="en-US" sz="3200" b="1" cap="none" spc="0" dirty="0">
                <a:ln w="22225">
                  <a:solidFill>
                    <a:schemeClr val="accent2"/>
                  </a:solidFill>
                  <a:prstDash val="solid"/>
                </a:ln>
                <a:solidFill>
                  <a:schemeClr val="accent2">
                    <a:lumMod val="40000"/>
                    <a:lumOff val="60000"/>
                  </a:schemeClr>
                </a:solidFill>
                <a:effectLst/>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66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326979" y="-13187"/>
            <a:ext cx="8863004" cy="1116106"/>
          </a:xfrm>
        </p:spPr>
        <p:txBody>
          <a:bodyPr/>
          <a:lstStyle/>
          <a:p>
            <a:r>
              <a:rPr lang="en-US" b="1" dirty="0"/>
              <a:t> </a:t>
            </a:r>
            <a:r>
              <a:rPr lang="en-US" b="1" dirty="0" smtClean="0"/>
              <a:t>              Is it thermo, kinetics, or K?	</a:t>
            </a:r>
            <a:r>
              <a:rPr lang="en-US" dirty="0" smtClean="0"/>
              <a:t>				</a:t>
            </a:r>
            <a:endParaRPr lang="en-US" dirty="0"/>
          </a:p>
        </p:txBody>
      </p:sp>
      <p:sp>
        <p:nvSpPr>
          <p:cNvPr id="10" name="TextBox 9"/>
          <p:cNvSpPr txBox="1"/>
          <p:nvPr/>
        </p:nvSpPr>
        <p:spPr>
          <a:xfrm>
            <a:off x="8016381" y="2036449"/>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dirty="0" smtClean="0">
                <a:hlinkClick r:id="rId3"/>
              </a:rPr>
              <a:t>Source</a:t>
            </a:r>
            <a:endParaRPr lang="en-US" dirty="0"/>
          </a:p>
        </p:txBody>
      </p:sp>
      <p:sp>
        <p:nvSpPr>
          <p:cNvPr id="12" name="TextBox 11"/>
          <p:cNvSpPr txBox="1"/>
          <p:nvPr/>
        </p:nvSpPr>
        <p:spPr>
          <a:xfrm>
            <a:off x="8088546" y="1534838"/>
            <a:ext cx="894959" cy="646331"/>
          </a:xfrm>
          <a:prstGeom prst="rect">
            <a:avLst/>
          </a:prstGeom>
          <a:noFill/>
        </p:spPr>
        <p:txBody>
          <a:bodyPr wrap="square" rtlCol="0">
            <a:spAutoFit/>
          </a:bodyPr>
          <a:lstStyle/>
          <a:p>
            <a:endParaRPr lang="en-US" dirty="0" smtClean="0"/>
          </a:p>
          <a:p>
            <a:r>
              <a:rPr lang="en-US" dirty="0" smtClean="0">
                <a:hlinkClick r:id="rId4"/>
              </a:rPr>
              <a:t>Video</a:t>
            </a:r>
            <a:endParaRPr lang="en-US" dirty="0"/>
          </a:p>
        </p:txBody>
      </p:sp>
      <p:sp>
        <p:nvSpPr>
          <p:cNvPr id="20" name="Rectangle 19"/>
          <p:cNvSpPr/>
          <p:nvPr/>
        </p:nvSpPr>
        <p:spPr>
          <a:xfrm>
            <a:off x="3427443" y="4207266"/>
            <a:ext cx="518091" cy="369332"/>
          </a:xfrm>
          <a:prstGeom prst="rect">
            <a:avLst/>
          </a:prstGeom>
          <a:solidFill>
            <a:schemeClr val="bg1"/>
          </a:solidFill>
          <a:ln w="38100">
            <a:solidFill>
              <a:schemeClr val="tx1"/>
            </a:solidFill>
          </a:ln>
        </p:spPr>
        <p:txBody>
          <a:bodyPr wrap="none">
            <a:spAutoFit/>
          </a:bodyPr>
          <a:lstStyle/>
          <a:p>
            <a:r>
              <a:rPr lang="el-GR" b="1" dirty="0" smtClean="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H</a:t>
            </a:r>
            <a:endParaRPr lang="en-US" dirty="0"/>
          </a:p>
        </p:txBody>
      </p:sp>
      <p:grpSp>
        <p:nvGrpSpPr>
          <p:cNvPr id="22" name="Group 21"/>
          <p:cNvGrpSpPr/>
          <p:nvPr/>
        </p:nvGrpSpPr>
        <p:grpSpPr>
          <a:xfrm>
            <a:off x="0" y="652092"/>
            <a:ext cx="9144000" cy="6256759"/>
            <a:chOff x="953910" y="5388625"/>
            <a:chExt cx="9144000" cy="6256759"/>
          </a:xfrm>
        </p:grpSpPr>
        <p:sp>
          <p:nvSpPr>
            <p:cNvPr id="11" name="TextBox 10"/>
            <p:cNvSpPr txBox="1"/>
            <p:nvPr/>
          </p:nvSpPr>
          <p:spPr>
            <a:xfrm>
              <a:off x="953910" y="10445055"/>
              <a:ext cx="9144000" cy="1200329"/>
            </a:xfrm>
            <a:prstGeom prst="rect">
              <a:avLst/>
            </a:prstGeom>
            <a:noFill/>
          </p:spPr>
          <p:txBody>
            <a:bodyPr wrap="square" rtlCol="0">
              <a:spAutoFit/>
            </a:bodyPr>
            <a:lstStyle/>
            <a:p>
              <a:r>
                <a:rPr lang="en-US" dirty="0" smtClean="0"/>
                <a:t>L 5.18:    </a:t>
              </a:r>
              <a:r>
                <a:rPr lang="en-US" dirty="0"/>
                <a:t>E</a:t>
              </a:r>
              <a:r>
                <a:rPr lang="en-US" dirty="0" smtClean="0"/>
                <a:t>xplain </a:t>
              </a:r>
              <a:r>
                <a:rPr lang="en-US" dirty="0"/>
                <a:t>why a thermodynamically favored chemical reaction may not produce large amounts of product (based on consideration of both initial conditions and kinetic effects), or why a thermodynamically </a:t>
              </a:r>
              <a:r>
                <a:rPr lang="en-US" dirty="0" err="1"/>
                <a:t>unfavored</a:t>
              </a:r>
              <a:r>
                <a:rPr lang="en-US" dirty="0"/>
                <a:t> chemical reaction can produce large amounts of product for certain sets of initial conditions. </a:t>
              </a:r>
            </a:p>
          </p:txBody>
        </p:sp>
        <p:sp>
          <p:nvSpPr>
            <p:cNvPr id="21" name="Rectangle 20"/>
            <p:cNvSpPr/>
            <p:nvPr/>
          </p:nvSpPr>
          <p:spPr>
            <a:xfrm>
              <a:off x="2009734" y="5388625"/>
              <a:ext cx="6816710" cy="5120892"/>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b="1" dirty="0" smtClean="0">
                <a:ln w="3175">
                  <a:solidFill>
                    <a:schemeClr val="tx1"/>
                  </a:solidFill>
                </a:ln>
              </a:endParaRPr>
            </a:p>
            <a:p>
              <a:pPr algn="ctr"/>
              <a:r>
                <a:rPr lang="en-US" sz="2000" b="1" dirty="0" smtClean="0">
                  <a:ln w="3175">
                    <a:solidFill>
                      <a:schemeClr val="tx1"/>
                    </a:solidFill>
                  </a:ln>
                </a:rPr>
                <a:t>THERMODYNAMICALLY  FAVORABLE</a:t>
              </a:r>
            </a:p>
            <a:p>
              <a:pPr algn="ctr"/>
              <a:endParaRPr lang="en-US" sz="2000" b="1" dirty="0">
                <a:ln w="3175">
                  <a:solidFill>
                    <a:schemeClr val="tx1"/>
                  </a:solidFill>
                </a:ln>
              </a:endParaRPr>
            </a:p>
            <a:p>
              <a:pPr algn="ctr"/>
              <a:r>
                <a:rPr lang="en-US" sz="2000" b="1" dirty="0" smtClean="0">
                  <a:ln w="3175">
                    <a:solidFill>
                      <a:schemeClr val="tx1"/>
                    </a:solidFill>
                  </a:ln>
                </a:rPr>
                <a:t>Kinetics tells us how </a:t>
              </a:r>
              <a:r>
                <a:rPr lang="en-US" sz="2000" b="1" dirty="0" smtClean="0">
                  <a:ln w="3175">
                    <a:solidFill>
                      <a:schemeClr val="tx1"/>
                    </a:solidFill>
                  </a:ln>
                  <a:solidFill>
                    <a:schemeClr val="accent6">
                      <a:lumMod val="60000"/>
                      <a:lumOff val="40000"/>
                    </a:schemeClr>
                  </a:solidFill>
                </a:rPr>
                <a:t>FAST</a:t>
              </a:r>
              <a:r>
                <a:rPr lang="en-US" sz="2000" b="1" dirty="0" smtClean="0">
                  <a:ln w="3175">
                    <a:solidFill>
                      <a:schemeClr val="tx1"/>
                    </a:solidFill>
                  </a:ln>
                </a:rPr>
                <a:t> a reaction will proceed.</a:t>
              </a:r>
            </a:p>
            <a:p>
              <a:pPr algn="ctr"/>
              <a:r>
                <a:rPr lang="en-US" sz="2000" b="1" dirty="0" smtClean="0">
                  <a:ln w="3175">
                    <a:solidFill>
                      <a:schemeClr val="tx1"/>
                    </a:solidFill>
                  </a:ln>
                </a:rPr>
                <a:t>Equilibrium tells us how </a:t>
              </a:r>
              <a:r>
                <a:rPr lang="en-US" sz="2000" b="1" dirty="0" smtClean="0">
                  <a:ln w="3175">
                    <a:solidFill>
                      <a:schemeClr val="tx1"/>
                    </a:solidFill>
                  </a:ln>
                  <a:solidFill>
                    <a:schemeClr val="accent6">
                      <a:lumMod val="60000"/>
                      <a:lumOff val="40000"/>
                    </a:schemeClr>
                  </a:solidFill>
                </a:rPr>
                <a:t>FAR</a:t>
              </a:r>
              <a:r>
                <a:rPr lang="en-US" sz="2000" b="1" dirty="0" smtClean="0">
                  <a:ln w="3175">
                    <a:solidFill>
                      <a:schemeClr val="tx1"/>
                    </a:solidFill>
                  </a:ln>
                </a:rPr>
                <a:t> a reaction proceeds.</a:t>
              </a:r>
            </a:p>
            <a:p>
              <a:pPr algn="ctr"/>
              <a:r>
                <a:rPr lang="en-US" sz="2000" b="1" dirty="0" smtClean="0">
                  <a:ln w="3175">
                    <a:solidFill>
                      <a:schemeClr val="tx1"/>
                    </a:solidFill>
                  </a:ln>
                </a:rPr>
                <a:t>Thermodynamics tells us whether or not the reaction is </a:t>
              </a:r>
              <a:r>
                <a:rPr lang="en-US" sz="2000" b="1" dirty="0" smtClean="0">
                  <a:ln w="3175">
                    <a:solidFill>
                      <a:schemeClr val="tx1"/>
                    </a:solidFill>
                  </a:ln>
                  <a:solidFill>
                    <a:schemeClr val="accent6">
                      <a:lumMod val="60000"/>
                      <a:lumOff val="40000"/>
                    </a:schemeClr>
                  </a:solidFill>
                </a:rPr>
                <a:t>FAVORABLE</a:t>
              </a:r>
              <a:r>
                <a:rPr lang="en-US" sz="2000" b="1" dirty="0" smtClean="0">
                  <a:ln w="3175">
                    <a:solidFill>
                      <a:schemeClr val="tx1"/>
                    </a:solidFill>
                  </a:ln>
                </a:rPr>
                <a:t> at a given temperature.</a:t>
              </a:r>
            </a:p>
            <a:p>
              <a:pPr algn="ctr"/>
              <a:endParaRPr lang="en-US" sz="2000" b="1" dirty="0">
                <a:ln w="3175">
                  <a:solidFill>
                    <a:schemeClr val="tx1"/>
                  </a:solidFill>
                </a:ln>
              </a:endParaRPr>
            </a:p>
            <a:p>
              <a:pPr algn="ctr"/>
              <a:endParaRPr lang="en-US" sz="2000" b="1" dirty="0">
                <a:ln w="3175">
                  <a:solidFill>
                    <a:schemeClr val="tx1"/>
                  </a:solidFill>
                </a:ln>
              </a:endParaRPr>
            </a:p>
            <a:p>
              <a:pPr algn="ctr"/>
              <a:r>
                <a:rPr lang="en-US" sz="2000" b="1" dirty="0" smtClean="0">
                  <a:ln w="3175">
                    <a:solidFill>
                      <a:schemeClr val="tx1"/>
                    </a:solidFill>
                  </a:ln>
                </a:rPr>
                <a:t>A reaction that is thermodynamically favorable will form more products at equilibrium </a:t>
              </a:r>
              <a:r>
                <a:rPr lang="en-US" sz="2000" b="1" dirty="0" smtClean="0">
                  <a:ln w="3175">
                    <a:solidFill>
                      <a:schemeClr val="tx1"/>
                    </a:solidFill>
                  </a:ln>
                  <a:solidFill>
                    <a:schemeClr val="accent6">
                      <a:lumMod val="60000"/>
                      <a:lumOff val="40000"/>
                    </a:schemeClr>
                  </a:solidFill>
                </a:rPr>
                <a:t>BUT</a:t>
              </a:r>
              <a:r>
                <a:rPr lang="en-US" sz="2000" b="1" dirty="0" smtClean="0">
                  <a:ln w="3175">
                    <a:solidFill>
                      <a:schemeClr val="tx1"/>
                    </a:solidFill>
                  </a:ln>
                </a:rPr>
                <a:t> the reaction may be so </a:t>
              </a:r>
              <a:r>
                <a:rPr lang="en-US" sz="2000" b="1" dirty="0" smtClean="0">
                  <a:ln w="3175">
                    <a:solidFill>
                      <a:schemeClr val="tx1"/>
                    </a:solidFill>
                  </a:ln>
                  <a:solidFill>
                    <a:schemeClr val="accent6">
                      <a:lumMod val="60000"/>
                      <a:lumOff val="40000"/>
                    </a:schemeClr>
                  </a:solidFill>
                </a:rPr>
                <a:t>SLOW</a:t>
              </a:r>
              <a:r>
                <a:rPr lang="en-US" sz="2000" b="1" dirty="0" smtClean="0">
                  <a:ln w="3175">
                    <a:solidFill>
                      <a:schemeClr val="tx1"/>
                    </a:solidFill>
                  </a:ln>
                </a:rPr>
                <a:t> that few products form in a reasonable amount of time.</a:t>
              </a:r>
              <a:endParaRPr lang="en-US" sz="2000" b="1" dirty="0">
                <a:ln w="3175">
                  <a:solidFill>
                    <a:schemeClr val="tx1"/>
                  </a:solidFill>
                </a:ln>
              </a:endParaRPr>
            </a:p>
          </p:txBody>
        </p:sp>
      </p:grpSp>
      <p:grpSp>
        <p:nvGrpSpPr>
          <p:cNvPr id="8" name="Group 7"/>
          <p:cNvGrpSpPr/>
          <p:nvPr/>
        </p:nvGrpSpPr>
        <p:grpSpPr>
          <a:xfrm>
            <a:off x="394621" y="590977"/>
            <a:ext cx="7621760" cy="5243122"/>
            <a:chOff x="-692733" y="-542743"/>
            <a:chExt cx="7621760" cy="5243122"/>
          </a:xfrm>
        </p:grpSpPr>
        <p:sp>
          <p:nvSpPr>
            <p:cNvPr id="6" name="Rectangle 5"/>
            <p:cNvSpPr/>
            <p:nvPr/>
          </p:nvSpPr>
          <p:spPr>
            <a:xfrm>
              <a:off x="-692733" y="-542743"/>
              <a:ext cx="7621760" cy="5243122"/>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b="1" dirty="0" smtClean="0">
                <a:ln>
                  <a:solidFill>
                    <a:schemeClr val="tx1"/>
                  </a:solidFill>
                </a:ln>
                <a:latin typeface="Arial" panose="020B0604020202020204" pitchFamily="34" charset="0"/>
                <a:cs typeface="Arial" panose="020B0604020202020204" pitchFamily="34" charset="0"/>
              </a:endParaRPr>
            </a:p>
            <a:p>
              <a:pPr algn="ctr"/>
              <a:endParaRPr lang="en-US" b="1" dirty="0">
                <a:ln>
                  <a:solidFill>
                    <a:schemeClr val="tx1"/>
                  </a:solidFill>
                </a:ln>
                <a:latin typeface="Arial" panose="020B0604020202020204" pitchFamily="34" charset="0"/>
                <a:cs typeface="Arial" panose="020B0604020202020204" pitchFamily="34" charset="0"/>
              </a:endParaRPr>
            </a:p>
            <a:p>
              <a:pPr algn="ctr"/>
              <a:endParaRPr lang="en-US" b="1" dirty="0" smtClean="0">
                <a:ln>
                  <a:solidFill>
                    <a:schemeClr val="tx1"/>
                  </a:solidFill>
                </a:ln>
                <a:latin typeface="Arial" panose="020B0604020202020204" pitchFamily="34" charset="0"/>
                <a:cs typeface="Arial" panose="020B0604020202020204" pitchFamily="34" charset="0"/>
              </a:endParaRPr>
            </a:p>
            <a:p>
              <a:pPr algn="ctr"/>
              <a:r>
                <a:rPr lang="en-US" b="1" dirty="0" smtClean="0">
                  <a:ln>
                    <a:solidFill>
                      <a:schemeClr val="tx1"/>
                    </a:solidFill>
                  </a:ln>
                  <a:latin typeface="Arial" panose="020B0604020202020204" pitchFamily="34" charset="0"/>
                  <a:cs typeface="Arial" panose="020B0604020202020204" pitchFamily="34" charset="0"/>
                </a:rPr>
                <a:t>The free energy at non-standard, non-equilibrium states is given by:</a:t>
              </a:r>
            </a:p>
            <a:p>
              <a:pPr algn="ctr"/>
              <a:endParaRPr lang="en-US" b="1" dirty="0" smtClean="0">
                <a:ln>
                  <a:solidFill>
                    <a:schemeClr val="tx1"/>
                  </a:solidFill>
                </a:ln>
                <a:latin typeface="Arial" panose="020B0604020202020204" pitchFamily="34" charset="0"/>
                <a:cs typeface="Arial" panose="020B0604020202020204" pitchFamily="34" charset="0"/>
              </a:endParaRPr>
            </a:p>
            <a:p>
              <a:pPr algn="ctr"/>
              <a:endParaRPr lang="en-US" b="1" dirty="0">
                <a:ln>
                  <a:solidFill>
                    <a:schemeClr val="tx1"/>
                  </a:solidFill>
                </a:ln>
                <a:latin typeface="Arial" panose="020B0604020202020204" pitchFamily="34" charset="0"/>
                <a:cs typeface="Arial" panose="020B0604020202020204" pitchFamily="34" charset="0"/>
              </a:endParaRPr>
            </a:p>
            <a:p>
              <a:pPr algn="ctr"/>
              <a:r>
                <a:rPr lang="en-US" b="1" dirty="0" smtClean="0">
                  <a:ln>
                    <a:solidFill>
                      <a:schemeClr val="tx1"/>
                    </a:solidFill>
                  </a:ln>
                  <a:latin typeface="Arial" panose="020B0604020202020204" pitchFamily="34" charset="0"/>
                  <a:cs typeface="Arial" panose="020B0604020202020204" pitchFamily="34" charset="0"/>
                </a:rPr>
                <a:t>At Equilibrium, </a:t>
              </a:r>
              <a:r>
                <a:rPr lang="el-GR" b="1" dirty="0" smtClean="0">
                  <a:ln>
                    <a:solidFill>
                      <a:schemeClr val="tx1"/>
                    </a:solidFill>
                  </a:ln>
                  <a:latin typeface="Arial" panose="020B0604020202020204" pitchFamily="34" charset="0"/>
                  <a:cs typeface="Arial" panose="020B0604020202020204" pitchFamily="34" charset="0"/>
                </a:rPr>
                <a:t>Δ</a:t>
              </a:r>
              <a:r>
                <a:rPr lang="en-US" b="1" dirty="0" smtClean="0">
                  <a:ln>
                    <a:solidFill>
                      <a:schemeClr val="tx1"/>
                    </a:solidFill>
                  </a:ln>
                  <a:latin typeface="Arial" panose="020B0604020202020204" pitchFamily="34" charset="0"/>
                  <a:cs typeface="Arial" panose="020B0604020202020204" pitchFamily="34" charset="0"/>
                </a:rPr>
                <a:t>G = 0 and Q becomes “K”</a:t>
              </a:r>
            </a:p>
            <a:p>
              <a:pPr algn="ctr"/>
              <a:endParaRPr lang="en-US" b="1" dirty="0">
                <a:ln>
                  <a:solidFill>
                    <a:schemeClr val="tx1"/>
                  </a:solidFill>
                </a:ln>
                <a:latin typeface="Arial" panose="020B0604020202020204" pitchFamily="34" charset="0"/>
                <a:cs typeface="Arial" panose="020B0604020202020204" pitchFamily="34" charset="0"/>
              </a:endParaRPr>
            </a:p>
            <a:p>
              <a:pPr algn="ctr"/>
              <a:endParaRPr lang="en-US" b="1" dirty="0" smtClean="0">
                <a:ln>
                  <a:solidFill>
                    <a:schemeClr val="tx1"/>
                  </a:solidFill>
                </a:ln>
                <a:latin typeface="Arial" panose="020B0604020202020204" pitchFamily="34" charset="0"/>
                <a:cs typeface="Arial" panose="020B0604020202020204" pitchFamily="34" charset="0"/>
              </a:endParaRPr>
            </a:p>
            <a:p>
              <a:pPr algn="ctr"/>
              <a:r>
                <a:rPr lang="en-US" sz="2000" b="1" dirty="0" smtClean="0">
                  <a:ln>
                    <a:solidFill>
                      <a:schemeClr val="tx1"/>
                    </a:solidFill>
                  </a:ln>
                  <a:latin typeface="Arial" panose="020B0604020202020204" pitchFamily="34" charset="0"/>
                  <a:cs typeface="Arial" panose="020B0604020202020204" pitchFamily="34" charset="0"/>
                </a:rPr>
                <a:t>Thermodynamically favorable (aka spontaneous) means a reaction is PRODUCT favored at a given temperature.</a:t>
              </a:r>
            </a:p>
            <a:p>
              <a:pPr algn="ctr"/>
              <a:endParaRPr lang="en-US" b="1" dirty="0">
                <a:ln>
                  <a:solidFill>
                    <a:schemeClr val="tx1"/>
                  </a:solidFill>
                </a:ln>
                <a:latin typeface="Arial" panose="020B0604020202020204" pitchFamily="34" charset="0"/>
                <a:cs typeface="Arial" panose="020B0604020202020204" pitchFamily="34" charset="0"/>
              </a:endParaRPr>
            </a:p>
            <a:p>
              <a:pPr algn="ctr"/>
              <a:endParaRPr lang="en-US" b="1" dirty="0" smtClean="0">
                <a:ln>
                  <a:solidFill>
                    <a:schemeClr val="tx1"/>
                  </a:solidFill>
                </a:ln>
                <a:latin typeface="Arial" panose="020B0604020202020204" pitchFamily="34" charset="0"/>
                <a:cs typeface="Arial" panose="020B0604020202020204" pitchFamily="34" charset="0"/>
              </a:endParaRPr>
            </a:p>
            <a:p>
              <a:pPr algn="ctr"/>
              <a:endParaRPr lang="en-US" b="1" dirty="0">
                <a:ln>
                  <a:solidFill>
                    <a:schemeClr val="tx1"/>
                  </a:solidFill>
                </a:ln>
                <a:latin typeface="Arial" panose="020B0604020202020204" pitchFamily="34" charset="0"/>
                <a:cs typeface="Arial" panose="020B0604020202020204" pitchFamily="34" charset="0"/>
              </a:endParaRPr>
            </a:p>
            <a:p>
              <a:pPr algn="ctr"/>
              <a:r>
                <a:rPr lang="en-US" dirty="0" smtClean="0"/>
                <a:t> </a:t>
              </a:r>
              <a:endParaRPr lang="en-US" dirty="0"/>
            </a:p>
          </p:txBody>
        </p:sp>
        <p:sp>
          <p:nvSpPr>
            <p:cNvPr id="13" name="TextBox 12"/>
            <p:cNvSpPr txBox="1"/>
            <p:nvPr/>
          </p:nvSpPr>
          <p:spPr>
            <a:xfrm>
              <a:off x="2265360" y="1495500"/>
              <a:ext cx="1885453" cy="369332"/>
            </a:xfrm>
            <a:prstGeom prst="rect">
              <a:avLst/>
            </a:prstGeom>
            <a:solidFill>
              <a:schemeClr val="bg1"/>
            </a:solidFill>
            <a:ln w="28575">
              <a:solidFill>
                <a:schemeClr val="tx1"/>
              </a:solidFill>
            </a:ln>
          </p:spPr>
          <p:txBody>
            <a:bodyPr wrap="none" rtlCol="0">
              <a:spAutoFit/>
            </a:bodyPr>
            <a:lstStyle/>
            <a:p>
              <a:r>
                <a:rPr lang="el-GR" b="1" dirty="0" smtClean="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G</a:t>
              </a:r>
              <a:r>
                <a:rPr lang="en-US" b="1" baseline="30000" dirty="0" smtClean="0">
                  <a:latin typeface="Arial" panose="020B0604020202020204" pitchFamily="34" charset="0"/>
                  <a:cs typeface="Arial" panose="020B0604020202020204" pitchFamily="34" charset="0"/>
                </a:rPr>
                <a:t>o </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RT</a:t>
              </a:r>
              <a:r>
                <a:rPr lang="en-US" b="1" i="1" dirty="0" err="1" smtClean="0">
                  <a:latin typeface="Arial" panose="020B0604020202020204" pitchFamily="34" charset="0"/>
                  <a:cs typeface="Arial" panose="020B0604020202020204" pitchFamily="34" charset="0"/>
                </a:rPr>
                <a:t>ln</a:t>
              </a:r>
              <a:r>
                <a:rPr lang="en-US" b="1" dirty="0" smtClean="0">
                  <a:latin typeface="Arial" panose="020B0604020202020204" pitchFamily="34" charset="0"/>
                  <a:cs typeface="Arial" panose="020B0604020202020204" pitchFamily="34" charset="0"/>
                </a:rPr>
                <a:t>(</a:t>
              </a:r>
              <a:r>
                <a:rPr lang="en-US" b="1" i="1" dirty="0" smtClean="0">
                  <a:latin typeface="Arial" panose="020B0604020202020204" pitchFamily="34" charset="0"/>
                  <a:cs typeface="Arial" panose="020B0604020202020204" pitchFamily="34" charset="0"/>
                </a:rPr>
                <a:t>K)</a:t>
              </a:r>
              <a:r>
                <a:rPr lang="en-US" b="1" dirty="0" smtClean="0">
                  <a:latin typeface="Arial" panose="020B0604020202020204" pitchFamily="34" charset="0"/>
                  <a:cs typeface="Arial" panose="020B0604020202020204" pitchFamily="34" charset="0"/>
                </a:rPr>
                <a:t> </a:t>
              </a:r>
              <a:r>
                <a:rPr lang="en-US" b="1" baseline="30000" dirty="0" smtClean="0">
                  <a:latin typeface="Arial" panose="020B0604020202020204" pitchFamily="34" charset="0"/>
                  <a:cs typeface="Arial" panose="020B0604020202020204" pitchFamily="34" charset="0"/>
                </a:rPr>
                <a:t> </a:t>
              </a:r>
              <a:endParaRPr lang="en-US" b="1" baseline="30000" dirty="0">
                <a:latin typeface="Arial" panose="020B0604020202020204" pitchFamily="34" charset="0"/>
                <a:cs typeface="Arial" panose="020B0604020202020204" pitchFamily="34" charset="0"/>
              </a:endParaRPr>
            </a:p>
          </p:txBody>
        </p:sp>
        <p:sp>
          <p:nvSpPr>
            <p:cNvPr id="14" name="TextBox 13"/>
            <p:cNvSpPr txBox="1"/>
            <p:nvPr/>
          </p:nvSpPr>
          <p:spPr>
            <a:xfrm>
              <a:off x="670559" y="-285064"/>
              <a:ext cx="5113900" cy="461665"/>
            </a:xfrm>
            <a:prstGeom prst="rect">
              <a:avLst/>
            </a:prstGeom>
            <a:solidFill>
              <a:schemeClr val="bg1"/>
            </a:solidFill>
            <a:ln w="28575">
              <a:solidFill>
                <a:schemeClr val="tx1"/>
              </a:solidFill>
            </a:ln>
          </p:spPr>
          <p:txBody>
            <a:bodyPr wrap="none" rtlCol="0">
              <a:spAutoFit/>
            </a:bodyPr>
            <a:lstStyle/>
            <a:p>
              <a:r>
                <a:rPr lang="el-GR" sz="2400" b="1" dirty="0" smtClean="0">
                  <a:ln>
                    <a:solidFill>
                      <a:schemeClr val="tx1"/>
                    </a:solidFill>
                  </a:ln>
                  <a:latin typeface="Arial" panose="020B0604020202020204" pitchFamily="34" charset="0"/>
                  <a:cs typeface="Arial" panose="020B0604020202020204" pitchFamily="34" charset="0"/>
                </a:rPr>
                <a:t>Δ</a:t>
              </a:r>
              <a:r>
                <a:rPr lang="en-US" sz="2400" b="1" dirty="0" smtClean="0">
                  <a:ln>
                    <a:solidFill>
                      <a:schemeClr val="tx1"/>
                    </a:solidFill>
                  </a:ln>
                  <a:latin typeface="Arial" panose="020B0604020202020204" pitchFamily="34" charset="0"/>
                  <a:cs typeface="Arial" panose="020B0604020202020204" pitchFamily="34" charset="0"/>
                </a:rPr>
                <a:t>G</a:t>
              </a:r>
              <a:r>
                <a:rPr lang="en-US" sz="2400" b="1" baseline="30000" dirty="0" smtClean="0">
                  <a:ln>
                    <a:solidFill>
                      <a:schemeClr val="tx1"/>
                    </a:solidFill>
                  </a:ln>
                  <a:latin typeface="Arial" panose="020B0604020202020204" pitchFamily="34" charset="0"/>
                  <a:cs typeface="Arial" panose="020B0604020202020204" pitchFamily="34" charset="0"/>
                </a:rPr>
                <a:t>o </a:t>
              </a:r>
              <a:r>
                <a:rPr lang="en-US" sz="2400" b="1" dirty="0" smtClean="0">
                  <a:ln>
                    <a:solidFill>
                      <a:schemeClr val="tx1"/>
                    </a:solidFill>
                  </a:ln>
                  <a:latin typeface="Arial" panose="020B0604020202020204" pitchFamily="34" charset="0"/>
                  <a:cs typeface="Arial" panose="020B0604020202020204" pitchFamily="34" charset="0"/>
                </a:rPr>
                <a:t>and the Equilibrium Constant</a:t>
              </a:r>
              <a:endParaRPr lang="en-US" sz="2400" b="1" baseline="30000" dirty="0">
                <a:ln>
                  <a:solidFill>
                    <a:schemeClr val="tx1"/>
                  </a:solidFill>
                </a:ln>
                <a:latin typeface="Arial" panose="020B0604020202020204" pitchFamily="34" charset="0"/>
                <a:cs typeface="Arial" panose="020B0604020202020204" pitchFamily="34" charset="0"/>
              </a:endParaRPr>
            </a:p>
          </p:txBody>
        </p:sp>
        <p:sp>
          <p:nvSpPr>
            <p:cNvPr id="15" name="TextBox 14"/>
            <p:cNvSpPr txBox="1"/>
            <p:nvPr/>
          </p:nvSpPr>
          <p:spPr>
            <a:xfrm>
              <a:off x="1937172" y="735991"/>
              <a:ext cx="2420278" cy="369332"/>
            </a:xfrm>
            <a:prstGeom prst="rect">
              <a:avLst/>
            </a:prstGeom>
            <a:solidFill>
              <a:schemeClr val="bg1"/>
            </a:solidFill>
            <a:ln w="28575">
              <a:solidFill>
                <a:schemeClr val="tx1"/>
              </a:solidFill>
            </a:ln>
          </p:spPr>
          <p:txBody>
            <a:bodyPr wrap="none" rtlCol="0">
              <a:spAutoFit/>
            </a:bodyPr>
            <a:lstStyle/>
            <a:p>
              <a:r>
                <a:rPr lang="el-GR" b="1" dirty="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G</a:t>
              </a:r>
              <a:r>
                <a:rPr lang="en-US" b="1" baseline="30000" dirty="0">
                  <a:latin typeface="Arial" panose="020B0604020202020204" pitchFamily="34" charset="0"/>
                  <a:cs typeface="Arial" panose="020B0604020202020204" pitchFamily="34" charset="0"/>
                </a:rPr>
                <a:t> </a:t>
              </a:r>
              <a:r>
                <a:rPr lang="en-US" b="1" baseline="30000" dirty="0" smtClean="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 </a:t>
              </a:r>
              <a:r>
                <a:rPr lang="el-GR" b="1" dirty="0" smtClean="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G</a:t>
              </a:r>
              <a:r>
                <a:rPr lang="en-US" b="1" baseline="30000" dirty="0" smtClean="0">
                  <a:latin typeface="Arial" panose="020B0604020202020204" pitchFamily="34" charset="0"/>
                  <a:cs typeface="Arial" panose="020B0604020202020204" pitchFamily="34" charset="0"/>
                </a:rPr>
                <a:t>o </a:t>
              </a:r>
              <a:r>
                <a:rPr lang="en-US" b="1" dirty="0" smtClean="0">
                  <a:latin typeface="Arial" panose="020B0604020202020204" pitchFamily="34" charset="0"/>
                  <a:cs typeface="Arial" panose="020B0604020202020204" pitchFamily="34" charset="0"/>
                </a:rPr>
                <a:t> + </a:t>
              </a:r>
              <a:r>
                <a:rPr lang="en-US" b="1" dirty="0" err="1" smtClean="0">
                  <a:latin typeface="Arial" panose="020B0604020202020204" pitchFamily="34" charset="0"/>
                  <a:cs typeface="Arial" panose="020B0604020202020204" pitchFamily="34" charset="0"/>
                </a:rPr>
                <a:t>RT</a:t>
              </a:r>
              <a:r>
                <a:rPr lang="en-US" b="1" i="1" dirty="0" err="1" smtClean="0">
                  <a:latin typeface="Arial" panose="020B0604020202020204" pitchFamily="34" charset="0"/>
                  <a:cs typeface="Arial" panose="020B0604020202020204" pitchFamily="34" charset="0"/>
                </a:rPr>
                <a:t>ln</a:t>
              </a:r>
              <a:r>
                <a:rPr lang="en-US" b="1" dirty="0" smtClean="0">
                  <a:latin typeface="Arial" panose="020B0604020202020204" pitchFamily="34" charset="0"/>
                  <a:cs typeface="Arial" panose="020B0604020202020204" pitchFamily="34" charset="0"/>
                </a:rPr>
                <a:t>(</a:t>
              </a:r>
              <a:r>
                <a:rPr lang="en-US" b="1" i="1" dirty="0" smtClean="0">
                  <a:latin typeface="Arial" panose="020B0604020202020204" pitchFamily="34" charset="0"/>
                  <a:cs typeface="Arial" panose="020B0604020202020204" pitchFamily="34" charset="0"/>
                </a:rPr>
                <a:t>Q)</a:t>
              </a:r>
              <a:r>
                <a:rPr lang="en-US" b="1" dirty="0" smtClean="0">
                  <a:latin typeface="Arial" panose="020B0604020202020204" pitchFamily="34" charset="0"/>
                  <a:cs typeface="Arial" panose="020B0604020202020204" pitchFamily="34" charset="0"/>
                </a:rPr>
                <a:t> </a:t>
              </a:r>
              <a:r>
                <a:rPr lang="en-US" b="1" baseline="30000" dirty="0" smtClean="0">
                  <a:latin typeface="Arial" panose="020B0604020202020204" pitchFamily="34" charset="0"/>
                  <a:cs typeface="Arial" panose="020B0604020202020204" pitchFamily="34" charset="0"/>
                </a:rPr>
                <a:t> </a:t>
              </a:r>
              <a:endParaRPr lang="en-US" b="1" baseline="30000" dirty="0">
                <a:latin typeface="Arial" panose="020B0604020202020204" pitchFamily="34" charset="0"/>
                <a:cs typeface="Arial" panose="020B0604020202020204" pitchFamily="34" charset="0"/>
              </a:endParaRPr>
            </a:p>
          </p:txBody>
        </p:sp>
        <p:sp>
          <p:nvSpPr>
            <p:cNvPr id="16" name="TextBox 15"/>
            <p:cNvSpPr txBox="1"/>
            <p:nvPr/>
          </p:nvSpPr>
          <p:spPr>
            <a:xfrm>
              <a:off x="1174786" y="3011175"/>
              <a:ext cx="4458272" cy="369332"/>
            </a:xfrm>
            <a:prstGeom prst="rect">
              <a:avLst/>
            </a:prstGeom>
            <a:solidFill>
              <a:schemeClr val="bg1"/>
            </a:solidFill>
            <a:ln w="28575">
              <a:solidFill>
                <a:schemeClr val="tx1"/>
              </a:solidFill>
            </a:ln>
          </p:spPr>
          <p:txBody>
            <a:bodyPr wrap="none" rtlCol="0">
              <a:spAutoFit/>
            </a:bodyPr>
            <a:lstStyle/>
            <a:p>
              <a:r>
                <a:rPr lang="en-US" b="1" dirty="0" smtClean="0">
                  <a:latin typeface="Arial" panose="020B0604020202020204" pitchFamily="34" charset="0"/>
                  <a:cs typeface="Arial" panose="020B0604020202020204" pitchFamily="34" charset="0"/>
                </a:rPr>
                <a:t>K &gt; 1, </a:t>
              </a:r>
              <a:r>
                <a:rPr lang="en-US" b="1" i="1" dirty="0" smtClean="0">
                  <a:latin typeface="Arial" panose="020B0604020202020204" pitchFamily="34" charset="0"/>
                  <a:cs typeface="Arial" panose="020B0604020202020204" pitchFamily="34" charset="0"/>
                </a:rPr>
                <a:t>ln(K) is positive, </a:t>
              </a:r>
              <a:r>
                <a:rPr lang="el-GR" b="1" dirty="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G</a:t>
              </a:r>
              <a:r>
                <a:rPr lang="en-US" b="1" baseline="30000" dirty="0" smtClean="0">
                  <a:latin typeface="Arial" panose="020B0604020202020204" pitchFamily="34" charset="0"/>
                  <a:cs typeface="Arial" panose="020B0604020202020204" pitchFamily="34" charset="0"/>
                </a:rPr>
                <a:t>o</a:t>
              </a:r>
              <a:r>
                <a:rPr lang="en-US" b="1" i="1" dirty="0">
                  <a:latin typeface="Arial" panose="020B0604020202020204" pitchFamily="34" charset="0"/>
                  <a:cs typeface="Arial" panose="020B0604020202020204" pitchFamily="34" charset="0"/>
                </a:rPr>
                <a:t> </a:t>
              </a:r>
              <a:r>
                <a:rPr lang="en-US" b="1" i="1" dirty="0" smtClean="0">
                  <a:latin typeface="Arial" panose="020B0604020202020204" pitchFamily="34" charset="0"/>
                  <a:cs typeface="Arial" panose="020B0604020202020204" pitchFamily="34" charset="0"/>
                </a:rPr>
                <a:t>is negative</a:t>
              </a:r>
              <a:r>
                <a:rPr lang="en-US" b="1" baseline="30000" dirty="0" smtClean="0">
                  <a:latin typeface="Arial" panose="020B0604020202020204" pitchFamily="34" charset="0"/>
                  <a:cs typeface="Arial" panose="020B0604020202020204" pitchFamily="34" charset="0"/>
                </a:rPr>
                <a:t> </a:t>
              </a:r>
              <a:endParaRPr lang="en-US" b="1" baseline="30000" dirty="0">
                <a:latin typeface="Arial" panose="020B0604020202020204" pitchFamily="34" charset="0"/>
                <a:cs typeface="Arial" panose="020B0604020202020204" pitchFamily="34" charset="0"/>
              </a:endParaRPr>
            </a:p>
          </p:txBody>
        </p:sp>
        <p:sp>
          <p:nvSpPr>
            <p:cNvPr id="18" name="TextBox 17"/>
            <p:cNvSpPr txBox="1"/>
            <p:nvPr/>
          </p:nvSpPr>
          <p:spPr>
            <a:xfrm>
              <a:off x="754214" y="4092107"/>
              <a:ext cx="5092484" cy="369332"/>
            </a:xfrm>
            <a:prstGeom prst="rect">
              <a:avLst/>
            </a:prstGeom>
            <a:solidFill>
              <a:schemeClr val="bg1"/>
            </a:solidFill>
            <a:ln w="28575">
              <a:solidFill>
                <a:schemeClr val="tx1"/>
              </a:solidFill>
            </a:ln>
          </p:spPr>
          <p:txBody>
            <a:bodyPr wrap="none" rtlCol="0">
              <a:spAutoFit/>
            </a:bodyPr>
            <a:lstStyle/>
            <a:p>
              <a:r>
                <a:rPr lang="en-US" b="1" dirty="0" smtClean="0">
                  <a:latin typeface="Arial" panose="020B0604020202020204" pitchFamily="34" charset="0"/>
                  <a:cs typeface="Arial" panose="020B0604020202020204" pitchFamily="34" charset="0"/>
                </a:rPr>
                <a:t>As </a:t>
              </a:r>
              <a:r>
                <a:rPr lang="en-US" b="1" i="1" dirty="0" smtClean="0">
                  <a:latin typeface="Arial" panose="020B0604020202020204" pitchFamily="34" charset="0"/>
                  <a:cs typeface="Arial" panose="020B0604020202020204" pitchFamily="34" charset="0"/>
                </a:rPr>
                <a:t>K</a:t>
              </a:r>
              <a:r>
                <a:rPr lang="en-US" b="1" dirty="0" smtClean="0">
                  <a:latin typeface="Arial" panose="020B0604020202020204" pitchFamily="34" charset="0"/>
                  <a:cs typeface="Arial" panose="020B0604020202020204" pitchFamily="34" charset="0"/>
                </a:rPr>
                <a:t> decreases,</a:t>
              </a:r>
              <a:r>
                <a:rPr lang="el-GR" b="1" dirty="0">
                  <a:latin typeface="Arial" panose="020B0604020202020204" pitchFamily="34" charset="0"/>
                  <a:cs typeface="Arial" panose="020B0604020202020204" pitchFamily="34" charset="0"/>
                </a:rPr>
                <a:t> Δ</a:t>
              </a:r>
              <a:r>
                <a:rPr lang="en-US" b="1" dirty="0">
                  <a:latin typeface="Arial" panose="020B0604020202020204" pitchFamily="34" charset="0"/>
                  <a:cs typeface="Arial" panose="020B0604020202020204" pitchFamily="34" charset="0"/>
                </a:rPr>
                <a:t>G</a:t>
              </a:r>
              <a:r>
                <a:rPr lang="en-US" b="1" baseline="30000" dirty="0">
                  <a:latin typeface="Arial" panose="020B0604020202020204" pitchFamily="34" charset="0"/>
                  <a:cs typeface="Arial" panose="020B0604020202020204" pitchFamily="34" charset="0"/>
                </a:rPr>
                <a:t>o</a:t>
              </a:r>
              <a:r>
                <a:rPr lang="en-US" b="1" i="1" dirty="0">
                  <a:latin typeface="Arial" panose="020B0604020202020204" pitchFamily="34" charset="0"/>
                  <a:cs typeface="Arial" panose="020B0604020202020204" pitchFamily="34" charset="0"/>
                </a:rPr>
                <a:t> </a:t>
              </a:r>
              <a:r>
                <a:rPr lang="en-US" b="1" i="1" dirty="0" smtClean="0">
                  <a:latin typeface="Arial" panose="020B0604020202020204" pitchFamily="34" charset="0"/>
                  <a:cs typeface="Arial" panose="020B0604020202020204" pitchFamily="34" charset="0"/>
                </a:rPr>
                <a:t>becomes more positive</a:t>
              </a:r>
              <a:endParaRPr lang="en-US" b="1" baseline="30000" dirty="0">
                <a:latin typeface="Arial" panose="020B0604020202020204" pitchFamily="34" charset="0"/>
                <a:cs typeface="Arial" panose="020B0604020202020204" pitchFamily="34" charset="0"/>
              </a:endParaRPr>
            </a:p>
          </p:txBody>
        </p:sp>
      </p:grpSp>
      <p:grpSp>
        <p:nvGrpSpPr>
          <p:cNvPr id="17" name="Group 16"/>
          <p:cNvGrpSpPr/>
          <p:nvPr/>
        </p:nvGrpSpPr>
        <p:grpSpPr>
          <a:xfrm>
            <a:off x="180703" y="526265"/>
            <a:ext cx="8566952" cy="5182257"/>
            <a:chOff x="136073" y="526969"/>
            <a:chExt cx="8566952" cy="5246719"/>
          </a:xfrm>
        </p:grpSpPr>
        <p:sp>
          <p:nvSpPr>
            <p:cNvPr id="2" name="Rectangle 1"/>
            <p:cNvSpPr/>
            <p:nvPr/>
          </p:nvSpPr>
          <p:spPr>
            <a:xfrm>
              <a:off x="136073" y="526969"/>
              <a:ext cx="8566952" cy="5246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4357" y="591429"/>
              <a:ext cx="7550384" cy="511779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aphicFrame>
        <p:nvGraphicFramePr>
          <p:cNvPr id="25" name="Table 24"/>
          <p:cNvGraphicFramePr>
            <a:graphicFrameLocks noGrp="1"/>
          </p:cNvGraphicFramePr>
          <p:nvPr>
            <p:extLst/>
          </p:nvPr>
        </p:nvGraphicFramePr>
        <p:xfrm>
          <a:off x="27876" y="1365416"/>
          <a:ext cx="9088248" cy="4359862"/>
        </p:xfrm>
        <a:graphic>
          <a:graphicData uri="http://schemas.openxmlformats.org/drawingml/2006/table">
            <a:tbl>
              <a:tblPr firstRow="1" bandRow="1">
                <a:tableStyleId>{5C22544A-7EE6-4342-B048-85BDC9FD1C3A}</a:tableStyleId>
              </a:tblPr>
              <a:tblGrid>
                <a:gridCol w="3029416"/>
                <a:gridCol w="3029416"/>
                <a:gridCol w="3029416"/>
              </a:tblGrid>
              <a:tr h="1028622">
                <a:tc>
                  <a:txBody>
                    <a:bodyPr/>
                    <a:lstStyle/>
                    <a:p>
                      <a:pPr algn="ctr"/>
                      <a:r>
                        <a:rPr lang="en-US" sz="2400" dirty="0" smtClean="0"/>
                        <a:t>Equilibrium constant</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Standard</a:t>
                      </a:r>
                      <a:r>
                        <a:rPr lang="en-US" sz="2400" baseline="0" dirty="0" smtClean="0"/>
                        <a:t> Gibbs Free Energy</a:t>
                      </a:r>
                      <a:endParaRPr lang="en-US" sz="2400" dirty="0"/>
                    </a:p>
                  </a:txBody>
                  <a:tcPr/>
                </a:tc>
              </a:tr>
              <a:tr h="773505">
                <a:tc>
                  <a:txBody>
                    <a:bodyPr/>
                    <a:lstStyle/>
                    <a:p>
                      <a:pPr algn="ctr"/>
                      <a:r>
                        <a:rPr lang="en-US" sz="2400" b="1" dirty="0" smtClean="0"/>
                        <a:t>K = 1</a:t>
                      </a:r>
                      <a:endParaRPr lang="en-US" sz="2400" b="1" dirty="0"/>
                    </a:p>
                  </a:txBody>
                  <a:tcPr/>
                </a:tc>
                <a:tc>
                  <a:txBody>
                    <a:bodyPr/>
                    <a:lstStyle/>
                    <a:p>
                      <a:pPr algn="ctr"/>
                      <a:r>
                        <a:rPr lang="en-US" sz="1800" b="1" dirty="0" smtClean="0"/>
                        <a:t>Neither reactant nor product favored</a:t>
                      </a:r>
                      <a:endParaRPr lang="en-US" sz="1800" b="1" dirty="0"/>
                    </a:p>
                  </a:txBody>
                  <a:tcPr/>
                </a:tc>
                <a:tc>
                  <a:txBody>
                    <a:bodyPr/>
                    <a:lstStyle/>
                    <a:p>
                      <a:pPr algn="ctr"/>
                      <a:r>
                        <a:rPr lang="el-GR" sz="2400" b="1" dirty="0" smtClean="0">
                          <a:latin typeface="Times New Roman"/>
                          <a:cs typeface="Times New Roman"/>
                        </a:rPr>
                        <a:t>Δ</a:t>
                      </a:r>
                      <a:r>
                        <a:rPr lang="en-US" sz="2400" b="1" dirty="0" smtClean="0">
                          <a:latin typeface="Times New Roman"/>
                          <a:cs typeface="Times New Roman"/>
                        </a:rPr>
                        <a:t>G</a:t>
                      </a:r>
                      <a:r>
                        <a:rPr lang="en-US" sz="2400" b="1" baseline="30000" dirty="0" smtClean="0">
                          <a:latin typeface="Times New Roman"/>
                          <a:cs typeface="Times New Roman"/>
                        </a:rPr>
                        <a:t>o</a:t>
                      </a:r>
                      <a:r>
                        <a:rPr lang="en-US" sz="2400" b="1" dirty="0" smtClean="0">
                          <a:latin typeface="Times New Roman"/>
                          <a:cs typeface="Times New Roman"/>
                        </a:rPr>
                        <a:t> = 0</a:t>
                      </a:r>
                      <a:endParaRPr lang="en-US" sz="2400" b="1" dirty="0"/>
                    </a:p>
                  </a:txBody>
                  <a:tcPr/>
                </a:tc>
              </a:tr>
              <a:tr h="1365008">
                <a:tc>
                  <a:txBody>
                    <a:bodyPr/>
                    <a:lstStyle/>
                    <a:p>
                      <a:pPr algn="ctr"/>
                      <a:r>
                        <a:rPr lang="en-US" sz="2400" b="1" dirty="0" smtClean="0"/>
                        <a:t>K &gt; 1</a:t>
                      </a:r>
                      <a:endParaRPr lang="en-US" sz="2400" b="1" dirty="0"/>
                    </a:p>
                  </a:txBody>
                  <a:tcPr/>
                </a:tc>
                <a:tc>
                  <a:txBody>
                    <a:bodyPr/>
                    <a:lstStyle/>
                    <a:p>
                      <a:pPr algn="ctr"/>
                      <a:r>
                        <a:rPr lang="en-US" sz="2400" b="1" dirty="0" smtClean="0"/>
                        <a:t>Product favored</a:t>
                      </a:r>
                      <a:endParaRPr 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b="1" dirty="0" smtClean="0">
                          <a:latin typeface="Times New Roman"/>
                          <a:cs typeface="Times New Roman"/>
                        </a:rPr>
                        <a:t>Δ</a:t>
                      </a:r>
                      <a:r>
                        <a:rPr lang="en-US" sz="2400" b="1" dirty="0" smtClean="0">
                          <a:latin typeface="Times New Roman"/>
                          <a:cs typeface="Times New Roman"/>
                        </a:rPr>
                        <a:t>G</a:t>
                      </a:r>
                      <a:r>
                        <a:rPr lang="en-US" sz="2400" b="1" baseline="30000" dirty="0" smtClean="0">
                          <a:latin typeface="Times New Roman"/>
                          <a:cs typeface="Times New Roman"/>
                        </a:rPr>
                        <a:t>o</a:t>
                      </a:r>
                      <a:r>
                        <a:rPr lang="en-US" sz="2400" b="1" dirty="0" smtClean="0">
                          <a:latin typeface="Times New Roman"/>
                          <a:cs typeface="Times New Roman"/>
                        </a:rPr>
                        <a:t> &lt; 0 (thermodynamically</a:t>
                      </a:r>
                      <a:r>
                        <a:rPr lang="en-US" sz="2400" b="1" baseline="0" dirty="0" smtClean="0">
                          <a:latin typeface="Times New Roman"/>
                          <a:cs typeface="Times New Roman"/>
                        </a:rPr>
                        <a:t> favorable)</a:t>
                      </a:r>
                      <a:endParaRPr lang="en-US" sz="2400" b="1" dirty="0" smtClean="0"/>
                    </a:p>
                  </a:txBody>
                  <a:tcPr/>
                </a:tc>
              </a:tr>
              <a:tr h="1192727">
                <a:tc>
                  <a:txBody>
                    <a:bodyPr/>
                    <a:lstStyle/>
                    <a:p>
                      <a:pPr algn="ctr"/>
                      <a:r>
                        <a:rPr lang="en-US" sz="2400" b="1" dirty="0" smtClean="0"/>
                        <a:t>K &lt; 1</a:t>
                      </a:r>
                      <a:endParaRPr lang="en-US" sz="2400" b="1" dirty="0"/>
                    </a:p>
                  </a:txBody>
                  <a:tcPr/>
                </a:tc>
                <a:tc>
                  <a:txBody>
                    <a:bodyPr/>
                    <a:lstStyle/>
                    <a:p>
                      <a:pPr algn="ctr"/>
                      <a:r>
                        <a:rPr lang="en-US" sz="2400" b="1" dirty="0" smtClean="0"/>
                        <a:t>Reactant favored</a:t>
                      </a:r>
                      <a:endParaRPr 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b="1" dirty="0" smtClean="0">
                          <a:latin typeface="Times New Roman"/>
                          <a:cs typeface="Times New Roman"/>
                        </a:rPr>
                        <a:t>Δ</a:t>
                      </a:r>
                      <a:r>
                        <a:rPr lang="en-US" sz="2400" b="1" dirty="0" smtClean="0">
                          <a:latin typeface="Times New Roman"/>
                          <a:cs typeface="Times New Roman"/>
                        </a:rPr>
                        <a:t>G</a:t>
                      </a:r>
                      <a:r>
                        <a:rPr lang="en-US" sz="2400" b="1" baseline="30000" dirty="0" smtClean="0">
                          <a:latin typeface="Times New Roman"/>
                          <a:cs typeface="Times New Roman"/>
                        </a:rPr>
                        <a:t>o</a:t>
                      </a:r>
                      <a:r>
                        <a:rPr lang="en-US" sz="2400" b="1" dirty="0" smtClean="0">
                          <a:latin typeface="Times New Roman"/>
                          <a:cs typeface="Times New Roman"/>
                        </a:rPr>
                        <a:t> &gt; 0 (thermodynamically</a:t>
                      </a:r>
                      <a:r>
                        <a:rPr lang="en-US" sz="2400" b="1" baseline="0" dirty="0" smtClean="0">
                          <a:latin typeface="Times New Roman"/>
                          <a:cs typeface="Times New Roman"/>
                        </a:rPr>
                        <a:t> unfavorable)</a:t>
                      </a:r>
                      <a:endParaRPr lang="en-US" sz="2400" b="1" dirty="0" smtClean="0"/>
                    </a:p>
                  </a:txBody>
                  <a:tcPr/>
                </a:tc>
              </a:tr>
            </a:tbl>
          </a:graphicData>
        </a:graphic>
      </p:graphicFrame>
      <p:sp>
        <p:nvSpPr>
          <p:cNvPr id="19" name="Rectangle 18"/>
          <p:cNvSpPr/>
          <p:nvPr/>
        </p:nvSpPr>
        <p:spPr>
          <a:xfrm>
            <a:off x="37996" y="4458069"/>
            <a:ext cx="9088248" cy="11970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“Thermodynamically </a:t>
            </a:r>
            <a:r>
              <a:rPr lang="en-US" u="sng" dirty="0"/>
              <a:t>UN</a:t>
            </a:r>
            <a:r>
              <a:rPr lang="en-US" dirty="0"/>
              <a:t>FAVORABLE” (aka non-spontaneous) reactions will run in reverse when set up with standard conditions (1M/1atm of ALL reactants and products) BUT can be made to proceed forward under different conditions.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49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FRQ for BI #5</a:t>
            </a:r>
            <a:endParaRPr lang="en-US" dirty="0"/>
          </a:p>
        </p:txBody>
      </p:sp>
      <p:pic>
        <p:nvPicPr>
          <p:cNvPr id="7" name="Picture 6"/>
          <p:cNvPicPr>
            <a:picLocks noChangeAspect="1"/>
          </p:cNvPicPr>
          <p:nvPr/>
        </p:nvPicPr>
        <p:blipFill>
          <a:blip r:embed="rId2"/>
          <a:stretch>
            <a:fillRect/>
          </a:stretch>
        </p:blipFill>
        <p:spPr>
          <a:xfrm>
            <a:off x="498474" y="1119187"/>
            <a:ext cx="7299326" cy="510847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085411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2006 B</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14"/>
          </p:nvPr>
        </p:nvSpPr>
        <p:spPr/>
        <p:txBody>
          <a:bodyPr/>
          <a:lstStyle/>
          <a:p>
            <a:endParaRPr lang="en-US"/>
          </a:p>
        </p:txBody>
      </p:sp>
      <p:pic>
        <p:nvPicPr>
          <p:cNvPr id="5" name="Picture 4"/>
          <p:cNvPicPr>
            <a:picLocks noChangeAspect="1"/>
          </p:cNvPicPr>
          <p:nvPr/>
        </p:nvPicPr>
        <p:blipFill>
          <a:blip r:embed="rId2"/>
          <a:stretch>
            <a:fillRect/>
          </a:stretch>
        </p:blipFill>
        <p:spPr>
          <a:xfrm>
            <a:off x="369887" y="1201813"/>
            <a:ext cx="8279670" cy="437348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88531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76274" y="254749"/>
            <a:ext cx="7556313" cy="1116106"/>
          </a:xfrm>
        </p:spPr>
        <p:txBody>
          <a:bodyPr/>
          <a:lstStyle/>
          <a:p>
            <a:r>
              <a:rPr lang="en-US" dirty="0" smtClean="0"/>
              <a:t>Answers </a:t>
            </a:r>
            <a:r>
              <a:rPr lang="en-US" dirty="0" err="1" smtClean="0"/>
              <a:t>cont</a:t>
            </a:r>
            <a:r>
              <a:rPr lang="en-US" dirty="0" smtClean="0"/>
              <a:t>…</a:t>
            </a:r>
            <a:endParaRPr lang="en-US" dirty="0"/>
          </a:p>
        </p:txBody>
      </p:sp>
      <p:sp>
        <p:nvSpPr>
          <p:cNvPr id="3" name="Content Placeholder 2"/>
          <p:cNvSpPr>
            <a:spLocks noGrp="1"/>
          </p:cNvSpPr>
          <p:nvPr>
            <p:ph sz="half" idx="1"/>
          </p:nvPr>
        </p:nvSpPr>
        <p:spPr/>
        <p:txBody>
          <a:bodyPr/>
          <a:lstStyle/>
          <a:p>
            <a:endParaRPr lang="en-US"/>
          </a:p>
        </p:txBody>
      </p:sp>
      <p:pic>
        <p:nvPicPr>
          <p:cNvPr id="6" name="Content Placeholder 5"/>
          <p:cNvPicPr>
            <a:picLocks noGrp="1" noChangeAspect="1"/>
          </p:cNvPicPr>
          <p:nvPr>
            <p:ph sz="half" idx="14"/>
          </p:nvPr>
        </p:nvPicPr>
        <p:blipFill>
          <a:blip r:embed="rId2"/>
          <a:stretch>
            <a:fillRect/>
          </a:stretch>
        </p:blipFill>
        <p:spPr>
          <a:xfrm>
            <a:off x="188142" y="3951923"/>
            <a:ext cx="7879532" cy="2302015"/>
          </a:xfrm>
          <a:prstGeom prst="rect">
            <a:avLst/>
          </a:prstGeom>
        </p:spPr>
      </p:pic>
      <p:pic>
        <p:nvPicPr>
          <p:cNvPr id="5" name="Picture 4"/>
          <p:cNvPicPr>
            <a:picLocks noChangeAspect="1"/>
          </p:cNvPicPr>
          <p:nvPr/>
        </p:nvPicPr>
        <p:blipFill>
          <a:blip r:embed="rId3"/>
          <a:stretch>
            <a:fillRect/>
          </a:stretch>
        </p:blipFill>
        <p:spPr>
          <a:xfrm>
            <a:off x="151875" y="914400"/>
            <a:ext cx="7779839" cy="278257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15680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79195"/>
            <a:ext cx="7556313" cy="1116106"/>
          </a:xfrm>
        </p:spPr>
        <p:txBody>
          <a:bodyPr/>
          <a:lstStyle/>
          <a:p>
            <a:r>
              <a:rPr lang="en-US" dirty="0" smtClean="0"/>
              <a:t>Answers </a:t>
            </a:r>
            <a:r>
              <a:rPr lang="en-US" dirty="0" err="1" smtClean="0"/>
              <a:t>cont</a:t>
            </a:r>
            <a:r>
              <a:rPr lang="en-US" dirty="0" smtClean="0"/>
              <a:t>…</a:t>
            </a:r>
            <a:endParaRPr lang="en-US" dirty="0"/>
          </a:p>
        </p:txBody>
      </p:sp>
      <p:sp>
        <p:nvSpPr>
          <p:cNvPr id="3" name="Content Placeholder 2"/>
          <p:cNvSpPr>
            <a:spLocks noGrp="1"/>
          </p:cNvSpPr>
          <p:nvPr>
            <p:ph sz="half" idx="1"/>
          </p:nvPr>
        </p:nvSpPr>
        <p:spPr/>
        <p:txBody>
          <a:bodyPr/>
          <a:lstStyle/>
          <a:p>
            <a:endParaRPr lang="en-US"/>
          </a:p>
        </p:txBody>
      </p:sp>
      <p:pic>
        <p:nvPicPr>
          <p:cNvPr id="6" name="Content Placeholder 5"/>
          <p:cNvPicPr>
            <a:picLocks noGrp="1" noChangeAspect="1"/>
          </p:cNvPicPr>
          <p:nvPr>
            <p:ph sz="half" idx="14"/>
          </p:nvPr>
        </p:nvPicPr>
        <p:blipFill>
          <a:blip r:embed="rId2"/>
          <a:stretch>
            <a:fillRect/>
          </a:stretch>
        </p:blipFill>
        <p:spPr>
          <a:xfrm>
            <a:off x="498474" y="3873500"/>
            <a:ext cx="7782344" cy="2895756"/>
          </a:xfrm>
          <a:prstGeom prst="rect">
            <a:avLst/>
          </a:prstGeom>
        </p:spPr>
      </p:pic>
      <p:pic>
        <p:nvPicPr>
          <p:cNvPr id="5" name="Picture 4"/>
          <p:cNvPicPr>
            <a:picLocks noChangeAspect="1"/>
          </p:cNvPicPr>
          <p:nvPr/>
        </p:nvPicPr>
        <p:blipFill>
          <a:blip r:embed="rId3"/>
          <a:stretch>
            <a:fillRect/>
          </a:stretch>
        </p:blipFill>
        <p:spPr>
          <a:xfrm>
            <a:off x="148049" y="1070611"/>
            <a:ext cx="8995951" cy="288131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063792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Big Idea #6</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Equilibrium</a:t>
            </a:r>
            <a:endParaRPr lang="en-US" sz="5000" dirty="0"/>
          </a:p>
        </p:txBody>
      </p:sp>
      <p:pic>
        <p:nvPicPr>
          <p:cNvPr id="2" name="Picture 1"/>
          <p:cNvPicPr>
            <a:picLocks noChangeAspect="1"/>
          </p:cNvPicPr>
          <p:nvPr/>
        </p:nvPicPr>
        <p:blipFill>
          <a:blip r:embed="rId3"/>
          <a:stretch>
            <a:fillRect/>
          </a:stretch>
        </p:blipFill>
        <p:spPr>
          <a:xfrm>
            <a:off x="4610767" y="740894"/>
            <a:ext cx="3891547" cy="3825589"/>
          </a:xfrm>
          <a:prstGeom prst="rect">
            <a:avLst/>
          </a:prstGeom>
          <a:ln w="76200" cmpd="sng">
            <a:solidFill>
              <a:srgbClr val="999966"/>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798425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What is chemical equilibrium? </a:t>
            </a:r>
            <a:endParaRPr lang="en-US" dirty="0"/>
          </a:p>
        </p:txBody>
      </p:sp>
      <p:sp>
        <p:nvSpPr>
          <p:cNvPr id="5" name="Content Placeholder 4"/>
          <p:cNvSpPr>
            <a:spLocks noGrp="1"/>
          </p:cNvSpPr>
          <p:nvPr>
            <p:ph sz="half" idx="1"/>
          </p:nvPr>
        </p:nvSpPr>
        <p:spPr>
          <a:xfrm>
            <a:off x="280737" y="1002024"/>
            <a:ext cx="7375995" cy="4959685"/>
          </a:xfrm>
        </p:spPr>
        <p:txBody>
          <a:bodyPr>
            <a:normAutofit/>
          </a:bodyPr>
          <a:lstStyle/>
          <a:p>
            <a:r>
              <a:rPr lang="en-US" dirty="0" smtClean="0"/>
              <a:t>Systems that have reached the state where the rates of the forward reaction and the reverse reaction are constant and equal.</a:t>
            </a:r>
          </a:p>
          <a:p>
            <a:r>
              <a:rPr lang="en-US" dirty="0" smtClean="0"/>
              <a:t>It is a dynamic process where reactants continuously form products and vice versa, but the net amounts of reactants and products remain constant.</a:t>
            </a:r>
          </a:p>
          <a:p>
            <a:r>
              <a:rPr lang="en-US" dirty="0" smtClean="0"/>
              <a:t>The proportions of products and reactants formed in a system at a specific temperature that has achieved equilibrium is represented by </a:t>
            </a:r>
            <a:r>
              <a:rPr lang="en-US" i="1" dirty="0" smtClean="0"/>
              <a:t>K</a:t>
            </a:r>
            <a:r>
              <a:rPr lang="en-US" dirty="0" smtClean="0"/>
              <a:t>, the equilibrium constant.</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1025"/>
            <a:ext cx="9144000" cy="1200329"/>
          </a:xfrm>
          <a:prstGeom prst="rect">
            <a:avLst/>
          </a:prstGeom>
          <a:noFill/>
        </p:spPr>
        <p:txBody>
          <a:bodyPr wrap="square" rtlCol="0">
            <a:spAutoFit/>
          </a:bodyPr>
          <a:lstStyle/>
          <a:p>
            <a:r>
              <a:rPr lang="en-US" dirty="0" smtClean="0"/>
              <a:t>LO 6.1: </a:t>
            </a:r>
            <a:r>
              <a:rPr lang="en-US" dirty="0"/>
              <a:t>G</a:t>
            </a:r>
            <a:r>
              <a:rPr lang="en-US" dirty="0" smtClean="0"/>
              <a:t>iven </a:t>
            </a:r>
            <a:r>
              <a:rPr lang="en-US" dirty="0"/>
              <a:t>a set of experimental observations </a:t>
            </a:r>
            <a:r>
              <a:rPr lang="en-US" dirty="0" smtClean="0"/>
              <a:t>regarding processes </a:t>
            </a:r>
            <a:r>
              <a:rPr lang="en-US" dirty="0"/>
              <a:t>that are reversible, construct an </a:t>
            </a:r>
            <a:r>
              <a:rPr lang="en-US" dirty="0" smtClean="0"/>
              <a:t>explanation that </a:t>
            </a:r>
            <a:r>
              <a:rPr lang="en-US" dirty="0"/>
              <a:t>connects the observations to the reversibility of the underlying chemical reactions or processes.</a:t>
            </a:r>
            <a:r>
              <a:rPr lang="en-US" sz="1200" dirty="0" smtClean="0"/>
              <a:t>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3" name="Picture 2"/>
          <p:cNvPicPr>
            <a:picLocks noChangeAspect="1"/>
          </p:cNvPicPr>
          <p:nvPr/>
        </p:nvPicPr>
        <p:blipFill>
          <a:blip r:embed="rId4"/>
          <a:stretch>
            <a:fillRect/>
          </a:stretch>
        </p:blipFill>
        <p:spPr>
          <a:xfrm>
            <a:off x="116254" y="3920020"/>
            <a:ext cx="6024591" cy="1918399"/>
          </a:xfrm>
          <a:prstGeom prst="rect">
            <a:avLst/>
          </a:prstGeom>
        </p:spPr>
      </p:pic>
      <p:pic>
        <p:nvPicPr>
          <p:cNvPr id="10" name="Picture 9"/>
          <p:cNvPicPr>
            <a:picLocks noChangeAspect="1"/>
          </p:cNvPicPr>
          <p:nvPr/>
        </p:nvPicPr>
        <p:blipFill rotWithShape="1">
          <a:blip r:embed="rId5"/>
          <a:srcRect b="6953"/>
          <a:stretch/>
        </p:blipFill>
        <p:spPr>
          <a:xfrm>
            <a:off x="6270852" y="4049175"/>
            <a:ext cx="2806305" cy="170294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220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 Irregularities </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a:t>
            </a:r>
            <a:r>
              <a:rPr lang="en-US" dirty="0" smtClean="0"/>
              <a:t>decreases from Be to B and Mg to Al</a:t>
            </a:r>
          </a:p>
          <a:p>
            <a:pPr lvl="1"/>
            <a:r>
              <a:rPr lang="en-US" dirty="0" smtClean="0"/>
              <a:t>Electron in 2p or 3p shielded by 2s</a:t>
            </a:r>
            <a:r>
              <a:rPr lang="en-US" baseline="30000" dirty="0" smtClean="0"/>
              <a:t>2</a:t>
            </a:r>
            <a:r>
              <a:rPr lang="en-US" dirty="0" smtClean="0"/>
              <a:t> or 3s</a:t>
            </a:r>
            <a:r>
              <a:rPr lang="en-US" baseline="30000" dirty="0" smtClean="0"/>
              <a:t>2</a:t>
            </a:r>
            <a:r>
              <a:rPr lang="en-US" dirty="0" smtClean="0"/>
              <a:t> electrons, decreasing coulombic attraction despite additional proton in nucleus.</a:t>
            </a:r>
          </a:p>
          <a:p>
            <a:pPr lvl="1"/>
            <a:r>
              <a:rPr lang="en-US" dirty="0" smtClean="0"/>
              <a:t>Same effect seen in 3d</a:t>
            </a:r>
            <a:r>
              <a:rPr lang="en-US" baseline="30000" dirty="0" smtClean="0"/>
              <a:t>10</a:t>
            </a:r>
            <a:r>
              <a:rPr lang="en-US" dirty="0" smtClean="0"/>
              <a:t>-4p, 4d</a:t>
            </a:r>
            <a:r>
              <a:rPr lang="en-US" baseline="30000" dirty="0" smtClean="0"/>
              <a:t>10</a:t>
            </a:r>
            <a:r>
              <a:rPr lang="en-US" dirty="0" smtClean="0"/>
              <a:t>-5p and 5d</a:t>
            </a:r>
            <a:r>
              <a:rPr lang="en-US" baseline="30000" dirty="0" smtClean="0"/>
              <a:t>10</a:t>
            </a:r>
            <a:r>
              <a:rPr lang="en-US" dirty="0" smtClean="0"/>
              <a:t>-6p</a:t>
            </a:r>
          </a:p>
          <a:p>
            <a:pPr>
              <a:spcBef>
                <a:spcPts val="600"/>
              </a:spcBef>
            </a:pPr>
            <a:r>
              <a:rPr lang="en-US" dirty="0" smtClean="0"/>
              <a:t>1</a:t>
            </a:r>
            <a:r>
              <a:rPr lang="en-US" baseline="30000" dirty="0" smtClean="0"/>
              <a:t>st</a:t>
            </a:r>
            <a:r>
              <a:rPr lang="en-US" dirty="0" smtClean="0"/>
              <a:t> Ionization Energy decreases from N to O and P to S</a:t>
            </a:r>
          </a:p>
          <a:p>
            <a:pPr lvl="1"/>
            <a:r>
              <a:rPr lang="en-US" dirty="0" smtClean="0"/>
              <a:t>np</a:t>
            </a:r>
            <a:r>
              <a:rPr lang="en-US" baseline="30000" dirty="0" smtClean="0"/>
              <a:t>4</a:t>
            </a:r>
            <a:r>
              <a:rPr lang="en-US" dirty="0" smtClean="0"/>
              <a:t> contains first paired p electrons, e</a:t>
            </a:r>
            <a:r>
              <a:rPr lang="en-US" baseline="30000" dirty="0" smtClean="0"/>
              <a:t>–</a:t>
            </a:r>
            <a:r>
              <a:rPr lang="en-US" dirty="0" smtClean="0"/>
              <a:t>-e</a:t>
            </a:r>
            <a:r>
              <a:rPr lang="en-US" baseline="30000" dirty="0" smtClean="0"/>
              <a:t>–</a:t>
            </a:r>
            <a:r>
              <a:rPr lang="en-US" dirty="0" smtClean="0"/>
              <a:t> repulsion decreases coulombic attraction despite additional proton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Coulomb’s 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5" name="Oval 4"/>
          <p:cNvSpPr/>
          <p:nvPr/>
        </p:nvSpPr>
        <p:spPr>
          <a:xfrm>
            <a:off x="715818" y="3105727"/>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66800" y="3352800"/>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794164" y="3175000"/>
            <a:ext cx="399472" cy="616528"/>
          </a:xfrm>
          <a:prstGeom prst="ellipse">
            <a:avLst/>
          </a:prstGeom>
          <a:noFill/>
          <a:ln w="19050" cmpd="sng">
            <a:solidFill>
              <a:srgbClr val="7A79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56164"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06982"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ES Comparison Question.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51000" y="592461"/>
            <a:ext cx="5837196" cy="567307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651000" y="5449455"/>
            <a:ext cx="5837570" cy="80344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74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Manipulating </a:t>
            </a:r>
            <a:r>
              <a:rPr lang="en-US" i="1" dirty="0" smtClean="0"/>
              <a:t>Q</a:t>
            </a:r>
            <a:r>
              <a:rPr lang="en-US" dirty="0" smtClean="0"/>
              <a:t> and </a:t>
            </a:r>
            <a:r>
              <a:rPr lang="en-US" i="1" dirty="0" smtClean="0"/>
              <a:t>K</a:t>
            </a:r>
            <a:endParaRPr lang="en-US" dirty="0"/>
          </a:p>
        </p:txBody>
      </p:sp>
      <p:sp>
        <p:nvSpPr>
          <p:cNvPr id="5" name="Content Placeholder 4"/>
          <p:cNvSpPr>
            <a:spLocks noGrp="1"/>
          </p:cNvSpPr>
          <p:nvPr>
            <p:ph sz="half" idx="1"/>
          </p:nvPr>
        </p:nvSpPr>
        <p:spPr>
          <a:xfrm>
            <a:off x="280737" y="903392"/>
            <a:ext cx="7654861" cy="4959685"/>
          </a:xfrm>
        </p:spPr>
        <p:txBody>
          <a:bodyPr>
            <a:normAutofit/>
          </a:bodyPr>
          <a:lstStyle/>
          <a:p>
            <a:r>
              <a:rPr lang="en-US" i="1" dirty="0" smtClean="0"/>
              <a:t>K</a:t>
            </a:r>
            <a:r>
              <a:rPr lang="en-US" dirty="0" smtClean="0"/>
              <a:t> (equilibrium constant) represents the relative amounts of products to reactants at equilibrium at a given temperature.</a:t>
            </a:r>
          </a:p>
          <a:p>
            <a:r>
              <a:rPr lang="en-US" i="1" dirty="0" smtClean="0"/>
              <a:t>Q</a:t>
            </a:r>
            <a:r>
              <a:rPr lang="en-US" dirty="0" smtClean="0"/>
              <a:t> (reaction progress) describes the relative amounts of products to reactants present at any point in the reaction at a given temperature. </a:t>
            </a:r>
          </a:p>
          <a:p>
            <a:r>
              <a:rPr lang="en-US" i="1" dirty="0" smtClean="0"/>
              <a:t>Q</a:t>
            </a:r>
            <a:r>
              <a:rPr lang="en-US" dirty="0" smtClean="0"/>
              <a:t> and </a:t>
            </a:r>
            <a:r>
              <a:rPr lang="en-US" i="1" dirty="0" smtClean="0"/>
              <a:t>K</a:t>
            </a:r>
            <a:r>
              <a:rPr lang="en-US" dirty="0" smtClean="0"/>
              <a:t> only include substances that are gases or in aqueous solutions. No solids or liquids are ever included in these expressions.</a:t>
            </a:r>
          </a:p>
        </p:txBody>
      </p:sp>
      <p:sp>
        <p:nvSpPr>
          <p:cNvPr id="6" name="Content Placeholder 5"/>
          <p:cNvSpPr>
            <a:spLocks noGrp="1"/>
          </p:cNvSpPr>
          <p:nvPr>
            <p:ph sz="half" idx="2"/>
          </p:nvPr>
        </p:nvSpPr>
        <p:spPr>
          <a:xfrm>
            <a:off x="4038553" y="3149771"/>
            <a:ext cx="4781620" cy="4244025"/>
          </a:xfrm>
        </p:spPr>
        <p:txBody>
          <a:bodyPr/>
          <a:lstStyle/>
          <a:p>
            <a:r>
              <a:rPr lang="en-US" dirty="0" smtClean="0"/>
              <a:t>Similar reactions will have related</a:t>
            </a:r>
            <a:r>
              <a:rPr lang="en-US" i="1" dirty="0" smtClean="0"/>
              <a:t> K </a:t>
            </a:r>
            <a:r>
              <a:rPr lang="en-US" dirty="0" smtClean="0"/>
              <a:t>values at the same temperature.</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56237"/>
            <a:ext cx="9144000" cy="723275"/>
          </a:xfrm>
          <a:prstGeom prst="rect">
            <a:avLst/>
          </a:prstGeom>
          <a:noFill/>
        </p:spPr>
        <p:txBody>
          <a:bodyPr wrap="square" rtlCol="0">
            <a:spAutoFit/>
          </a:bodyPr>
          <a:lstStyle/>
          <a:p>
            <a:r>
              <a:rPr lang="en-US" sz="1500" dirty="0" smtClean="0"/>
              <a:t>LO 6.2: The student can, given a manipulation of a chemical reaction or set of reactions (e.g., reversal of reaction or addition of two reactions), determine the effects of that manipulation on Q or K.	</a:t>
            </a:r>
            <a:r>
              <a:rPr lang="en-US" sz="1100" dirty="0" smtClean="0"/>
              <a:t>															</a:t>
            </a:r>
            <a:endParaRPr lang="en-US" sz="1100"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p:cNvPicPr>
            <a:picLocks noChangeAspect="1"/>
          </p:cNvPicPr>
          <p:nvPr/>
        </p:nvPicPr>
        <p:blipFill>
          <a:blip r:embed="rId4"/>
          <a:stretch>
            <a:fillRect/>
          </a:stretch>
        </p:blipFill>
        <p:spPr>
          <a:xfrm>
            <a:off x="4421983" y="3745269"/>
            <a:ext cx="3682124" cy="2635626"/>
          </a:xfrm>
          <a:prstGeom prst="rect">
            <a:avLst/>
          </a:prstGeom>
        </p:spPr>
      </p:pic>
      <p:pic>
        <p:nvPicPr>
          <p:cNvPr id="3" name="Picture 2"/>
          <p:cNvPicPr>
            <a:picLocks noChangeAspect="1"/>
          </p:cNvPicPr>
          <p:nvPr/>
        </p:nvPicPr>
        <p:blipFill>
          <a:blip r:embed="rId5"/>
          <a:stretch>
            <a:fillRect/>
          </a:stretch>
        </p:blipFill>
        <p:spPr>
          <a:xfrm>
            <a:off x="793362" y="3185138"/>
            <a:ext cx="2425700" cy="1600200"/>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7">
                    <a14:imgEffect>
                      <a14:sharpenSoften amount="50000"/>
                    </a14:imgEffect>
                  </a14:imgLayer>
                </a14:imgProps>
              </a:ext>
            </a:extLst>
          </a:blip>
          <a:srcRect l="3161" t="43258" r="5233" b="18304"/>
          <a:stretch/>
        </p:blipFill>
        <p:spPr>
          <a:xfrm>
            <a:off x="272669" y="4797667"/>
            <a:ext cx="3874366" cy="1220534"/>
          </a:xfrm>
          <a:prstGeom prst="rect">
            <a:avLst/>
          </a:prstGeom>
        </p:spPr>
      </p:pic>
      <p:sp>
        <p:nvSpPr>
          <p:cNvPr id="13" name="Content Placeholder 5"/>
          <p:cNvSpPr txBox="1">
            <a:spLocks/>
          </p:cNvSpPr>
          <p:nvPr/>
        </p:nvSpPr>
        <p:spPr>
          <a:xfrm>
            <a:off x="1787150" y="6003802"/>
            <a:ext cx="745676" cy="479175"/>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indent="0">
              <a:buNone/>
            </a:pPr>
            <a:r>
              <a:rPr lang="en-US" dirty="0" smtClean="0"/>
              <a:t>.35</a:t>
            </a:r>
          </a:p>
          <a:p>
            <a:endParaRPr lang="en-US" dirty="0"/>
          </a:p>
        </p:txBody>
      </p:sp>
      <p:sp>
        <p:nvSpPr>
          <p:cNvPr id="12" name="Rounded Rectangle 11"/>
          <p:cNvSpPr/>
          <p:nvPr/>
        </p:nvSpPr>
        <p:spPr>
          <a:xfrm>
            <a:off x="722338" y="5981214"/>
            <a:ext cx="3160660" cy="37502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10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Kinetics and Equilibrium</a:t>
            </a:r>
            <a:endParaRPr lang="en-US" dirty="0"/>
          </a:p>
        </p:txBody>
      </p:sp>
      <p:sp>
        <p:nvSpPr>
          <p:cNvPr id="8" name="Content Placeholder 7"/>
          <p:cNvSpPr>
            <a:spLocks noGrp="1"/>
          </p:cNvSpPr>
          <p:nvPr>
            <p:ph sz="half" idx="1"/>
          </p:nvPr>
        </p:nvSpPr>
        <p:spPr>
          <a:xfrm>
            <a:off x="0" y="865238"/>
            <a:ext cx="8190957" cy="3415131"/>
          </a:xfrm>
        </p:spPr>
        <p:txBody>
          <a:bodyPr>
            <a:normAutofit fontScale="92500" lnSpcReduction="10000"/>
          </a:bodyPr>
          <a:lstStyle/>
          <a:p>
            <a:r>
              <a:rPr lang="en-US" dirty="0" smtClean="0"/>
              <a:t>Kinetics examines the rate at which reactions proceed. Rate laws are used to describe how reactant concentrations affect a reaction’s rate. Rate constants (k) in rate law expressions are determined experimentally at a given temperature.</a:t>
            </a:r>
          </a:p>
          <a:p>
            <a:r>
              <a:rPr lang="en-US" dirty="0" smtClean="0"/>
              <a:t>Equilibrium describes the state at which the rates of the forward reaction and the reverse reaction are constant and equal. </a:t>
            </a:r>
          </a:p>
          <a:p>
            <a:r>
              <a:rPr lang="en-US" dirty="0"/>
              <a:t>I</a:t>
            </a:r>
            <a:r>
              <a:rPr lang="en-US" dirty="0" smtClean="0"/>
              <a:t>f </a:t>
            </a:r>
            <a:r>
              <a:rPr lang="en-US" dirty="0"/>
              <a:t>the rates are initially </a:t>
            </a:r>
            <a:r>
              <a:rPr lang="en-US" dirty="0" smtClean="0"/>
              <a:t>unequal (the system is not at equilibrium), </a:t>
            </a:r>
            <a:r>
              <a:rPr lang="en-US" dirty="0"/>
              <a:t>the faster direction depletes its reactants, which feeds back to slow down that direction.  </a:t>
            </a:r>
            <a:endParaRPr lang="en-US" dirty="0" smtClean="0"/>
          </a:p>
          <a:p>
            <a:r>
              <a:rPr lang="en-US" dirty="0" smtClean="0"/>
              <a:t>At </a:t>
            </a:r>
            <a:r>
              <a:rPr lang="en-US" dirty="0"/>
              <a:t>the same time, the slower direction accumulates its reactants, speeding up the slower direction.  </a:t>
            </a:r>
            <a:endParaRPr lang="en-US" dirty="0" smtClean="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91503" y="6242447"/>
            <a:ext cx="9144000" cy="800219"/>
          </a:xfrm>
          <a:prstGeom prst="rect">
            <a:avLst/>
          </a:prstGeom>
          <a:noFill/>
        </p:spPr>
        <p:txBody>
          <a:bodyPr wrap="square" rtlCol="0">
            <a:spAutoFit/>
          </a:bodyPr>
          <a:lstStyle/>
          <a:p>
            <a:r>
              <a:rPr lang="en-US" dirty="0" smtClean="0"/>
              <a:t>LO </a:t>
            </a:r>
            <a:r>
              <a:rPr lang="en-US" dirty="0"/>
              <a:t>6.3: The student can connect kinetics to equilibrium by using </a:t>
            </a:r>
            <a:r>
              <a:rPr lang="en-US" dirty="0" smtClean="0"/>
              <a:t>reasoning, </a:t>
            </a:r>
            <a:r>
              <a:rPr lang="en-US" dirty="0"/>
              <a:t>such as </a:t>
            </a:r>
            <a:r>
              <a:rPr lang="en-US" dirty="0" err="1"/>
              <a:t>LeChatelier’s</a:t>
            </a:r>
            <a:r>
              <a:rPr lang="en-US" dirty="0"/>
              <a:t> principle, to infer the relative rates of the forward and reverse reactions. </a:t>
            </a:r>
            <a:r>
              <a:rPr lang="en-US" sz="1000" dirty="0"/>
              <a:t>																	</a:t>
            </a:r>
          </a:p>
          <a:p>
            <a:endParaRPr lang="en-US" sz="10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p:cNvPicPr>
            <a:picLocks noChangeAspect="1"/>
          </p:cNvPicPr>
          <p:nvPr/>
        </p:nvPicPr>
        <p:blipFill rotWithShape="1">
          <a:blip r:embed="rId4"/>
          <a:srcRect l="7917" r="8851"/>
          <a:stretch/>
        </p:blipFill>
        <p:spPr>
          <a:xfrm>
            <a:off x="5955236" y="3972145"/>
            <a:ext cx="2942170" cy="2356605"/>
          </a:xfrm>
          <a:prstGeom prst="rect">
            <a:avLst/>
          </a:prstGeom>
        </p:spPr>
      </p:pic>
      <p:sp>
        <p:nvSpPr>
          <p:cNvPr id="13" name="Content Placeholder 7"/>
          <p:cNvSpPr>
            <a:spLocks noGrp="1"/>
          </p:cNvSpPr>
          <p:nvPr>
            <p:ph sz="half" idx="1"/>
          </p:nvPr>
        </p:nvSpPr>
        <p:spPr>
          <a:xfrm>
            <a:off x="0" y="3621099"/>
            <a:ext cx="6076115" cy="3415131"/>
          </a:xfrm>
        </p:spPr>
        <p:txBody>
          <a:bodyPr>
            <a:normAutofit/>
          </a:bodyPr>
          <a:lstStyle/>
          <a:p>
            <a:pPr marL="0" indent="0">
              <a:buNone/>
            </a:pPr>
            <a:endParaRPr lang="en-US" dirty="0" smtClean="0"/>
          </a:p>
          <a:p>
            <a:r>
              <a:rPr lang="en-US" sz="1700" dirty="0" smtClean="0"/>
              <a:t>These </a:t>
            </a:r>
            <a:r>
              <a:rPr lang="en-US" sz="1700" dirty="0"/>
              <a:t>loops continue until the faster rate and the slower rate have become equal. </a:t>
            </a:r>
          </a:p>
          <a:p>
            <a:r>
              <a:rPr lang="en-US" sz="1700" dirty="0" smtClean="0"/>
              <a:t>In the graph to the right, after equilibrium has been achieved, additional hydrogen gas is added to the system. The system then consumes both H</a:t>
            </a:r>
            <a:r>
              <a:rPr lang="en-US" sz="1700" baseline="-25000" dirty="0" smtClean="0"/>
              <a:t>2</a:t>
            </a:r>
            <a:r>
              <a:rPr lang="en-US" sz="1700" dirty="0" smtClean="0"/>
              <a:t> and N</a:t>
            </a:r>
            <a:r>
              <a:rPr lang="en-US" sz="1700" baseline="-25000" dirty="0" smtClean="0"/>
              <a:t>2</a:t>
            </a:r>
            <a:r>
              <a:rPr lang="en-US" sz="1700" dirty="0" smtClean="0"/>
              <a:t> to form additional NH</a:t>
            </a:r>
            <a:r>
              <a:rPr lang="en-US" sz="1700" baseline="-25000" dirty="0" smtClean="0"/>
              <a:t>3</a:t>
            </a:r>
            <a:r>
              <a:rPr lang="en-US" sz="1700" dirty="0" smtClean="0"/>
              <a:t> molecules, eventually reestablishing equilibrium. </a:t>
            </a:r>
          </a:p>
          <a:p>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73324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0596" y="3868940"/>
            <a:ext cx="4179760" cy="2068111"/>
          </a:xfrm>
          <a:prstGeom prst="rect">
            <a:avLst/>
          </a:prstGeom>
        </p:spPr>
      </p:pic>
      <p:sp>
        <p:nvSpPr>
          <p:cNvPr id="7" name="Title 6"/>
          <p:cNvSpPr>
            <a:spLocks noGrp="1"/>
          </p:cNvSpPr>
          <p:nvPr>
            <p:ph type="title"/>
          </p:nvPr>
        </p:nvSpPr>
        <p:spPr>
          <a:xfrm>
            <a:off x="498474" y="189998"/>
            <a:ext cx="7556313" cy="1116106"/>
          </a:xfrm>
        </p:spPr>
        <p:txBody>
          <a:bodyPr/>
          <a:lstStyle/>
          <a:p>
            <a:r>
              <a:rPr lang="en-US" i="1" dirty="0" smtClean="0"/>
              <a:t>Q</a:t>
            </a:r>
            <a:r>
              <a:rPr lang="en-US" dirty="0"/>
              <a:t> </a:t>
            </a:r>
            <a:r>
              <a:rPr lang="en-US" dirty="0" smtClean="0"/>
              <a:t>vs. </a:t>
            </a:r>
            <a:r>
              <a:rPr lang="en-US" i="1" dirty="0"/>
              <a:t>K</a:t>
            </a:r>
          </a:p>
        </p:txBody>
      </p:sp>
      <p:sp>
        <p:nvSpPr>
          <p:cNvPr id="8" name="Content Placeholder 7"/>
          <p:cNvSpPr>
            <a:spLocks noGrp="1"/>
          </p:cNvSpPr>
          <p:nvPr>
            <p:ph sz="half" idx="1"/>
          </p:nvPr>
        </p:nvSpPr>
        <p:spPr>
          <a:xfrm>
            <a:off x="1" y="1017472"/>
            <a:ext cx="8157538" cy="4049742"/>
          </a:xfrm>
        </p:spPr>
        <p:txBody>
          <a:bodyPr>
            <a:normAutofit/>
          </a:bodyPr>
          <a:lstStyle/>
          <a:p>
            <a:r>
              <a:rPr lang="en-US" dirty="0" smtClean="0"/>
              <a:t>Equilibrium is reacted when the rates of the forward reaction and the rates of the reverse reaction are equal, which is when </a:t>
            </a:r>
            <a:r>
              <a:rPr lang="en-US" i="1" dirty="0" smtClean="0"/>
              <a:t>Q</a:t>
            </a:r>
            <a:r>
              <a:rPr lang="en-US" dirty="0" smtClean="0"/>
              <a:t> is equal to </a:t>
            </a:r>
            <a:r>
              <a:rPr lang="en-US" i="1" dirty="0" smtClean="0"/>
              <a:t>K</a:t>
            </a:r>
            <a:r>
              <a:rPr lang="en-US" dirty="0" smtClean="0"/>
              <a:t>.</a:t>
            </a:r>
          </a:p>
          <a:p>
            <a:r>
              <a:rPr lang="en-US" dirty="0" smtClean="0"/>
              <a:t>Comparing </a:t>
            </a:r>
            <a:r>
              <a:rPr lang="en-US" i="1" dirty="0" smtClean="0"/>
              <a:t>Q</a:t>
            </a:r>
            <a:r>
              <a:rPr lang="en-US" dirty="0" smtClean="0"/>
              <a:t> to </a:t>
            </a:r>
            <a:r>
              <a:rPr lang="en-US" i="1" dirty="0" smtClean="0"/>
              <a:t>K</a:t>
            </a:r>
            <a:r>
              <a:rPr lang="en-US" dirty="0" smtClean="0"/>
              <a:t> enables us to determine if a chemical system has achieved equilibrium or will need to move towards reactants or products to reach equilibrium.</a:t>
            </a:r>
          </a:p>
          <a:p>
            <a:pPr marL="0" indent="0">
              <a:buNone/>
            </a:pPr>
            <a:r>
              <a:rPr lang="en-US" dirty="0" smtClean="0"/>
              <a:t>    -  if </a:t>
            </a:r>
            <a:r>
              <a:rPr lang="en-US" i="1" dirty="0" smtClean="0"/>
              <a:t>Q</a:t>
            </a:r>
            <a:r>
              <a:rPr lang="en-US" dirty="0" smtClean="0"/>
              <a:t> &lt; </a:t>
            </a:r>
            <a:r>
              <a:rPr lang="en-US" i="1" dirty="0" smtClean="0"/>
              <a:t>K</a:t>
            </a:r>
            <a:r>
              <a:rPr lang="en-US" dirty="0" smtClean="0"/>
              <a:t>, the reaction will proceed in the forward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a:t>
            </a:r>
            <a:r>
              <a:rPr lang="en-US" dirty="0" smtClean="0"/>
              <a:t> &gt; </a:t>
            </a:r>
            <a:r>
              <a:rPr lang="en-US" i="1" dirty="0" smtClean="0"/>
              <a:t>K</a:t>
            </a:r>
            <a:r>
              <a:rPr lang="en-US" dirty="0" smtClean="0"/>
              <a:t>, the reaction will proceed in the reverse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 </a:t>
            </a:r>
            <a:r>
              <a:rPr lang="en-US" dirty="0" smtClean="0"/>
              <a:t>= </a:t>
            </a:r>
            <a:r>
              <a:rPr lang="en-US" i="1" dirty="0" smtClean="0"/>
              <a:t>K</a:t>
            </a:r>
            <a:r>
              <a:rPr lang="en-US" dirty="0" smtClean="0"/>
              <a:t>, the reaction is at equilibrium, and the concentrations of</a:t>
            </a:r>
            <a:br>
              <a:rPr lang="en-US" dirty="0" smtClean="0"/>
            </a:br>
            <a:r>
              <a:rPr lang="en-US" dirty="0" smtClean="0"/>
              <a:t>       reactants and products remain constant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5986367"/>
            <a:ext cx="9144000" cy="1092607"/>
          </a:xfrm>
          <a:prstGeom prst="rect">
            <a:avLst/>
          </a:prstGeom>
          <a:noFill/>
        </p:spPr>
        <p:txBody>
          <a:bodyPr wrap="square" rtlCol="0">
            <a:spAutoFit/>
          </a:bodyPr>
          <a:lstStyle/>
          <a:p>
            <a:r>
              <a:rPr lang="en-US" dirty="0" smtClean="0"/>
              <a:t>LO 6.4: </a:t>
            </a:r>
            <a:r>
              <a:rPr lang="en-US" dirty="0"/>
              <a:t>G</a:t>
            </a:r>
            <a:r>
              <a:rPr lang="en-US" dirty="0" smtClean="0"/>
              <a:t>iven </a:t>
            </a:r>
            <a:r>
              <a:rPr lang="en-US" dirty="0"/>
              <a:t>a set of initial conditions </a:t>
            </a:r>
            <a:r>
              <a:rPr lang="en-US" dirty="0" smtClean="0"/>
              <a:t>and </a:t>
            </a:r>
            <a:r>
              <a:rPr lang="en-US" dirty="0"/>
              <a:t>the equilibrium constant, K, use the tendency of Q to approach K to predict and justify the prediction as </a:t>
            </a:r>
            <a:r>
              <a:rPr lang="en-US" dirty="0" smtClean="0"/>
              <a:t>to whether </a:t>
            </a:r>
            <a:r>
              <a:rPr lang="en-US" dirty="0"/>
              <a:t>the reaction will proceed toward products or reactants as equilibrium is approached. </a:t>
            </a:r>
            <a:r>
              <a:rPr lang="en-US" sz="1000"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45312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a:t>K</a:t>
            </a:r>
            <a:endParaRPr lang="en-US" dirty="0"/>
          </a:p>
        </p:txBody>
      </p:sp>
      <p:sp>
        <p:nvSpPr>
          <p:cNvPr id="8" name="Content Placeholder 7"/>
          <p:cNvSpPr>
            <a:spLocks noGrp="1"/>
          </p:cNvSpPr>
          <p:nvPr>
            <p:ph sz="half" idx="1"/>
          </p:nvPr>
        </p:nvSpPr>
        <p:spPr>
          <a:xfrm>
            <a:off x="498517" y="973990"/>
            <a:ext cx="8190957" cy="2977933"/>
          </a:xfrm>
        </p:spPr>
        <p:txBody>
          <a:bodyPr>
            <a:normAutofit/>
          </a:bodyPr>
          <a:lstStyle/>
          <a:p>
            <a:r>
              <a:rPr lang="en-US" dirty="0" smtClean="0"/>
              <a:t>Equilibrium constants can be determined using experimental concentrations of reactants and products at equilibrium.</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equilibrium molar concentrations or partial pressures for all </a:t>
            </a:r>
            <a:br>
              <a:rPr lang="en-US" dirty="0" smtClean="0"/>
            </a:br>
            <a:r>
              <a:rPr lang="en-US" dirty="0" smtClean="0"/>
              <a:t>     substances in expression</a:t>
            </a:r>
            <a:br>
              <a:rPr lang="en-US" dirty="0" smtClean="0"/>
            </a:br>
            <a:r>
              <a:rPr lang="en-US" dirty="0" smtClean="0"/>
              <a:t>3)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815608"/>
          </a:xfrm>
          <a:prstGeom prst="rect">
            <a:avLst/>
          </a:prstGeom>
          <a:noFill/>
        </p:spPr>
        <p:txBody>
          <a:bodyPr wrap="square" rtlCol="0">
            <a:spAutoFit/>
          </a:bodyPr>
          <a:lstStyle/>
          <a:p>
            <a:r>
              <a:rPr lang="en-US" dirty="0" smtClean="0"/>
              <a:t>LO 6.5: The </a:t>
            </a:r>
            <a:r>
              <a:rPr lang="en-US" dirty="0"/>
              <a:t>student can, given data (tabular, graphical, etc.) from which the state of </a:t>
            </a:r>
            <a:r>
              <a:rPr lang="en-US" dirty="0" smtClean="0"/>
              <a:t>a system </a:t>
            </a:r>
            <a:r>
              <a:rPr lang="en-US" dirty="0"/>
              <a:t>at equilibrium can be obtained, calculate the equilibrium constant, K.</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7"/>
          <p:cNvSpPr>
            <a:spLocks noGrp="1"/>
          </p:cNvSpPr>
          <p:nvPr>
            <p:ph sz="half" idx="1"/>
          </p:nvPr>
        </p:nvSpPr>
        <p:spPr>
          <a:xfrm>
            <a:off x="498474" y="3345537"/>
            <a:ext cx="8190957" cy="2977933"/>
          </a:xfrm>
        </p:spPr>
        <p:txBody>
          <a:bodyPr>
            <a:normAutofit/>
          </a:bodyPr>
          <a:lstStyle/>
          <a:p>
            <a:r>
              <a:rPr lang="en-US" dirty="0" smtClean="0"/>
              <a:t>Example: Calculate </a:t>
            </a:r>
            <a:r>
              <a:rPr lang="en-US" i="1" dirty="0" smtClean="0"/>
              <a:t>K</a:t>
            </a:r>
            <a:r>
              <a:rPr lang="en-US" dirty="0" smtClean="0"/>
              <a:t> for the following system if 0.1908 </a:t>
            </a:r>
            <a:r>
              <a:rPr lang="en-US" dirty="0" err="1" smtClean="0"/>
              <a:t>mol</a:t>
            </a:r>
            <a:r>
              <a:rPr lang="en-US" dirty="0" smtClean="0"/>
              <a:t> CO</a:t>
            </a:r>
            <a:r>
              <a:rPr lang="en-US" baseline="-25000" dirty="0" smtClean="0"/>
              <a:t>2</a:t>
            </a:r>
            <a:r>
              <a:rPr lang="en-US" dirty="0" smtClean="0"/>
              <a:t>, 0.0908 </a:t>
            </a:r>
            <a:r>
              <a:rPr lang="en-US" dirty="0" err="1" smtClean="0"/>
              <a:t>mol</a:t>
            </a:r>
            <a:r>
              <a:rPr lang="en-US" dirty="0" smtClean="0"/>
              <a:t> H</a:t>
            </a:r>
            <a:r>
              <a:rPr lang="en-US" baseline="-25000" dirty="0" smtClean="0"/>
              <a:t>2</a:t>
            </a:r>
            <a:r>
              <a:rPr lang="en-US" dirty="0" smtClean="0"/>
              <a:t>, 0.0092 CO, and 0.0092 </a:t>
            </a:r>
            <a:r>
              <a:rPr lang="en-US" dirty="0" err="1" smtClean="0"/>
              <a:t>mol</a:t>
            </a:r>
            <a:r>
              <a:rPr lang="en-US" dirty="0" smtClean="0"/>
              <a:t> H</a:t>
            </a:r>
            <a:r>
              <a:rPr lang="en-US" baseline="-25000" dirty="0" smtClean="0"/>
              <a:t>2</a:t>
            </a:r>
            <a:r>
              <a:rPr lang="en-US" dirty="0" smtClean="0"/>
              <a:t>O vapor are present in a 2.00 L vessel at equilibrium:</a:t>
            </a:r>
          </a:p>
          <a:p>
            <a:endParaRPr lang="en-US" dirty="0"/>
          </a:p>
          <a:p>
            <a:pPr marL="0" indent="0">
              <a:buNone/>
            </a:pPr>
            <a:endParaRPr lang="en-US" dirty="0" smtClean="0"/>
          </a:p>
          <a:p>
            <a:endParaRPr lang="en-US" dirty="0" smtClean="0"/>
          </a:p>
        </p:txBody>
      </p:sp>
      <p:pic>
        <p:nvPicPr>
          <p:cNvPr id="2" name="Picture 1"/>
          <p:cNvPicPr>
            <a:picLocks noChangeAspect="1"/>
          </p:cNvPicPr>
          <p:nvPr/>
        </p:nvPicPr>
        <p:blipFill>
          <a:blip r:embed="rId4"/>
          <a:stretch>
            <a:fillRect/>
          </a:stretch>
        </p:blipFill>
        <p:spPr>
          <a:xfrm>
            <a:off x="2040409" y="4240886"/>
            <a:ext cx="3657600" cy="431800"/>
          </a:xfrm>
          <a:prstGeom prst="rect">
            <a:avLst/>
          </a:prstGeom>
        </p:spPr>
      </p:pic>
      <p:sp>
        <p:nvSpPr>
          <p:cNvPr id="14" name="Rounded Rectangle 13"/>
          <p:cNvSpPr/>
          <p:nvPr/>
        </p:nvSpPr>
        <p:spPr>
          <a:xfrm>
            <a:off x="2414052" y="5024445"/>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Screen Shot 2016-04-09 at 2.12.05 PM.png"/>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297"/>
          <a:stretch/>
        </p:blipFill>
        <p:spPr>
          <a:xfrm>
            <a:off x="463181" y="1769816"/>
            <a:ext cx="8153144" cy="422762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5" name="TextBox 14"/>
          <p:cNvSpPr txBox="1"/>
          <p:nvPr/>
        </p:nvSpPr>
        <p:spPr>
          <a:xfrm>
            <a:off x="7295067" y="-28469"/>
            <a:ext cx="979575" cy="369332"/>
          </a:xfrm>
          <a:prstGeom prst="rect">
            <a:avLst/>
          </a:prstGeom>
          <a:noFill/>
        </p:spPr>
        <p:txBody>
          <a:bodyPr wrap="square" rtlCol="0">
            <a:spAutoFit/>
          </a:bodyPr>
          <a:lstStyle/>
          <a:p>
            <a:r>
              <a:rPr lang="en-US" dirty="0" smtClean="0">
                <a:hlinkClick r:id="rId6"/>
              </a:rPr>
              <a:t>Source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75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smtClean="0"/>
              <a:t>K</a:t>
            </a:r>
            <a:endParaRPr lang="en-US" dirty="0"/>
          </a:p>
        </p:txBody>
      </p:sp>
      <p:sp>
        <p:nvSpPr>
          <p:cNvPr id="8" name="Content Placeholder 7"/>
          <p:cNvSpPr>
            <a:spLocks noGrp="1"/>
          </p:cNvSpPr>
          <p:nvPr>
            <p:ph sz="half" idx="1"/>
          </p:nvPr>
        </p:nvSpPr>
        <p:spPr>
          <a:xfrm>
            <a:off x="498517" y="973990"/>
            <a:ext cx="8190957" cy="2977933"/>
          </a:xfrm>
        </p:spPr>
        <p:txBody>
          <a:bodyPr>
            <a:normAutofit lnSpcReduction="10000"/>
          </a:bodyPr>
          <a:lstStyle/>
          <a:p>
            <a:r>
              <a:rPr lang="en-US" dirty="0" smtClean="0"/>
              <a:t>Equilibrium constants can also be determined from both initial and equilibrium concentrations using an ICE chart. </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molar concentrations or partial pressures for all </a:t>
            </a:r>
            <a:br>
              <a:rPr lang="en-US" dirty="0" smtClean="0"/>
            </a:br>
            <a:r>
              <a:rPr lang="en-US" dirty="0" smtClean="0"/>
              <a:t>     substances in expression</a:t>
            </a:r>
            <a:br>
              <a:rPr lang="en-US" dirty="0" smtClean="0"/>
            </a:br>
            <a:r>
              <a:rPr lang="en-US" dirty="0" smtClean="0"/>
              <a:t>3) Determine equilibrium concentrations or partial pressures using an </a:t>
            </a:r>
            <a:r>
              <a:rPr lang="en-US" dirty="0" smtClean="0">
                <a:hlinkClick r:id="rId2"/>
              </a:rPr>
              <a:t>ICE </a:t>
            </a:r>
            <a:br>
              <a:rPr lang="en-US" dirty="0" smtClean="0">
                <a:hlinkClick r:id="rId2"/>
              </a:rPr>
            </a:br>
            <a:r>
              <a:rPr lang="en-US" dirty="0" smtClean="0">
                <a:hlinkClick r:id="rId2"/>
              </a:rPr>
              <a:t>     chart</a:t>
            </a:r>
            <a:r>
              <a:rPr lang="en-US" dirty="0" smtClean="0"/>
              <a:t>.</a:t>
            </a:r>
            <a:br>
              <a:rPr lang="en-US" dirty="0" smtClean="0"/>
            </a:br>
            <a:r>
              <a:rPr lang="en-US" dirty="0" smtClean="0"/>
              <a:t>4)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815608"/>
          </a:xfrm>
          <a:prstGeom prst="rect">
            <a:avLst/>
          </a:prstGeom>
          <a:noFill/>
        </p:spPr>
        <p:txBody>
          <a:bodyPr wrap="square" rtlCol="0">
            <a:spAutoFit/>
          </a:bodyPr>
          <a:lstStyle/>
          <a:p>
            <a:r>
              <a:rPr lang="en-US" dirty="0" smtClean="0"/>
              <a:t>LO 6.5: </a:t>
            </a:r>
            <a:r>
              <a:rPr lang="en-US" dirty="0"/>
              <a:t>G</a:t>
            </a:r>
            <a:r>
              <a:rPr lang="en-US" dirty="0" smtClean="0"/>
              <a:t>iven </a:t>
            </a:r>
            <a:r>
              <a:rPr lang="en-US" dirty="0"/>
              <a:t>data (tabular, graphical, etc.) from which the state of </a:t>
            </a:r>
            <a:r>
              <a:rPr lang="en-US" dirty="0" smtClean="0"/>
              <a:t>a system </a:t>
            </a:r>
            <a:r>
              <a:rPr lang="en-US" dirty="0"/>
              <a:t>at equilibrium can be obtained, calculate the equilibrium constant, K.</a:t>
            </a:r>
            <a:r>
              <a:rPr lang="en-US"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3" name="Content Placeholder 7"/>
          <p:cNvSpPr>
            <a:spLocks noGrp="1"/>
          </p:cNvSpPr>
          <p:nvPr>
            <p:ph sz="half" idx="1"/>
          </p:nvPr>
        </p:nvSpPr>
        <p:spPr>
          <a:xfrm>
            <a:off x="498517" y="3880067"/>
            <a:ext cx="8190957" cy="2977933"/>
          </a:xfrm>
        </p:spPr>
        <p:txBody>
          <a:bodyPr>
            <a:normAutofit/>
          </a:bodyPr>
          <a:lstStyle/>
          <a:p>
            <a:r>
              <a:rPr lang="en-US" dirty="0" smtClean="0"/>
              <a:t>Example: Initially, a mixture of 0.100 M NO, 0.050 M H2, and 0.100 M H2O was allowed to reach equilibrium. No N2 was present initially. At equilibrium, NO had a concentration of 0.062 M. Determine the value of </a:t>
            </a:r>
            <a:r>
              <a:rPr lang="en-US" i="1" dirty="0" smtClean="0"/>
              <a:t>K </a:t>
            </a:r>
            <a:r>
              <a:rPr lang="en-US" dirty="0" smtClean="0"/>
              <a:t>for the reaction: </a:t>
            </a:r>
          </a:p>
          <a:p>
            <a:endParaRPr lang="en-US" dirty="0"/>
          </a:p>
          <a:p>
            <a:pPr marL="0" indent="0">
              <a:buNone/>
            </a:pPr>
            <a:endParaRPr lang="en-US" dirty="0" smtClean="0"/>
          </a:p>
          <a:p>
            <a:endParaRPr lang="en-US" dirty="0" smtClean="0"/>
          </a:p>
        </p:txBody>
      </p:sp>
      <p:sp>
        <p:nvSpPr>
          <p:cNvPr id="14" name="Rounded Rectangle 13"/>
          <p:cNvSpPr/>
          <p:nvPr/>
        </p:nvSpPr>
        <p:spPr>
          <a:xfrm>
            <a:off x="2911501" y="5379919"/>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p:cNvPicPr>
            <a:picLocks noChangeAspect="1"/>
          </p:cNvPicPr>
          <p:nvPr/>
        </p:nvPicPr>
        <p:blipFill>
          <a:blip r:embed="rId5"/>
          <a:stretch>
            <a:fillRect/>
          </a:stretch>
        </p:blipFill>
        <p:spPr>
          <a:xfrm>
            <a:off x="2514230" y="4770319"/>
            <a:ext cx="4140200" cy="406400"/>
          </a:xfrm>
          <a:prstGeom prst="rect">
            <a:avLst/>
          </a:prstGeom>
        </p:spPr>
      </p:pic>
      <p:sp>
        <p:nvSpPr>
          <p:cNvPr id="15" name="TextBox 14"/>
          <p:cNvSpPr txBox="1"/>
          <p:nvPr/>
        </p:nvSpPr>
        <p:spPr>
          <a:xfrm>
            <a:off x="7311502" y="-49316"/>
            <a:ext cx="1918056" cy="369332"/>
          </a:xfrm>
          <a:prstGeom prst="rect">
            <a:avLst/>
          </a:prstGeom>
          <a:noFill/>
        </p:spPr>
        <p:txBody>
          <a:bodyPr wrap="square" rtlCol="0">
            <a:spAutoFit/>
          </a:bodyPr>
          <a:lstStyle/>
          <a:p>
            <a:r>
              <a:rPr lang="en-US" dirty="0" smtClean="0">
                <a:hlinkClick r:id="rId6"/>
              </a:rPr>
              <a:t>Source</a:t>
            </a:r>
            <a:endParaRPr lang="en-US" dirty="0"/>
          </a:p>
        </p:txBody>
      </p:sp>
      <p:pic>
        <p:nvPicPr>
          <p:cNvPr id="2" name="Picture 1" descr="Screen Shot 2016-04-09 at 2.18.19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604120"/>
            <a:ext cx="9144000" cy="5646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260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6904622" y="5487420"/>
            <a:ext cx="2181561" cy="646331"/>
          </a:xfrm>
          <a:prstGeom prst="rect">
            <a:avLst/>
          </a:prstGeom>
          <a:noFill/>
        </p:spPr>
        <p:txBody>
          <a:bodyPr wrap="square" rtlCol="0">
            <a:spAutoFit/>
          </a:bodyPr>
          <a:lstStyle/>
          <a:p>
            <a:r>
              <a:rPr lang="en-US" b="1" dirty="0"/>
              <a:t>0.497 </a:t>
            </a:r>
            <a:r>
              <a:rPr lang="en-US" b="1" dirty="0" err="1"/>
              <a:t>atm</a:t>
            </a:r>
            <a:r>
              <a:rPr lang="en-US" b="1" dirty="0"/>
              <a:t> </a:t>
            </a:r>
            <a:r>
              <a:rPr lang="en-US" b="1" dirty="0" smtClean="0"/>
              <a:t>Cl</a:t>
            </a:r>
            <a:r>
              <a:rPr lang="en-US" b="1" baseline="-25000" dirty="0" smtClean="0"/>
              <a:t>2</a:t>
            </a:r>
            <a:r>
              <a:rPr lang="en-US" b="1" dirty="0" smtClean="0"/>
              <a:t> and </a:t>
            </a:r>
            <a:endParaRPr lang="en-US" b="1" dirty="0"/>
          </a:p>
          <a:p>
            <a:r>
              <a:rPr lang="en-US" b="1" dirty="0" smtClean="0"/>
              <a:t>0.00752 </a:t>
            </a:r>
            <a:r>
              <a:rPr lang="en-US" b="1" dirty="0" err="1" smtClean="0"/>
              <a:t>atm</a:t>
            </a:r>
            <a:r>
              <a:rPr lang="en-US" b="1" dirty="0" smtClean="0"/>
              <a:t> </a:t>
            </a:r>
            <a:r>
              <a:rPr lang="en-US" b="1" dirty="0" err="1" smtClean="0"/>
              <a:t>Cl</a:t>
            </a:r>
            <a:endParaRPr lang="en-US" b="1" dirty="0"/>
          </a:p>
        </p:txBody>
      </p:sp>
      <p:sp>
        <p:nvSpPr>
          <p:cNvPr id="7" name="Title 6"/>
          <p:cNvSpPr>
            <a:spLocks noGrp="1"/>
          </p:cNvSpPr>
          <p:nvPr>
            <p:ph type="title"/>
          </p:nvPr>
        </p:nvSpPr>
        <p:spPr>
          <a:xfrm>
            <a:off x="480870" y="-44253"/>
            <a:ext cx="8157538" cy="1116106"/>
          </a:xfrm>
        </p:spPr>
        <p:txBody>
          <a:bodyPr/>
          <a:lstStyle/>
          <a:p>
            <a:r>
              <a:rPr lang="en-US" dirty="0" smtClean="0"/>
              <a:t>Calculating Equilibrium Concentrations with </a:t>
            </a:r>
            <a:r>
              <a:rPr lang="en-US" i="1" dirty="0"/>
              <a:t>K</a:t>
            </a:r>
            <a:endParaRPr lang="en-US" dirty="0"/>
          </a:p>
        </p:txBody>
      </p:sp>
      <p:sp>
        <p:nvSpPr>
          <p:cNvPr id="8" name="Content Placeholder 7"/>
          <p:cNvSpPr>
            <a:spLocks noGrp="1"/>
          </p:cNvSpPr>
          <p:nvPr>
            <p:ph sz="half" idx="1"/>
          </p:nvPr>
        </p:nvSpPr>
        <p:spPr>
          <a:xfrm>
            <a:off x="59800" y="1053895"/>
            <a:ext cx="7896347" cy="5011403"/>
          </a:xfrm>
        </p:spPr>
        <p:txBody>
          <a:bodyPr>
            <a:normAutofit lnSpcReduction="10000"/>
          </a:bodyPr>
          <a:lstStyle/>
          <a:p>
            <a:r>
              <a:rPr lang="en-US" dirty="0" smtClean="0"/>
              <a:t>Equilibrium concentrations can be calculated using a </a:t>
            </a:r>
            <a:r>
              <a:rPr lang="en-US" i="1" dirty="0" smtClean="0"/>
              <a:t>K </a:t>
            </a:r>
            <a:r>
              <a:rPr lang="en-US" dirty="0" smtClean="0"/>
              <a:t>expression, the </a:t>
            </a:r>
            <a:r>
              <a:rPr lang="en-US" i="1" dirty="0" smtClean="0"/>
              <a:t>K </a:t>
            </a:r>
            <a:r>
              <a:rPr lang="en-US" dirty="0" smtClean="0"/>
              <a:t>constant, and initial concentrations or partial pressures of substances.</a:t>
            </a:r>
          </a:p>
          <a:p>
            <a:r>
              <a:rPr lang="en-US" dirty="0" smtClean="0"/>
              <a:t>Steps: </a:t>
            </a:r>
            <a:r>
              <a:rPr lang="en-US" dirty="0"/>
              <a:t/>
            </a:r>
            <a:br>
              <a:rPr lang="en-US" dirty="0"/>
            </a:br>
            <a:r>
              <a:rPr lang="en-US" dirty="0" smtClean="0"/>
              <a:t>1) Write an equilibrium expression for the reaction</a:t>
            </a:r>
            <a:r>
              <a:rPr lang="en-US" dirty="0"/>
              <a:t/>
            </a:r>
            <a:br>
              <a:rPr lang="en-US" dirty="0"/>
            </a:br>
            <a:r>
              <a:rPr lang="en-US" dirty="0" smtClean="0"/>
              <a:t>2) Set up an ICE table and fill in “initial” quantities</a:t>
            </a:r>
            <a:br>
              <a:rPr lang="en-US" dirty="0" smtClean="0"/>
            </a:br>
            <a:r>
              <a:rPr lang="en-US" dirty="0" smtClean="0"/>
              <a:t>3) Determine “changes” in the system in terms of x needed for the </a:t>
            </a:r>
            <a:br>
              <a:rPr lang="en-US" dirty="0" smtClean="0"/>
            </a:br>
            <a:r>
              <a:rPr lang="en-US" dirty="0" smtClean="0"/>
              <a:t>    system to achieve equilibrium</a:t>
            </a:r>
            <a:br>
              <a:rPr lang="en-US" dirty="0" smtClean="0"/>
            </a:br>
            <a:r>
              <a:rPr lang="en-US" dirty="0" smtClean="0"/>
              <a:t>4) Determine the “equilibrium” values for the system by adding the </a:t>
            </a:r>
            <a:br>
              <a:rPr lang="en-US" dirty="0" smtClean="0"/>
            </a:br>
            <a:r>
              <a:rPr lang="en-US" dirty="0" smtClean="0"/>
              <a:t>    “initial” and “change” values together</a:t>
            </a:r>
            <a:br>
              <a:rPr lang="en-US" dirty="0" smtClean="0"/>
            </a:br>
            <a:r>
              <a:rPr lang="en-US" dirty="0" smtClean="0"/>
              <a:t>5) Solve for x using the </a:t>
            </a:r>
            <a:r>
              <a:rPr lang="en-US" i="1" dirty="0" smtClean="0"/>
              <a:t>K</a:t>
            </a:r>
            <a:r>
              <a:rPr lang="en-US" dirty="0" smtClean="0"/>
              <a:t> expression and the “equilibrium” values. </a:t>
            </a:r>
            <a:r>
              <a:rPr lang="en-US" dirty="0"/>
              <a:t/>
            </a:r>
            <a:br>
              <a:rPr lang="en-US" dirty="0"/>
            </a:br>
            <a:r>
              <a:rPr lang="en-US" dirty="0" smtClean="0"/>
              <a:t>     Verify if the change in initial concentrations is negligible using the </a:t>
            </a:r>
            <a:br>
              <a:rPr lang="en-US" dirty="0" smtClean="0"/>
            </a:br>
            <a:r>
              <a:rPr lang="en-US" dirty="0" smtClean="0"/>
              <a:t>     5% rule.</a:t>
            </a:r>
            <a:br>
              <a:rPr lang="en-US" dirty="0" smtClean="0"/>
            </a:br>
            <a:r>
              <a:rPr lang="en-US" dirty="0" smtClean="0"/>
              <a:t>6) Determine all equilibrium quantities using the value of x</a:t>
            </a:r>
          </a:p>
          <a:p>
            <a:r>
              <a:rPr lang="en-US" dirty="0" smtClean="0"/>
              <a:t>Example:  Given the following reaction at 1373 K: Cl</a:t>
            </a:r>
            <a:r>
              <a:rPr lang="en-US" baseline="-25000" dirty="0" smtClean="0"/>
              <a:t>2</a:t>
            </a:r>
            <a:r>
              <a:rPr lang="en-US" dirty="0" smtClean="0"/>
              <a:t>(g)      2Cl(g), determine the equilibrium </a:t>
            </a:r>
            <a:r>
              <a:rPr lang="en-US" dirty="0"/>
              <a:t>p</a:t>
            </a:r>
            <a:r>
              <a:rPr lang="en-US" dirty="0" smtClean="0"/>
              <a:t>artial pressures of all species if </a:t>
            </a:r>
            <a:br>
              <a:rPr lang="en-US" dirty="0" smtClean="0"/>
            </a:br>
            <a:r>
              <a:rPr lang="en-US" dirty="0" smtClean="0"/>
              <a:t>0.500 </a:t>
            </a:r>
            <a:r>
              <a:rPr lang="en-US" dirty="0" err="1" smtClean="0"/>
              <a:t>atm</a:t>
            </a:r>
            <a:r>
              <a:rPr lang="en-US" dirty="0"/>
              <a:t> </a:t>
            </a:r>
            <a:r>
              <a:rPr lang="en-US" dirty="0" smtClean="0"/>
              <a:t>Cl</a:t>
            </a:r>
            <a:r>
              <a:rPr lang="en-US" baseline="-25000" dirty="0" smtClean="0"/>
              <a:t>2</a:t>
            </a:r>
            <a:r>
              <a:rPr lang="en-US" dirty="0" smtClean="0"/>
              <a:t> is present initially. </a:t>
            </a:r>
            <a:r>
              <a:rPr lang="en-US" i="1" dirty="0" smtClean="0"/>
              <a:t>K </a:t>
            </a:r>
            <a:r>
              <a:rPr lang="en-US" dirty="0" smtClean="0"/>
              <a:t> = 1.13x10</a:t>
            </a:r>
            <a:r>
              <a:rPr lang="en-US" baseline="30000" dirty="0" smtClean="0"/>
              <a:t>-4</a:t>
            </a:r>
            <a:r>
              <a:rPr lang="en-US" dirty="0" smtClean="0"/>
              <a:t> for the reaction </a:t>
            </a:r>
            <a:br>
              <a:rPr lang="en-US" dirty="0" smtClean="0"/>
            </a:br>
            <a:r>
              <a:rPr lang="en-US" dirty="0" smtClean="0"/>
              <a:t>at 1373 K.</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09657"/>
            <a:ext cx="9144000" cy="877163"/>
          </a:xfrm>
          <a:prstGeom prst="rect">
            <a:avLst/>
          </a:prstGeom>
          <a:noFill/>
        </p:spPr>
        <p:txBody>
          <a:bodyPr wrap="square" rtlCol="0">
            <a:spAutoFit/>
          </a:bodyPr>
          <a:lstStyle/>
          <a:p>
            <a:r>
              <a:rPr lang="en-US" sz="1400" dirty="0"/>
              <a:t>LO 6.6: G</a:t>
            </a:r>
            <a:r>
              <a:rPr lang="en-US" sz="1400" dirty="0" smtClean="0"/>
              <a:t>iven </a:t>
            </a:r>
            <a:r>
              <a:rPr lang="en-US" sz="1400" dirty="0"/>
              <a:t>a set of initial conditions (concentrations or partial pressures</a:t>
            </a:r>
            <a:r>
              <a:rPr lang="en-US" sz="1400" dirty="0" smtClean="0"/>
              <a:t>) and </a:t>
            </a:r>
            <a:r>
              <a:rPr lang="en-US" sz="1400" dirty="0"/>
              <a:t>K, use stoichiometric relationships and the law of mass action (Q equals K </a:t>
            </a:r>
            <a:r>
              <a:rPr lang="en-US" sz="1400" dirty="0" smtClean="0"/>
              <a:t>at equilibrium</a:t>
            </a:r>
            <a:r>
              <a:rPr lang="en-US" sz="1400" dirty="0"/>
              <a:t>) to determine qualitatively and/or quantitatively the conditions at equilibrium for a </a:t>
            </a:r>
            <a:r>
              <a:rPr lang="en-US" sz="1400" dirty="0" smtClean="0"/>
              <a:t>system involving </a:t>
            </a:r>
            <a:r>
              <a:rPr lang="en-US" sz="1400" dirty="0"/>
              <a:t>a single reversible reaction.</a:t>
            </a:r>
            <a:r>
              <a:rPr lang="en-US" sz="900" dirty="0" smtClean="0"/>
              <a:t>																</a:t>
            </a:r>
            <a:endParaRPr lang="en-US" sz="9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Rounded Rectangle 12"/>
          <p:cNvSpPr/>
          <p:nvPr/>
        </p:nvSpPr>
        <p:spPr>
          <a:xfrm>
            <a:off x="6904622" y="5418967"/>
            <a:ext cx="2172535" cy="80819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Click reveals answer.</a:t>
            </a:r>
            <a:endParaRPr lang="en-US" dirty="0"/>
          </a:p>
        </p:txBody>
      </p:sp>
      <p:pic>
        <p:nvPicPr>
          <p:cNvPr id="9" name="Picture 8"/>
          <p:cNvPicPr>
            <a:picLocks noChangeAspect="1"/>
          </p:cNvPicPr>
          <p:nvPr/>
        </p:nvPicPr>
        <p:blipFill rotWithShape="1">
          <a:blip r:embed="rId4"/>
          <a:srcRect l="30520" t="31039" r="42482" b="38970"/>
          <a:stretch/>
        </p:blipFill>
        <p:spPr>
          <a:xfrm>
            <a:off x="6230479" y="4869951"/>
            <a:ext cx="242603" cy="17930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Magnitude of </a:t>
            </a:r>
            <a:r>
              <a:rPr lang="en-US" i="1" dirty="0" smtClean="0"/>
              <a:t>K</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008039"/>
            <a:ext cx="9144000" cy="923330"/>
          </a:xfrm>
          <a:prstGeom prst="rect">
            <a:avLst/>
          </a:prstGeom>
          <a:noFill/>
        </p:spPr>
        <p:txBody>
          <a:bodyPr wrap="square" rtlCol="0">
            <a:spAutoFit/>
          </a:bodyPr>
          <a:lstStyle/>
          <a:p>
            <a:r>
              <a:rPr lang="en-US" dirty="0" smtClean="0"/>
              <a:t>LO </a:t>
            </a:r>
            <a:r>
              <a:rPr lang="en-US" dirty="0"/>
              <a:t>6.7: The student is able, for a reversible reaction that has a large or small K, </a:t>
            </a:r>
            <a:r>
              <a:rPr lang="en-US" dirty="0" smtClean="0"/>
              <a:t>to determine </a:t>
            </a:r>
            <a:r>
              <a:rPr lang="en-US" dirty="0"/>
              <a:t>which chemical species will have very large versus very small concentrations at equilibrium.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4" name="Content Placeholder 3"/>
          <p:cNvSpPr>
            <a:spLocks noGrp="1"/>
          </p:cNvSpPr>
          <p:nvPr>
            <p:ph sz="half" idx="14"/>
          </p:nvPr>
        </p:nvSpPr>
        <p:spPr>
          <a:xfrm>
            <a:off x="485630" y="1008744"/>
            <a:ext cx="7569157" cy="1965960"/>
          </a:xfrm>
        </p:spPr>
        <p:txBody>
          <a:bodyPr/>
          <a:lstStyle/>
          <a:p>
            <a:r>
              <a:rPr lang="en-US" dirty="0" smtClean="0"/>
              <a:t>For many reactions involving aqueous solutions, </a:t>
            </a:r>
            <a:r>
              <a:rPr lang="en-US" i="1" dirty="0" smtClean="0"/>
              <a:t>K</a:t>
            </a:r>
            <a:r>
              <a:rPr lang="en-US" dirty="0" smtClean="0"/>
              <a:t> is either very large (favoring the forward reaction) or very small (favoring the reverse reaction)</a:t>
            </a:r>
          </a:p>
          <a:p>
            <a:r>
              <a:rPr lang="en-US" dirty="0" smtClean="0"/>
              <a:t>The size of </a:t>
            </a:r>
            <a:r>
              <a:rPr lang="en-US" i="1" dirty="0" smtClean="0"/>
              <a:t>K</a:t>
            </a:r>
            <a:r>
              <a:rPr lang="en-US" dirty="0" smtClean="0"/>
              <a:t> can be used to describe the relationship between the numbers of reactant and product particles present at equilibrium.</a:t>
            </a:r>
            <a:endParaRPr lang="en-US" dirty="0"/>
          </a:p>
        </p:txBody>
      </p:sp>
      <p:pic>
        <p:nvPicPr>
          <p:cNvPr id="13" name="Content Placeholder 1"/>
          <p:cNvPicPr>
            <a:picLocks noGrp="1" noChangeAspect="1"/>
          </p:cNvPicPr>
          <p:nvPr>
            <p:ph sz="half" idx="1"/>
          </p:nvPr>
        </p:nvPicPr>
        <p:blipFill>
          <a:blip r:embed="rId4"/>
          <a:srcRect t="15326" b="15326"/>
          <a:stretch>
            <a:fillRect/>
          </a:stretch>
        </p:blipFill>
        <p:spPr>
          <a:xfrm>
            <a:off x="485630" y="3285522"/>
            <a:ext cx="8191500" cy="2439988"/>
          </a:xfrm>
        </p:spPr>
      </p:pic>
      <p:pic>
        <p:nvPicPr>
          <p:cNvPr id="2" name="Picture 1"/>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129" y="894124"/>
            <a:ext cx="9001496" cy="5136980"/>
          </a:xfrm>
          <a:prstGeom prst="rect">
            <a:avLst/>
          </a:prstGeom>
          <a:ln w="76200">
            <a:solidFill>
              <a:schemeClr val="accent1"/>
            </a:solidFill>
          </a:ln>
        </p:spPr>
      </p:pic>
      <p:sp>
        <p:nvSpPr>
          <p:cNvPr id="9" name="Frame 8"/>
          <p:cNvSpPr/>
          <p:nvPr/>
        </p:nvSpPr>
        <p:spPr>
          <a:xfrm>
            <a:off x="4915765" y="2449961"/>
            <a:ext cx="2767570"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56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9344"/>
            <a:ext cx="7556313" cy="1116106"/>
          </a:xfrm>
        </p:spPr>
        <p:txBody>
          <a:bodyPr/>
          <a:lstStyle/>
          <a:p>
            <a:r>
              <a:rPr lang="en-US" dirty="0" smtClean="0"/>
              <a:t>Le </a:t>
            </a:r>
            <a:r>
              <a:rPr lang="en-US" dirty="0" err="1" smtClean="0"/>
              <a:t>Chatelier’s</a:t>
            </a:r>
            <a:r>
              <a:rPr lang="en-US" dirty="0" smtClean="0"/>
              <a:t> Principle</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31579"/>
            <a:ext cx="9144000" cy="584776"/>
          </a:xfrm>
          <a:prstGeom prst="rect">
            <a:avLst/>
          </a:prstGeom>
          <a:noFill/>
        </p:spPr>
        <p:txBody>
          <a:bodyPr wrap="square" rtlCol="0">
            <a:spAutoFit/>
          </a:bodyPr>
          <a:lstStyle/>
          <a:p>
            <a:r>
              <a:rPr lang="en-US" sz="1600" dirty="0"/>
              <a:t>LO 6.8: The student is able to use </a:t>
            </a:r>
            <a:r>
              <a:rPr lang="en-US" sz="1600" dirty="0" err="1"/>
              <a:t>LeChatelier’s</a:t>
            </a:r>
            <a:r>
              <a:rPr lang="en-US" sz="1600" dirty="0"/>
              <a:t> principle to predict the direction of the shift resulting from various possible stresses on a system at chemical equilibrium.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12"/>
          <p:cNvSpPr>
            <a:spLocks noGrp="1"/>
          </p:cNvSpPr>
          <p:nvPr>
            <p:ph sz="half" idx="1"/>
          </p:nvPr>
        </p:nvSpPr>
        <p:spPr>
          <a:xfrm>
            <a:off x="498518" y="616449"/>
            <a:ext cx="6948610" cy="5053541"/>
          </a:xfrm>
        </p:spPr>
        <p:txBody>
          <a:bodyPr/>
          <a:lstStyle/>
          <a:p>
            <a:r>
              <a:rPr lang="en-US" dirty="0" smtClean="0"/>
              <a:t>This principle is used to describe changes that occur in a system that has achieved equilibrium.</a:t>
            </a:r>
            <a:r>
              <a:rPr lang="en-US" dirty="0"/>
              <a:t> </a:t>
            </a:r>
            <a:r>
              <a:rPr lang="en-US" dirty="0" smtClean="0"/>
              <a:t> There are three factors that can cause shifts in a system at equilibrium: concentration, pressure, and temperature.</a:t>
            </a:r>
          </a:p>
          <a:p>
            <a:endParaRPr lang="en-US" dirty="0" smtClean="0"/>
          </a:p>
        </p:txBody>
      </p:sp>
      <p:sp>
        <p:nvSpPr>
          <p:cNvPr id="10" name="TextBox 9"/>
          <p:cNvSpPr txBox="1"/>
          <p:nvPr/>
        </p:nvSpPr>
        <p:spPr>
          <a:xfrm>
            <a:off x="6808067" y="-32652"/>
            <a:ext cx="1371106" cy="369332"/>
          </a:xfrm>
          <a:prstGeom prst="rect">
            <a:avLst/>
          </a:prstGeom>
          <a:noFill/>
        </p:spPr>
        <p:txBody>
          <a:bodyPr wrap="square" rtlCol="0">
            <a:spAutoFit/>
          </a:bodyPr>
          <a:lstStyle/>
          <a:p>
            <a:r>
              <a:rPr lang="en-US" dirty="0" smtClean="0">
                <a:hlinkClick r:id="rId4"/>
              </a:rPr>
              <a:t>Animation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11499939"/>
              </p:ext>
            </p:extLst>
          </p:nvPr>
        </p:nvGraphicFramePr>
        <p:xfrm>
          <a:off x="376638" y="1845736"/>
          <a:ext cx="7678149" cy="4445000"/>
        </p:xfrm>
        <a:graphic>
          <a:graphicData uri="http://schemas.openxmlformats.org/drawingml/2006/table">
            <a:tbl>
              <a:tblPr firstRow="1" bandRow="1">
                <a:tableStyleId>{5C22544A-7EE6-4342-B048-85BDC9FD1C3A}</a:tableStyleId>
              </a:tblPr>
              <a:tblGrid>
                <a:gridCol w="3280971"/>
                <a:gridCol w="439717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products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r>
            </a:tbl>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86027" y="227381"/>
            <a:ext cx="5088196" cy="6738422"/>
          </a:xfrm>
          <a:prstGeom prst="rect">
            <a:avLst/>
          </a:prstGeom>
          <a:ln w="76200">
            <a:solidFill>
              <a:schemeClr val="tx1"/>
            </a:solidFill>
          </a:ln>
        </p:spPr>
      </p:pic>
      <p:sp>
        <p:nvSpPr>
          <p:cNvPr id="12" name="Frame 11"/>
          <p:cNvSpPr/>
          <p:nvPr/>
        </p:nvSpPr>
        <p:spPr>
          <a:xfrm>
            <a:off x="2594104" y="1542108"/>
            <a:ext cx="1971923"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2594104" y="3534779"/>
            <a:ext cx="3438561" cy="47908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2280957" y="6118471"/>
            <a:ext cx="3407324" cy="562378"/>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43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Experimentally Examining </a:t>
            </a:r>
            <a:br>
              <a:rPr lang="en-US" dirty="0" smtClean="0"/>
            </a:br>
            <a:r>
              <a:rPr lang="en-US" dirty="0" smtClean="0"/>
              <a:t>Le </a:t>
            </a:r>
            <a:r>
              <a:rPr lang="en-US" dirty="0" err="1" smtClean="0"/>
              <a:t>Chatelier’s</a:t>
            </a:r>
            <a:r>
              <a:rPr lang="en-US" dirty="0" smtClean="0"/>
              <a:t> Principle</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82263"/>
            <a:ext cx="9144000" cy="646331"/>
          </a:xfrm>
          <a:prstGeom prst="rect">
            <a:avLst/>
          </a:prstGeom>
          <a:noFill/>
        </p:spPr>
        <p:txBody>
          <a:bodyPr wrap="square" rtlCol="0">
            <a:spAutoFit/>
          </a:bodyPr>
          <a:lstStyle/>
          <a:p>
            <a:r>
              <a:rPr lang="en-US" dirty="0" smtClean="0"/>
              <a:t>LO </a:t>
            </a:r>
            <a:r>
              <a:rPr lang="en-US" dirty="0"/>
              <a:t>6.9: The student is able to use </a:t>
            </a:r>
            <a:r>
              <a:rPr lang="en-US" dirty="0" err="1"/>
              <a:t>LeChatelier’s</a:t>
            </a:r>
            <a:r>
              <a:rPr lang="en-US" dirty="0"/>
              <a:t> principle to design a set of conditions </a:t>
            </a:r>
            <a:r>
              <a:rPr lang="en-US" dirty="0" smtClean="0"/>
              <a:t>that will </a:t>
            </a:r>
            <a:r>
              <a:rPr lang="en-US" dirty="0"/>
              <a:t>optimize a desired outcome, such as product yield. </a:t>
            </a:r>
          </a:p>
        </p:txBody>
      </p:sp>
      <p:sp>
        <p:nvSpPr>
          <p:cNvPr id="3" name="Content Placeholder 2"/>
          <p:cNvSpPr>
            <a:spLocks noGrp="1"/>
          </p:cNvSpPr>
          <p:nvPr>
            <p:ph sz="half" idx="1"/>
          </p:nvPr>
        </p:nvSpPr>
        <p:spPr>
          <a:xfrm>
            <a:off x="485630" y="1558941"/>
            <a:ext cx="7569157" cy="1965960"/>
          </a:xfrm>
        </p:spPr>
        <p:txBody>
          <a:bodyPr/>
          <a:lstStyle/>
          <a:p>
            <a:r>
              <a:rPr lang="en-US" dirty="0" smtClean="0"/>
              <a:t>Systems at equilibrium can be examined using Le </a:t>
            </a:r>
            <a:r>
              <a:rPr lang="en-US" dirty="0" err="1" smtClean="0"/>
              <a:t>Chatelier’s</a:t>
            </a:r>
            <a:r>
              <a:rPr lang="en-US" dirty="0" smtClean="0"/>
              <a:t> Principle by measuring its properties, including pH, temperature, solution color (absorbance)</a:t>
            </a:r>
            <a:endParaRPr lang="en-US" dirty="0"/>
          </a:p>
        </p:txBody>
      </p:sp>
      <p:sp>
        <p:nvSpPr>
          <p:cNvPr id="13" name="TextBox 12"/>
          <p:cNvSpPr txBox="1"/>
          <p:nvPr/>
        </p:nvSpPr>
        <p:spPr>
          <a:xfrm>
            <a:off x="6808067" y="-32652"/>
            <a:ext cx="1371106" cy="369332"/>
          </a:xfrm>
          <a:prstGeom prst="rect">
            <a:avLst/>
          </a:prstGeom>
          <a:noFill/>
        </p:spPr>
        <p:txBody>
          <a:bodyPr wrap="square" rtlCol="0">
            <a:spAutoFit/>
          </a:bodyPr>
          <a:lstStyle/>
          <a:p>
            <a:r>
              <a:rPr lang="en-US" dirty="0" smtClean="0">
                <a:hlinkClick r:id="rId3"/>
              </a:rPr>
              <a:t>Animation</a:t>
            </a:r>
            <a:endParaRPr lang="en-US" dirty="0"/>
          </a:p>
        </p:txBody>
      </p:sp>
      <p:sp>
        <p:nvSpPr>
          <p:cNvPr id="14" name="TextBox 13"/>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5" name="Picture 4"/>
          <p:cNvPicPr>
            <a:picLocks noChangeAspect="1"/>
          </p:cNvPicPr>
          <p:nvPr/>
        </p:nvPicPr>
        <p:blipFill rotWithShape="1">
          <a:blip r:embed="rId5"/>
          <a:srcRect t="19045" b="2871"/>
          <a:stretch/>
        </p:blipFill>
        <p:spPr>
          <a:xfrm>
            <a:off x="4155099" y="2988436"/>
            <a:ext cx="4946755" cy="2896935"/>
          </a:xfrm>
          <a:prstGeom prst="rect">
            <a:avLst/>
          </a:prstGeom>
          <a:ln>
            <a:solidFill>
              <a:schemeClr val="accent1"/>
            </a:solidFill>
          </a:ln>
        </p:spPr>
      </p:pic>
      <p:pic>
        <p:nvPicPr>
          <p:cNvPr id="6" name="Picture 5"/>
          <p:cNvPicPr>
            <a:picLocks noChangeAspect="1"/>
          </p:cNvPicPr>
          <p:nvPr/>
        </p:nvPicPr>
        <p:blipFill>
          <a:blip r:embed="rId6"/>
          <a:stretch>
            <a:fillRect/>
          </a:stretch>
        </p:blipFill>
        <p:spPr>
          <a:xfrm>
            <a:off x="501288" y="3068843"/>
            <a:ext cx="3431880" cy="1187093"/>
          </a:xfrm>
          <a:prstGeom prst="rect">
            <a:avLst/>
          </a:prstGeom>
        </p:spPr>
      </p:pic>
      <p:pic>
        <p:nvPicPr>
          <p:cNvPr id="15" name="Picture 14"/>
          <p:cNvPicPr>
            <a:picLocks noChangeAspect="1"/>
          </p:cNvPicPr>
          <p:nvPr/>
        </p:nvPicPr>
        <p:blipFill>
          <a:blip r:embed="rId7"/>
          <a:stretch>
            <a:fillRect/>
          </a:stretch>
        </p:blipFill>
        <p:spPr>
          <a:xfrm>
            <a:off x="991101" y="4231278"/>
            <a:ext cx="2584347" cy="2168475"/>
          </a:xfrm>
          <a:prstGeom prst="rect">
            <a:avLst/>
          </a:prstGeom>
        </p:spPr>
      </p:pic>
      <p:sp>
        <p:nvSpPr>
          <p:cNvPr id="16" name="TextBox 15"/>
          <p:cNvSpPr txBox="1"/>
          <p:nvPr/>
        </p:nvSpPr>
        <p:spPr>
          <a:xfrm>
            <a:off x="263634" y="2631433"/>
            <a:ext cx="3977776" cy="369332"/>
          </a:xfrm>
          <a:prstGeom prst="rect">
            <a:avLst/>
          </a:prstGeom>
          <a:noFill/>
        </p:spPr>
        <p:txBody>
          <a:bodyPr wrap="square" rtlCol="0">
            <a:spAutoFit/>
          </a:bodyPr>
          <a:lstStyle/>
          <a:p>
            <a:r>
              <a:rPr lang="en-US" dirty="0" smtClean="0"/>
              <a:t>Fe</a:t>
            </a:r>
            <a:r>
              <a:rPr lang="en-US" baseline="30000" dirty="0" smtClean="0"/>
              <a:t>+3</a:t>
            </a:r>
            <a:r>
              <a:rPr lang="en-US" dirty="0" smtClean="0"/>
              <a:t>(</a:t>
            </a:r>
            <a:r>
              <a:rPr lang="en-US" dirty="0" err="1" smtClean="0"/>
              <a:t>aq</a:t>
            </a:r>
            <a:r>
              <a:rPr lang="en-US" dirty="0" smtClean="0"/>
              <a:t>) + SCN</a:t>
            </a:r>
            <a:r>
              <a:rPr lang="en-US" baseline="30000" dirty="0" smtClean="0"/>
              <a:t>-</a:t>
            </a:r>
            <a:r>
              <a:rPr lang="en-US" dirty="0" smtClean="0"/>
              <a:t>(</a:t>
            </a:r>
            <a:r>
              <a:rPr lang="en-US" dirty="0" err="1" smtClean="0"/>
              <a:t>aq</a:t>
            </a:r>
            <a:r>
              <a:rPr lang="en-US" dirty="0" smtClean="0"/>
              <a:t>)      FeSCN</a:t>
            </a:r>
            <a:r>
              <a:rPr lang="en-US" baseline="30000" dirty="0" smtClean="0"/>
              <a:t>2+</a:t>
            </a:r>
            <a:r>
              <a:rPr lang="en-US" dirty="0" smtClean="0"/>
              <a:t>(</a:t>
            </a:r>
            <a:r>
              <a:rPr lang="en-US" dirty="0" err="1" smtClean="0"/>
              <a:t>aq</a:t>
            </a:r>
            <a:r>
              <a:rPr lang="en-US" dirty="0" smtClean="0"/>
              <a:t>)</a:t>
            </a:r>
            <a:endParaRPr lang="en-US" dirty="0"/>
          </a:p>
        </p:txBody>
      </p:sp>
      <p:pic>
        <p:nvPicPr>
          <p:cNvPr id="17" name="Picture 16"/>
          <p:cNvPicPr>
            <a:picLocks noChangeAspect="1"/>
          </p:cNvPicPr>
          <p:nvPr/>
        </p:nvPicPr>
        <p:blipFill rotWithShape="1">
          <a:blip r:embed="rId8"/>
          <a:srcRect l="30520" t="31039" r="42482" b="38970"/>
          <a:stretch/>
        </p:blipFill>
        <p:spPr>
          <a:xfrm>
            <a:off x="2490595" y="2760619"/>
            <a:ext cx="250219" cy="184934"/>
          </a:xfrm>
          <a:prstGeom prst="rect">
            <a:avLst/>
          </a:prstGeom>
        </p:spPr>
      </p:pic>
      <p:sp>
        <p:nvSpPr>
          <p:cNvPr id="19" name="Rectangle 18"/>
          <p:cNvSpPr/>
          <p:nvPr/>
        </p:nvSpPr>
        <p:spPr>
          <a:xfrm>
            <a:off x="991101" y="5128859"/>
            <a:ext cx="2584347" cy="258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991101" y="6221626"/>
            <a:ext cx="2584347" cy="16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68500" y="622300"/>
            <a:ext cx="5207000" cy="5613400"/>
          </a:xfrm>
          <a:prstGeom prst="rect">
            <a:avLst/>
          </a:prstGeom>
          <a:ln w="76200">
            <a:solidFill>
              <a:schemeClr val="accent1"/>
            </a:solidFill>
          </a:ln>
        </p:spPr>
      </p:pic>
      <p:sp>
        <p:nvSpPr>
          <p:cNvPr id="23" name="Frame 22"/>
          <p:cNvSpPr/>
          <p:nvPr/>
        </p:nvSpPr>
        <p:spPr>
          <a:xfrm>
            <a:off x="2093338" y="5007484"/>
            <a:ext cx="2668667"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901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5063"/>
            <a:ext cx="7556313" cy="1116106"/>
          </a:xfrm>
        </p:spPr>
        <p:txBody>
          <a:bodyPr/>
          <a:lstStyle/>
          <a:p>
            <a:r>
              <a:rPr lang="en-US" dirty="0" smtClean="0"/>
              <a:t>Changes to </a:t>
            </a:r>
            <a:r>
              <a:rPr lang="en-US" i="1" dirty="0" smtClean="0"/>
              <a:t>Q</a:t>
            </a:r>
            <a:r>
              <a:rPr lang="en-US" dirty="0" smtClean="0"/>
              <a:t> and </a:t>
            </a:r>
            <a:r>
              <a:rPr lang="en-US" i="1" dirty="0" smtClean="0"/>
              <a:t>K </a:t>
            </a:r>
            <a:r>
              <a:rPr lang="en-US" dirty="0" smtClean="0"/>
              <a:t>for a System at Equilibrium</a:t>
            </a:r>
            <a:endParaRPr lang="en-US" dirty="0"/>
          </a:p>
        </p:txBody>
      </p:sp>
      <p:sp>
        <p:nvSpPr>
          <p:cNvPr id="11" name="TextBox 10"/>
          <p:cNvSpPr txBox="1"/>
          <p:nvPr/>
        </p:nvSpPr>
        <p:spPr>
          <a:xfrm>
            <a:off x="0" y="6384273"/>
            <a:ext cx="9144000" cy="523220"/>
          </a:xfrm>
          <a:prstGeom prst="rect">
            <a:avLst/>
          </a:prstGeom>
          <a:noFill/>
        </p:spPr>
        <p:txBody>
          <a:bodyPr wrap="square" rtlCol="0">
            <a:spAutoFit/>
          </a:bodyPr>
          <a:lstStyle/>
          <a:p>
            <a:r>
              <a:rPr lang="en-US" sz="1400" dirty="0" smtClean="0"/>
              <a:t>LO </a:t>
            </a:r>
            <a:r>
              <a:rPr lang="en-US" sz="1400" dirty="0"/>
              <a:t>6.10: The student is able to connect </a:t>
            </a:r>
            <a:r>
              <a:rPr lang="en-US" sz="1400" dirty="0" err="1"/>
              <a:t>LeChatelier’s</a:t>
            </a:r>
            <a:r>
              <a:rPr lang="en-US" sz="1400" dirty="0"/>
              <a:t> principle to the comparison of Q </a:t>
            </a:r>
            <a:r>
              <a:rPr lang="en-US" sz="1400" dirty="0" smtClean="0"/>
              <a:t>to K </a:t>
            </a:r>
            <a:r>
              <a:rPr lang="en-US" sz="1400" dirty="0"/>
              <a:t>by explaining the effects of the stress on Q and K. </a:t>
            </a:r>
          </a:p>
        </p:txBody>
      </p:sp>
      <p:graphicFrame>
        <p:nvGraphicFramePr>
          <p:cNvPr id="13" name="Table 12"/>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853371231"/>
              </p:ext>
            </p:extLst>
          </p:nvPr>
        </p:nvGraphicFramePr>
        <p:xfrm>
          <a:off x="93925" y="1817354"/>
          <a:ext cx="8026623" cy="4566920"/>
        </p:xfrm>
        <a:graphic>
          <a:graphicData uri="http://schemas.openxmlformats.org/drawingml/2006/table">
            <a:tbl>
              <a:tblPr firstRow="1" bandRow="1">
                <a:tableStyleId>{5C22544A-7EE6-4342-B048-85BDC9FD1C3A}</a:tableStyleId>
              </a:tblPr>
              <a:tblGrid>
                <a:gridCol w="2391958"/>
                <a:gridCol w="3205717"/>
                <a:gridCol w="242894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c>
                  <a:txBody>
                    <a:bodyPr/>
                    <a:lstStyle/>
                    <a:p>
                      <a:pPr algn="ctr"/>
                      <a:r>
                        <a:rPr lang="en-US" sz="1400" u="sng" dirty="0" smtClean="0"/>
                        <a:t>Effect on </a:t>
                      </a:r>
                      <a:r>
                        <a:rPr lang="en-US" sz="1400" i="1" u="sng" dirty="0" smtClean="0"/>
                        <a:t>Q</a:t>
                      </a:r>
                      <a:r>
                        <a:rPr lang="en-US" sz="1400" u="sng" dirty="0" smtClean="0"/>
                        <a:t> or </a:t>
                      </a:r>
                      <a:r>
                        <a:rPr lang="en-US" sz="1400" i="1" u="sng" dirty="0" smtClean="0"/>
                        <a:t>K</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c rowSpan="2">
                  <a:txBody>
                    <a:bodyPr/>
                    <a:lstStyle/>
                    <a:p>
                      <a:pPr algn="ctr"/>
                      <a:r>
                        <a:rPr lang="en-US" sz="1400" i="1" dirty="0" smtClean="0"/>
                        <a:t>Q</a:t>
                      </a:r>
                      <a:r>
                        <a:rPr lang="en-US" sz="1400" i="0" baseline="0" dirty="0" smtClean="0"/>
                        <a:t> can increase, decrease, or remain constant depending on ratio of gas molecules between reactants and products</a:t>
                      </a:r>
                      <a:endParaRPr lang="en-US" sz="1400" i="1"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c vMerge="1">
                  <a:txBody>
                    <a:bodyPr/>
                    <a:lstStyle/>
                    <a:p>
                      <a:pPr algn="ct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c>
                  <a:txBody>
                    <a:bodyPr/>
                    <a:lstStyle/>
                    <a:p>
                      <a:pPr algn="ctr"/>
                      <a:r>
                        <a:rPr lang="en-US" sz="1400" i="1" dirty="0" smtClean="0"/>
                        <a:t>Q</a:t>
                      </a:r>
                      <a:r>
                        <a:rPr lang="en-US" sz="1400" i="1" baseline="0" dirty="0" smtClean="0"/>
                        <a:t> </a:t>
                      </a:r>
                      <a:r>
                        <a:rPr lang="en-US" sz="1400" i="0" baseline="0" dirty="0" smtClean="0"/>
                        <a:t>doesn’t change</a:t>
                      </a:r>
                      <a:endParaRPr lang="en-US" sz="1400" i="1"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reactants</a:t>
                      </a:r>
                      <a:endParaRPr lang="en-US" sz="1400" dirty="0"/>
                    </a:p>
                  </a:txBody>
                  <a:tcPr/>
                </a:tc>
                <a:tc>
                  <a:txBody>
                    <a:bodyPr/>
                    <a:lstStyle/>
                    <a:p>
                      <a:pPr algn="ctr"/>
                      <a:r>
                        <a:rPr lang="en-US" sz="1400" dirty="0" smtClean="0"/>
                        <a:t>Endothermic: </a:t>
                      </a:r>
                      <a:r>
                        <a:rPr lang="en-US" sz="1400" i="1" dirty="0" smtClean="0"/>
                        <a:t>K </a:t>
                      </a:r>
                      <a:r>
                        <a:rPr lang="en-US" sz="1400" dirty="0" smtClean="0"/>
                        <a:t>increases</a:t>
                      </a:r>
                    </a:p>
                    <a:p>
                      <a:pPr algn="ctr"/>
                      <a:r>
                        <a:rPr lang="en-US" sz="1400" dirty="0" smtClean="0"/>
                        <a:t>Exothermic: </a:t>
                      </a:r>
                      <a:r>
                        <a:rPr lang="en-US" sz="1400" i="1" dirty="0" smtClean="0"/>
                        <a:t>K </a:t>
                      </a:r>
                      <a:r>
                        <a:rPr lang="en-US" sz="1400" dirty="0" smtClean="0"/>
                        <a:t>decreases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c>
                  <a:txBody>
                    <a:bodyPr/>
                    <a:lstStyle/>
                    <a:p>
                      <a:pPr algn="ctr"/>
                      <a:r>
                        <a:rPr lang="en-US" sz="1400" dirty="0" smtClean="0"/>
                        <a:t>Endothermic: </a:t>
                      </a:r>
                      <a:r>
                        <a:rPr lang="en-US" sz="1400" i="1" dirty="0" smtClean="0"/>
                        <a:t>K </a:t>
                      </a:r>
                      <a:r>
                        <a:rPr lang="en-US" sz="1400" dirty="0" smtClean="0"/>
                        <a:t>decreases</a:t>
                      </a:r>
                    </a:p>
                    <a:p>
                      <a:pPr algn="ctr"/>
                      <a:r>
                        <a:rPr lang="en-US" sz="1400" dirty="0" smtClean="0"/>
                        <a:t>Exothermic: </a:t>
                      </a:r>
                      <a:r>
                        <a:rPr lang="en-US" sz="1400" i="1" dirty="0" smtClean="0"/>
                        <a:t>K </a:t>
                      </a:r>
                      <a:r>
                        <a:rPr lang="en-US" sz="1400" dirty="0" smtClean="0"/>
                        <a:t>increases</a:t>
                      </a:r>
                      <a:endParaRPr lang="en-US" sz="1400" dirty="0"/>
                    </a:p>
                  </a:txBody>
                  <a:tcPr/>
                </a:tc>
              </a:tr>
            </a:tbl>
          </a:graphicData>
        </a:graphic>
      </p:graphicFrame>
      <p:sp>
        <p:nvSpPr>
          <p:cNvPr id="14" name="TextBox 13"/>
          <p:cNvSpPr txBox="1"/>
          <p:nvPr/>
        </p:nvSpPr>
        <p:spPr>
          <a:xfrm>
            <a:off x="8004077" y="-57310"/>
            <a:ext cx="1371106" cy="369332"/>
          </a:xfrm>
          <a:prstGeom prst="rect">
            <a:avLst/>
          </a:prstGeom>
          <a:noFill/>
        </p:spPr>
        <p:txBody>
          <a:bodyPr wrap="square" rtlCol="0">
            <a:spAutoFit/>
          </a:bodyPr>
          <a:lstStyle/>
          <a:p>
            <a:r>
              <a:rPr lang="en-US" dirty="0" smtClean="0">
                <a:hlinkClick r:id="rId2"/>
              </a:rPr>
              <a:t>Animation</a:t>
            </a:r>
            <a:endParaRPr lang="en-US" dirty="0"/>
          </a:p>
        </p:txBody>
      </p:sp>
      <p:sp>
        <p:nvSpPr>
          <p:cNvPr id="15" name="TextBox 14"/>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Content Placeholder 12"/>
          <p:cNvSpPr>
            <a:spLocks noGrp="1"/>
          </p:cNvSpPr>
          <p:nvPr>
            <p:ph sz="half" idx="1"/>
          </p:nvPr>
        </p:nvSpPr>
        <p:spPr>
          <a:xfrm>
            <a:off x="130915" y="1108840"/>
            <a:ext cx="7966667" cy="5053541"/>
          </a:xfrm>
        </p:spPr>
        <p:txBody>
          <a:bodyPr/>
          <a:lstStyle/>
          <a:p>
            <a:r>
              <a:rPr lang="en-US" dirty="0" smtClean="0"/>
              <a:t>Some changes that occur to a system at equilibrium will affect the reaction’s current position (</a:t>
            </a:r>
            <a:r>
              <a:rPr lang="en-US" i="1" dirty="0" smtClean="0"/>
              <a:t>Q</a:t>
            </a:r>
            <a:r>
              <a:rPr lang="en-US" dirty="0" smtClean="0"/>
              <a:t>).  Others will affect the value of </a:t>
            </a:r>
            <a:r>
              <a:rPr lang="en-US" i="1" dirty="0"/>
              <a:t>K</a:t>
            </a:r>
            <a:endParaRPr lang="en-US" dirty="0" smtClean="0"/>
          </a:p>
        </p:txBody>
      </p:sp>
      <p:sp>
        <p:nvSpPr>
          <p:cNvPr id="9" name="TextBox 8"/>
          <p:cNvSpPr txBox="1"/>
          <p:nvPr/>
        </p:nvSpPr>
        <p:spPr>
          <a:xfrm>
            <a:off x="8141097" y="2087554"/>
            <a:ext cx="979575" cy="369332"/>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3190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http://images.slideplayer.com/2/719518/slides/slide_11.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436" y="505015"/>
            <a:ext cx="6170364" cy="377536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p:cNvSpPr>
            <a:spLocks noGrp="1"/>
          </p:cNvSpPr>
          <p:nvPr>
            <p:ph type="title"/>
          </p:nvPr>
        </p:nvSpPr>
        <p:spPr>
          <a:xfrm>
            <a:off x="535464" y="-33724"/>
            <a:ext cx="7556313" cy="1116106"/>
          </a:xfrm>
        </p:spPr>
        <p:txBody>
          <a:bodyPr/>
          <a:lstStyle/>
          <a:p>
            <a:r>
              <a:rPr lang="en-US" dirty="0"/>
              <a:t>Predictions with Periodic Trends</a:t>
            </a:r>
          </a:p>
        </p:txBody>
      </p:sp>
      <p:sp>
        <p:nvSpPr>
          <p:cNvPr id="4" name="Text Placeholder 3"/>
          <p:cNvSpPr>
            <a:spLocks noGrp="1"/>
          </p:cNvSpPr>
          <p:nvPr>
            <p:ph type="body" idx="2"/>
          </p:nvPr>
        </p:nvSpPr>
        <p:spPr>
          <a:xfrm>
            <a:off x="0" y="4093224"/>
            <a:ext cx="9144000" cy="2330180"/>
          </a:xfrm>
        </p:spPr>
        <p:txBody>
          <a:bodyPr>
            <a:normAutofit fontScale="92500" lnSpcReduction="20000"/>
          </a:bodyPr>
          <a:lstStyle/>
          <a:p>
            <a:r>
              <a:rPr lang="en-US" dirty="0"/>
              <a:t>The following explains these trends:</a:t>
            </a:r>
          </a:p>
          <a:p>
            <a:pPr lvl="1"/>
            <a:r>
              <a:rPr lang="en-US" dirty="0"/>
              <a:t>Electrons attracted to the protons in the nucleus of an atom</a:t>
            </a:r>
          </a:p>
          <a:p>
            <a:pPr lvl="2"/>
            <a:r>
              <a:rPr lang="en-US" dirty="0"/>
              <a:t>So the closer an electron is to a nucleus, the more strongly it is attracted (Coulomb’s law)</a:t>
            </a:r>
          </a:p>
          <a:p>
            <a:pPr lvl="2"/>
            <a:r>
              <a:rPr lang="en-US" dirty="0"/>
              <a:t>The more protons in a nucleus (effective nuclear force), the more strongly it attracts electrons</a:t>
            </a:r>
          </a:p>
          <a:p>
            <a:pPr lvl="1"/>
            <a:r>
              <a:rPr lang="en-US" dirty="0"/>
              <a:t>Electrons  are repelled by other electrons in an atom. If valence electrons are shielded from nucleus by other electrons, you will have less attraction of the nucleus (again Coulomb’s law-greater the atomic radius, the greater the distance)</a:t>
            </a:r>
          </a:p>
          <a:p>
            <a:pPr marL="228600" lvl="1" indent="0">
              <a:buNone/>
            </a:pPr>
            <a:endParaRPr lang="en-US" dirty="0"/>
          </a:p>
        </p:txBody>
      </p:sp>
      <p:sp>
        <p:nvSpPr>
          <p:cNvPr id="5" name="TextBox 4"/>
          <p:cNvSpPr txBox="1"/>
          <p:nvPr/>
        </p:nvSpPr>
        <p:spPr>
          <a:xfrm>
            <a:off x="46918" y="6274033"/>
            <a:ext cx="8595360" cy="523220"/>
          </a:xfrm>
          <a:prstGeom prst="rect">
            <a:avLst/>
          </a:prstGeom>
          <a:noFill/>
        </p:spPr>
        <p:txBody>
          <a:bodyPr wrap="square" rtlCol="0">
            <a:spAutoFit/>
          </a:bodyPr>
          <a:lstStyle/>
          <a:p>
            <a:r>
              <a:rPr lang="en-US" dirty="0"/>
              <a:t> L.O. 1.9 The student is able to predict and/or justify trends in atomic properties based on location on periodic table and/or the shell model</a:t>
            </a:r>
          </a:p>
        </p:txBody>
      </p:sp>
      <p:sp>
        <p:nvSpPr>
          <p:cNvPr id="6" name="TextBox 5"/>
          <p:cNvSpPr txBox="1"/>
          <p:nvPr/>
        </p:nvSpPr>
        <p:spPr>
          <a:xfrm>
            <a:off x="8054786" y="1846700"/>
            <a:ext cx="1089214" cy="319725"/>
          </a:xfrm>
          <a:prstGeom prst="rect">
            <a:avLst/>
          </a:prstGeom>
          <a:noFill/>
        </p:spPr>
        <p:txBody>
          <a:bodyPr wrap="square" rtlCol="0">
            <a:spAutoFit/>
          </a:bodyPr>
          <a:lstStyle/>
          <a:p>
            <a:r>
              <a:rPr lang="en-US" dirty="0">
                <a:hlinkClick r:id="rId3"/>
              </a:rPr>
              <a:t>Video</a:t>
            </a:r>
            <a:endParaRPr lang="en-US" dirty="0"/>
          </a:p>
        </p:txBody>
      </p:sp>
      <p:sp>
        <p:nvSpPr>
          <p:cNvPr id="7" name="TextBox 6"/>
          <p:cNvSpPr txBox="1"/>
          <p:nvPr/>
        </p:nvSpPr>
        <p:spPr>
          <a:xfrm>
            <a:off x="8030126" y="-36987"/>
            <a:ext cx="1089214" cy="307777"/>
          </a:xfrm>
          <a:prstGeom prst="rect">
            <a:avLst/>
          </a:prstGeom>
          <a:noFill/>
        </p:spPr>
        <p:txBody>
          <a:bodyPr wrap="square" rtlCol="0">
            <a:spAutoFit/>
          </a:bodyPr>
          <a:lstStyle/>
          <a:p>
            <a:r>
              <a:rPr lang="en-US" dirty="0">
                <a:hlinkClick r:id="rId4" action="ppaction://hlinkfile"/>
              </a:rPr>
              <a:t>Sources</a:t>
            </a:r>
            <a:endParaRPr lang="en-US" dirty="0"/>
          </a:p>
        </p:txBody>
      </p:sp>
      <p:pic>
        <p:nvPicPr>
          <p:cNvPr id="8" name="Picture 7" descr="Screen Shot 2016-04-09 at 1.17.51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03512" y="2196682"/>
            <a:ext cx="2930566" cy="2145343"/>
          </a:xfrm>
          <a:prstGeom prst="rect">
            <a:avLst/>
          </a:prstGeom>
          <a:ln>
            <a:solidFill>
              <a:schemeClr val="tx2"/>
            </a:solidFill>
          </a:ln>
        </p:spPr>
      </p:pic>
      <p:pic>
        <p:nvPicPr>
          <p:cNvPr id="12" name="Picture 11" descr="Screen Shot 2016-04-07 at 8.31.13 PM.png"/>
          <p:cNvPicPr>
            <a:picLocks noChangeAspect="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28941"/>
          <a:stretch/>
        </p:blipFill>
        <p:spPr>
          <a:xfrm>
            <a:off x="498524" y="550863"/>
            <a:ext cx="7823200" cy="396176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TextBox 8"/>
          <p:cNvSpPr txBox="1"/>
          <p:nvPr/>
        </p:nvSpPr>
        <p:spPr>
          <a:xfrm>
            <a:off x="4407798" y="5416670"/>
            <a:ext cx="672375" cy="292388"/>
          </a:xfrm>
          <a:prstGeom prst="rect">
            <a:avLst/>
          </a:prstGeom>
          <a:solidFill>
            <a:schemeClr val="bg1"/>
          </a:solidFill>
        </p:spPr>
        <p:txBody>
          <a:bodyPr wrap="square" rtlCol="0">
            <a:spAutoFit/>
          </a:bodyPr>
          <a:lstStyle/>
          <a:p>
            <a:r>
              <a:rPr lang="en-US" sz="1300" dirty="0" smtClean="0">
                <a:latin typeface="Times New Roman"/>
                <a:cs typeface="Times New Roman"/>
              </a:rPr>
              <a:t>attracts</a:t>
            </a:r>
            <a:endParaRPr lang="en-US" sz="1300" dirty="0">
              <a:latin typeface="Times New Roman"/>
              <a:cs typeface="Times New Roman"/>
            </a:endParaRPr>
          </a:p>
        </p:txBody>
      </p:sp>
      <p:sp>
        <p:nvSpPr>
          <p:cNvPr id="14" name="TextBox 13"/>
          <p:cNvSpPr txBox="1"/>
          <p:nvPr/>
        </p:nvSpPr>
        <p:spPr>
          <a:xfrm>
            <a:off x="7818873" y="5177066"/>
            <a:ext cx="447218" cy="292388"/>
          </a:xfrm>
          <a:prstGeom prst="rect">
            <a:avLst/>
          </a:prstGeom>
          <a:solidFill>
            <a:schemeClr val="bg1"/>
          </a:solidFill>
        </p:spPr>
        <p:txBody>
          <a:bodyPr wrap="square" rtlCol="0">
            <a:spAutoFit/>
          </a:bodyPr>
          <a:lstStyle/>
          <a:p>
            <a:r>
              <a:rPr lang="en-US" sz="1300" dirty="0" smtClean="0">
                <a:latin typeface="Times New Roman"/>
                <a:cs typeface="Times New Roman"/>
              </a:rPr>
              <a:t>its</a:t>
            </a:r>
            <a:endParaRPr lang="en-US" sz="1300" dirty="0">
              <a:latin typeface="Times New Roman"/>
              <a:cs typeface="Times New Roman"/>
            </a:endParaRPr>
          </a:p>
        </p:txBody>
      </p:sp>
      <p:sp>
        <p:nvSpPr>
          <p:cNvPr id="15" name="Frame 14"/>
          <p:cNvSpPr/>
          <p:nvPr/>
        </p:nvSpPr>
        <p:spPr>
          <a:xfrm>
            <a:off x="798927" y="2859060"/>
            <a:ext cx="2668667"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440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Acid/Base Particulates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2355"/>
            <a:ext cx="9144000" cy="1200329"/>
          </a:xfrm>
          <a:prstGeom prst="rect">
            <a:avLst/>
          </a:prstGeom>
          <a:noFill/>
        </p:spPr>
        <p:txBody>
          <a:bodyPr wrap="square" rtlCol="0">
            <a:spAutoFit/>
          </a:bodyPr>
          <a:lstStyle/>
          <a:p>
            <a:r>
              <a:rPr lang="en-US" dirty="0" smtClean="0"/>
              <a:t>LO 6.11: 	</a:t>
            </a:r>
            <a:r>
              <a:rPr lang="en-US" dirty="0"/>
              <a:t>The student can generate or use a particulate representation of an acid (strong or weak or polyprotic) and a strong base to explain the species that will have large versus small concentrations at equilibrium.</a:t>
            </a:r>
            <a:r>
              <a:rPr lang="en-US" dirty="0" smtClean="0"/>
              <a:t>																</a:t>
            </a:r>
            <a:endParaRPr lang="en-US" dirty="0"/>
          </a:p>
        </p:txBody>
      </p:sp>
      <p:sp>
        <p:nvSpPr>
          <p:cNvPr id="9" name="TextBox 8"/>
          <p:cNvSpPr txBox="1"/>
          <p:nvPr/>
        </p:nvSpPr>
        <p:spPr>
          <a:xfrm>
            <a:off x="8097582" y="-32652"/>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sz="900" dirty="0" smtClean="0">
                <a:solidFill>
                  <a:schemeClr val="bg1">
                    <a:lumMod val="85000"/>
                  </a:schemeClr>
                </a:solidFill>
              </a:rPr>
              <a:t>Select Acid-Base Ionization</a:t>
            </a:r>
            <a:endParaRPr lang="en-US" sz="900" dirty="0">
              <a:solidFill>
                <a:schemeClr val="bg1">
                  <a:lumMod val="85000"/>
                </a:schemeClr>
              </a:solidFill>
            </a:endParaRPr>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4" name="TextBox 13"/>
              <p:cNvSpPr txBox="1"/>
              <p:nvPr/>
            </p:nvSpPr>
            <p:spPr>
              <a:xfrm>
                <a:off x="54762" y="4199221"/>
                <a:ext cx="4101356" cy="1476558"/>
              </a:xfrm>
              <a:prstGeom prst="rect">
                <a:avLst/>
              </a:prstGeom>
              <a:noFill/>
            </p:spPr>
            <p:txBody>
              <a:bodyPr wrap="square" rtlCol="0">
                <a:spAutoFit/>
              </a:bodyPr>
              <a:lstStyle/>
              <a:p>
                <a:r>
                  <a:rPr lang="en-US" sz="1600" dirty="0" smtClean="0"/>
                  <a:t>Strong: Since K</a:t>
                </a:r>
                <a:r>
                  <a:rPr lang="en-US" sz="1600" baseline="-25000" dirty="0" smtClean="0"/>
                  <a:t>a</a:t>
                </a:r>
                <a:r>
                  <a:rPr lang="en-US" sz="1600" dirty="0" smtClean="0"/>
                  <a:t> = </a:t>
                </a:r>
                <a14:m>
                  <m:oMath xmlns:m="http://schemas.openxmlformats.org/officeDocument/2006/math">
                    <m:f>
                      <m:fPr>
                        <m:ctrlPr>
                          <a:rPr lang="en-US" sz="1600" i="1" smtClean="0">
                            <a:latin typeface="Cambria Math" charset="0"/>
                          </a:rPr>
                        </m:ctrlPr>
                      </m:fPr>
                      <m:num>
                        <m:d>
                          <m:dPr>
                            <m:begChr m:val="["/>
                            <m:endChr m:val="]"/>
                            <m:ctrlPr>
                              <a:rPr lang="en-US" sz="1600" b="0" i="1" smtClean="0">
                                <a:latin typeface="Cambria Math" charset="0"/>
                              </a:rPr>
                            </m:ctrlPr>
                          </m:dPr>
                          <m:e>
                            <m:r>
                              <a:rPr lang="en-US" sz="1600" b="0" i="1" smtClean="0">
                                <a:latin typeface="Cambria Math" panose="02040503050406030204" pitchFamily="18" charset="0"/>
                              </a:rPr>
                              <m:t>𝐻</m:t>
                            </m:r>
                            <m:r>
                              <a:rPr lang="en-US" sz="1600" b="0" i="1" baseline="-25000" smtClean="0">
                                <a:latin typeface="Cambria Math" panose="02040503050406030204" pitchFamily="18" charset="0"/>
                              </a:rPr>
                              <m:t>3</m:t>
                            </m:r>
                            <m:r>
                              <a:rPr lang="en-US" sz="1600" b="0" i="1" smtClean="0">
                                <a:latin typeface="Cambria Math" panose="02040503050406030204" pitchFamily="18" charset="0"/>
                              </a:rPr>
                              <m:t>𝑂</m:t>
                            </m:r>
                            <m:r>
                              <a:rPr lang="en-US" sz="1600" b="0" i="1" baseline="30000" smtClean="0">
                                <a:latin typeface="Cambria Math" panose="02040503050406030204" pitchFamily="18" charset="0"/>
                              </a:rPr>
                              <m:t>˖</m:t>
                            </m:r>
                          </m:e>
                        </m:d>
                        <m:r>
                          <a:rPr lang="en-US" sz="1600" b="0" i="1" smtClean="0">
                            <a:latin typeface="Cambria Math" panose="02040503050406030204" pitchFamily="18" charset="0"/>
                          </a:rPr>
                          <m:t>[</m:t>
                        </m:r>
                        <m:r>
                          <a:rPr lang="en-US" sz="1600" b="0" i="1" smtClean="0">
                            <a:latin typeface="Cambria Math" panose="02040503050406030204" pitchFamily="18" charset="0"/>
                          </a:rPr>
                          <m:t>𝐴</m:t>
                        </m:r>
                        <m:r>
                          <a:rPr lang="en-US" sz="1600" i="1" baseline="30000">
                            <a:latin typeface="Cambria Math" panose="02040503050406030204" pitchFamily="18" charset="0"/>
                          </a:rPr>
                          <m:t>˗</m:t>
                        </m:r>
                        <m:r>
                          <a:rPr lang="en-US" sz="1600" b="0" i="1" smtClean="0">
                            <a:latin typeface="Cambria Math" panose="02040503050406030204" pitchFamily="18" charset="0"/>
                          </a:rPr>
                          <m:t>]</m:t>
                        </m:r>
                      </m:num>
                      <m:den>
                        <m:r>
                          <a:rPr lang="en-US" sz="1600" b="0" i="1" smtClean="0">
                            <a:latin typeface="Cambria Math" panose="02040503050406030204" pitchFamily="18" charset="0"/>
                          </a:rPr>
                          <m:t>[</m:t>
                        </m:r>
                        <m:r>
                          <a:rPr lang="en-US" sz="1600" b="0" i="1" smtClean="0">
                            <a:latin typeface="Cambria Math" panose="02040503050406030204" pitchFamily="18" charset="0"/>
                          </a:rPr>
                          <m:t>𝐻𝐴</m:t>
                        </m:r>
                        <m:r>
                          <a:rPr lang="en-US" sz="1600" b="0" i="1" smtClean="0">
                            <a:latin typeface="Cambria Math" panose="02040503050406030204" pitchFamily="18" charset="0"/>
                          </a:rPr>
                          <m:t>]</m:t>
                        </m:r>
                      </m:den>
                    </m:f>
                  </m:oMath>
                </a14:m>
                <a:r>
                  <a:rPr lang="en-US" sz="1600" dirty="0" smtClean="0"/>
                  <a:t>&gt;&gt;1, at equilibrium </a:t>
                </a:r>
                <a:r>
                  <a:rPr lang="en-US" sz="1600" dirty="0"/>
                  <a:t>s</a:t>
                </a:r>
                <a:r>
                  <a:rPr lang="en-US" sz="1600" dirty="0" smtClean="0"/>
                  <a:t>trong </a:t>
                </a:r>
                <a:r>
                  <a:rPr lang="en-US" sz="1600" dirty="0"/>
                  <a:t>acids are </a:t>
                </a:r>
                <a:r>
                  <a:rPr lang="en-US" sz="1600" dirty="0" smtClean="0"/>
                  <a:t>molecules that </a:t>
                </a:r>
                <a:r>
                  <a:rPr lang="en-US" sz="1600" dirty="0"/>
                  <a:t>essentially ionize to </a:t>
                </a:r>
                <a:r>
                  <a:rPr lang="en-US" sz="1600" i="1" dirty="0"/>
                  <a:t>completion </a:t>
                </a:r>
                <a:r>
                  <a:rPr lang="en-US" sz="1600" dirty="0"/>
                  <a:t>in aqueous solution, </a:t>
                </a:r>
                <a:r>
                  <a:rPr lang="en-US" sz="1600" dirty="0" smtClean="0"/>
                  <a:t>disassociating </a:t>
                </a:r>
                <a:r>
                  <a:rPr lang="en-US" sz="1600" dirty="0"/>
                  <a:t>into </a:t>
                </a:r>
                <a:r>
                  <a:rPr lang="en-US" sz="1600" dirty="0" smtClean="0"/>
                  <a:t>H</a:t>
                </a:r>
                <a:r>
                  <a:rPr lang="en-US" sz="1600" baseline="-25000" dirty="0" smtClean="0"/>
                  <a:t>3</a:t>
                </a:r>
                <a:r>
                  <a:rPr lang="en-US" sz="1600" dirty="0" smtClean="0"/>
                  <a:t>O</a:t>
                </a:r>
                <a:r>
                  <a:rPr lang="en-US" sz="1600" baseline="30000" dirty="0" smtClean="0"/>
                  <a:t>+</a:t>
                </a:r>
                <a:r>
                  <a:rPr lang="en-US" sz="1600" dirty="0"/>
                  <a:t> ions and the additional </a:t>
                </a:r>
                <a:r>
                  <a:rPr lang="en-US" sz="1600" dirty="0" smtClean="0"/>
                  <a:t>anion.</a:t>
                </a:r>
                <a:endParaRPr lang="en-US" sz="1600" dirty="0"/>
              </a:p>
            </p:txBody>
          </p:sp>
        </mc:Choice>
        <mc:Fallback>
          <p:sp>
            <p:nvSpPr>
              <p:cNvPr id="14" name="TextBox 13"/>
              <p:cNvSpPr txBox="1">
                <a:spLocks noRot="1" noChangeAspect="1" noMove="1" noResize="1" noEditPoints="1" noAdjustHandles="1" noChangeArrowheads="1" noChangeShapeType="1" noTextEdit="1"/>
              </p:cNvSpPr>
              <p:nvPr/>
            </p:nvSpPr>
            <p:spPr>
              <a:xfrm>
                <a:off x="54762" y="4199221"/>
                <a:ext cx="4101356" cy="1476558"/>
              </a:xfrm>
              <a:prstGeom prst="rect">
                <a:avLst/>
              </a:prstGeom>
              <a:blipFill rotWithShape="0">
                <a:blip r:embed="rId4"/>
                <a:stretch>
                  <a:fillRect l="-892" b="-4545"/>
                </a:stretch>
              </a:blipFill>
            </p:spPr>
            <p:txBody>
              <a:bodyPr/>
              <a:lstStyle/>
              <a:p>
                <a:r>
                  <a:rPr lang="en-US">
                    <a:noFill/>
                  </a:rPr>
                  <a:t> </a:t>
                </a:r>
              </a:p>
            </p:txBody>
          </p:sp>
        </mc:Fallback>
      </mc:AlternateContent>
      <mc:AlternateContent>
        <mc:Choice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5" name="TextBox 14"/>
              <p:cNvSpPr txBox="1"/>
              <p:nvPr/>
            </p:nvSpPr>
            <p:spPr>
              <a:xfrm>
                <a:off x="4434262" y="4322380"/>
                <a:ext cx="4569432" cy="1476558"/>
              </a:xfrm>
              <a:prstGeom prst="rect">
                <a:avLst/>
              </a:prstGeom>
              <a:noFill/>
            </p:spPr>
            <p:txBody>
              <a:bodyPr wrap="square" rtlCol="0">
                <a:spAutoFit/>
              </a:bodyPr>
              <a:lstStyle/>
              <a:p>
                <a:r>
                  <a:rPr lang="en-US" sz="1600" dirty="0" smtClean="0"/>
                  <a:t>Weak: Since </a:t>
                </a:r>
                <a:r>
                  <a:rPr lang="en-US" sz="1600" dirty="0"/>
                  <a:t>K</a:t>
                </a:r>
                <a:r>
                  <a:rPr lang="en-US" sz="1600" baseline="-25000" dirty="0"/>
                  <a:t>a</a:t>
                </a:r>
                <a:r>
                  <a:rPr lang="en-US" sz="1600" dirty="0"/>
                  <a:t> = </a:t>
                </a:r>
                <a14:m>
                  <m:oMath xmlns:m="http://schemas.openxmlformats.org/officeDocument/2006/math">
                    <m:f>
                      <m:fPr>
                        <m:ctrlPr>
                          <a:rPr lang="en-US" sz="1600" i="1">
                            <a:latin typeface="Cambria Math" charset="0"/>
                          </a:rPr>
                        </m:ctrlPr>
                      </m:fPr>
                      <m:num>
                        <m:d>
                          <m:dPr>
                            <m:begChr m:val="["/>
                            <m:endChr m:val="]"/>
                            <m:ctrlPr>
                              <a:rPr lang="en-US" sz="1600" i="1">
                                <a:latin typeface="Cambria Math" charset="0"/>
                              </a:rPr>
                            </m:ctrlPr>
                          </m:dPr>
                          <m:e>
                            <m:r>
                              <a:rPr lang="en-US" sz="1600" i="1">
                                <a:latin typeface="Cambria Math" panose="02040503050406030204" pitchFamily="18" charset="0"/>
                              </a:rPr>
                              <m:t>𝐻</m:t>
                            </m:r>
                            <m:r>
                              <a:rPr lang="en-US" sz="1600" i="1" baseline="-25000">
                                <a:latin typeface="Cambria Math" panose="02040503050406030204" pitchFamily="18" charset="0"/>
                              </a:rPr>
                              <m:t>3</m:t>
                            </m:r>
                            <m:r>
                              <a:rPr lang="en-US" sz="1600" i="1">
                                <a:latin typeface="Cambria Math" panose="02040503050406030204" pitchFamily="18" charset="0"/>
                              </a:rPr>
                              <m:t>𝑂</m:t>
                            </m:r>
                            <m:r>
                              <a:rPr lang="en-US" sz="1600" i="1" baseline="30000">
                                <a:latin typeface="Cambria Math" panose="02040503050406030204" pitchFamily="18" charset="0"/>
                              </a:rPr>
                              <m:t>˖</m:t>
                            </m:r>
                          </m:e>
                        </m:d>
                        <m:r>
                          <a:rPr lang="en-US" sz="1600" i="1">
                            <a:latin typeface="Cambria Math" panose="02040503050406030204" pitchFamily="18" charset="0"/>
                          </a:rPr>
                          <m:t>[</m:t>
                        </m:r>
                        <m:r>
                          <a:rPr lang="en-US" sz="1600" i="1">
                            <a:latin typeface="Cambria Math" panose="02040503050406030204" pitchFamily="18" charset="0"/>
                          </a:rPr>
                          <m:t>𝐴</m:t>
                        </m:r>
                        <m:r>
                          <a:rPr lang="en-US" sz="1600" i="1" baseline="30000">
                            <a:latin typeface="Cambria Math" panose="02040503050406030204" pitchFamily="18" charset="0"/>
                          </a:rPr>
                          <m:t>˗</m:t>
                        </m:r>
                        <m:r>
                          <a:rPr lang="en-US" sz="1600" i="1">
                            <a:latin typeface="Cambria Math" panose="02040503050406030204" pitchFamily="18" charset="0"/>
                          </a:rPr>
                          <m:t>]</m:t>
                        </m:r>
                      </m:num>
                      <m:den>
                        <m:r>
                          <a:rPr lang="en-US" sz="1600" i="1">
                            <a:latin typeface="Cambria Math" panose="02040503050406030204" pitchFamily="18" charset="0"/>
                          </a:rPr>
                          <m:t>[</m:t>
                        </m:r>
                        <m:r>
                          <a:rPr lang="en-US" sz="1600" i="1">
                            <a:latin typeface="Cambria Math" panose="02040503050406030204" pitchFamily="18" charset="0"/>
                          </a:rPr>
                          <m:t>𝐻𝐴</m:t>
                        </m:r>
                        <m:r>
                          <a:rPr lang="en-US" sz="1600" i="1">
                            <a:latin typeface="Cambria Math" panose="02040503050406030204" pitchFamily="18" charset="0"/>
                          </a:rPr>
                          <m:t>]</m:t>
                        </m:r>
                      </m:den>
                    </m:f>
                    <m:r>
                      <a:rPr lang="en-US" sz="1600" b="0" i="0" smtClean="0">
                        <a:latin typeface="Cambria Math" panose="02040503050406030204" pitchFamily="18" charset="0"/>
                      </a:rPr>
                      <m:t>≪</m:t>
                    </m:r>
                  </m:oMath>
                </a14:m>
                <a:r>
                  <a:rPr lang="en-US" sz="1600" dirty="0"/>
                  <a:t>1, at </a:t>
                </a:r>
                <a:r>
                  <a:rPr lang="en-US" sz="1600" dirty="0" smtClean="0"/>
                  <a:t>equilibrium weak acids are molecules that only partially ionize in aqueous solution, disassociating into few</a:t>
                </a:r>
                <a:r>
                  <a:rPr lang="en-US" sz="1600" dirty="0"/>
                  <a:t> H</a:t>
                </a:r>
                <a:r>
                  <a:rPr lang="en-US" sz="1600" baseline="-25000" dirty="0"/>
                  <a:t>3</a:t>
                </a:r>
                <a:r>
                  <a:rPr lang="en-US" sz="1600" dirty="0"/>
                  <a:t>O</a:t>
                </a:r>
                <a:r>
                  <a:rPr lang="en-US" sz="1600" baseline="30000" dirty="0"/>
                  <a:t>+</a:t>
                </a:r>
                <a:r>
                  <a:rPr lang="en-US" sz="1600" dirty="0"/>
                  <a:t> ions and the additional anion.</a:t>
                </a:r>
              </a:p>
              <a:p>
                <a:endParaRPr lang="en-US" sz="1600" dirty="0"/>
              </a:p>
            </p:txBody>
          </p:sp>
        </mc:Choice>
        <mc:Fallback>
          <p:sp>
            <p:nvSpPr>
              <p:cNvPr id="15" name="TextBox 14"/>
              <p:cNvSpPr txBox="1">
                <a:spLocks noRot="1" noChangeAspect="1" noMove="1" noResize="1" noEditPoints="1" noAdjustHandles="1" noChangeArrowheads="1" noChangeShapeType="1" noTextEdit="1"/>
              </p:cNvSpPr>
              <p:nvPr/>
            </p:nvSpPr>
            <p:spPr>
              <a:xfrm>
                <a:off x="4434262" y="4322380"/>
                <a:ext cx="4569432" cy="1476558"/>
              </a:xfrm>
              <a:prstGeom prst="rect">
                <a:avLst/>
              </a:prstGeom>
              <a:blipFill rotWithShape="0">
                <a:blip r:embed="rId5"/>
                <a:stretch>
                  <a:fillRect l="-667"/>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5430523" y="51415"/>
            <a:ext cx="2505075" cy="590550"/>
          </a:xfrm>
          <a:prstGeom prst="rect">
            <a:avLst/>
          </a:prstGeom>
        </p:spPr>
      </p:pic>
      <p:pic>
        <p:nvPicPr>
          <p:cNvPr id="3" name="Picture 2"/>
          <p:cNvPicPr>
            <a:picLocks noChangeAspect="1"/>
          </p:cNvPicPr>
          <p:nvPr/>
        </p:nvPicPr>
        <p:blipFill>
          <a:blip r:embed="rId7"/>
          <a:stretch>
            <a:fillRect/>
          </a:stretch>
        </p:blipFill>
        <p:spPr>
          <a:xfrm>
            <a:off x="157563" y="889813"/>
            <a:ext cx="3390900" cy="828675"/>
          </a:xfrm>
          <a:prstGeom prst="rect">
            <a:avLst/>
          </a:prstGeom>
        </p:spPr>
      </p:pic>
      <p:pic>
        <p:nvPicPr>
          <p:cNvPr id="5" name="Picture 4"/>
          <p:cNvPicPr>
            <a:picLocks noChangeAspect="1"/>
          </p:cNvPicPr>
          <p:nvPr/>
        </p:nvPicPr>
        <p:blipFill>
          <a:blip r:embed="rId8"/>
          <a:stretch>
            <a:fillRect/>
          </a:stretch>
        </p:blipFill>
        <p:spPr>
          <a:xfrm>
            <a:off x="4754248" y="819533"/>
            <a:ext cx="3124200" cy="790937"/>
          </a:xfrm>
          <a:prstGeom prst="rect">
            <a:avLst/>
          </a:prstGeom>
        </p:spPr>
      </p:pic>
      <p:pic>
        <p:nvPicPr>
          <p:cNvPr id="6" name="Picture 5"/>
          <p:cNvPicPr>
            <a:picLocks noChangeAspect="1"/>
          </p:cNvPicPr>
          <p:nvPr/>
        </p:nvPicPr>
        <p:blipFill>
          <a:blip r:embed="rId9"/>
          <a:stretch>
            <a:fillRect/>
          </a:stretch>
        </p:blipFill>
        <p:spPr>
          <a:xfrm>
            <a:off x="376638" y="1678496"/>
            <a:ext cx="3171825" cy="2352675"/>
          </a:xfrm>
          <a:prstGeom prst="rect">
            <a:avLst/>
          </a:prstGeom>
        </p:spPr>
      </p:pic>
      <p:pic>
        <p:nvPicPr>
          <p:cNvPr id="10" name="Picture 9"/>
          <p:cNvPicPr>
            <a:picLocks noChangeAspect="1"/>
          </p:cNvPicPr>
          <p:nvPr/>
        </p:nvPicPr>
        <p:blipFill>
          <a:blip r:embed="rId10"/>
          <a:stretch>
            <a:fillRect/>
          </a:stretch>
        </p:blipFill>
        <p:spPr>
          <a:xfrm>
            <a:off x="4697098" y="1668259"/>
            <a:ext cx="3238500" cy="24098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26256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pH of Weak or Strong Acid</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5299"/>
            <a:ext cx="9144000" cy="1138773"/>
          </a:xfrm>
          <a:prstGeom prst="rect">
            <a:avLst/>
          </a:prstGeom>
          <a:noFill/>
        </p:spPr>
        <p:txBody>
          <a:bodyPr wrap="square" rtlCol="0">
            <a:spAutoFit/>
          </a:bodyPr>
          <a:lstStyle/>
          <a:p>
            <a:r>
              <a:rPr lang="en-US" sz="1600" dirty="0"/>
              <a:t>LO 6.12</a:t>
            </a:r>
            <a:r>
              <a:rPr lang="en-US" sz="1600" dirty="0" smtClean="0"/>
              <a:t>: </a:t>
            </a:r>
            <a:r>
              <a:rPr lang="en-US" sz="1600" dirty="0"/>
              <a:t>R</a:t>
            </a:r>
            <a:r>
              <a:rPr lang="en-US" sz="1600" dirty="0" smtClean="0"/>
              <a:t>eason </a:t>
            </a:r>
            <a:r>
              <a:rPr lang="en-US" sz="1600" dirty="0"/>
              <a:t>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TextBox 12"/>
          <p:cNvSpPr txBox="1"/>
          <p:nvPr/>
        </p:nvSpPr>
        <p:spPr>
          <a:xfrm>
            <a:off x="-3636" y="4033626"/>
            <a:ext cx="408714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This is a particulate picture of a strong acid whose [HA] = 0.00100</a:t>
            </a:r>
            <a:r>
              <a:rPr lang="en-US" sz="1600" i="1" dirty="0" smtClean="0"/>
              <a:t>M</a:t>
            </a:r>
            <a:r>
              <a:rPr lang="en-US" sz="1600" dirty="0" smtClean="0"/>
              <a:t>.</a:t>
            </a:r>
          </a:p>
          <a:p>
            <a:pPr marL="285750" indent="-285750">
              <a:buFont typeface="Arial" panose="020B0604020202020204" pitchFamily="34" charset="0"/>
              <a:buChar char="•"/>
            </a:pPr>
            <a:r>
              <a:rPr lang="en-US" sz="1600" dirty="0" smtClean="0"/>
              <a:t>Note the 100% ionization of this acid. </a:t>
            </a:r>
            <a:endParaRPr lang="en-US" sz="1600" dirty="0"/>
          </a:p>
        </p:txBody>
      </p:sp>
      <p:sp>
        <p:nvSpPr>
          <p:cNvPr id="14" name="TextBox 13"/>
          <p:cNvSpPr txBox="1"/>
          <p:nvPr/>
        </p:nvSpPr>
        <p:spPr>
          <a:xfrm>
            <a:off x="4191721" y="3808328"/>
            <a:ext cx="4779975" cy="1431161"/>
          </a:xfrm>
          <a:prstGeom prst="rect">
            <a:avLst/>
          </a:prstGeom>
          <a:noFill/>
        </p:spPr>
        <p:txBody>
          <a:bodyPr wrap="square" rtlCol="0">
            <a:spAutoFit/>
          </a:bodyPr>
          <a:lstStyle/>
          <a:p>
            <a:pPr marL="285750" indent="-285750">
              <a:buFont typeface="Arial" panose="020B0604020202020204" pitchFamily="34" charset="0"/>
              <a:buChar char="•"/>
            </a:pPr>
            <a:r>
              <a:rPr lang="en-US" sz="1450" dirty="0" smtClean="0"/>
              <a:t>This is a particulate picture of a weak acid whose [HA] = 1.00</a:t>
            </a:r>
            <a:r>
              <a:rPr lang="en-US" sz="1450" i="1" dirty="0" smtClean="0"/>
              <a:t>M</a:t>
            </a:r>
            <a:r>
              <a:rPr lang="en-US" sz="1450" dirty="0"/>
              <a:t> </a:t>
            </a:r>
            <a:r>
              <a:rPr lang="en-US" sz="1450" dirty="0" smtClean="0"/>
              <a:t>and </a:t>
            </a:r>
            <a:r>
              <a:rPr lang="en-US" sz="1450" dirty="0" err="1" smtClean="0"/>
              <a:t>K</a:t>
            </a:r>
            <a:r>
              <a:rPr lang="en-US" sz="1450" baseline="-25000" dirty="0" err="1" smtClean="0"/>
              <a:t>a</a:t>
            </a:r>
            <a:r>
              <a:rPr lang="en-US" sz="1450" dirty="0" smtClean="0"/>
              <a:t> = 1.00x10</a:t>
            </a:r>
            <a:r>
              <a:rPr lang="en-US" sz="1450" baseline="30000" dirty="0" smtClean="0"/>
              <a:t>-6</a:t>
            </a:r>
            <a:r>
              <a:rPr lang="en-US" sz="1450" dirty="0" smtClean="0"/>
              <a:t>.</a:t>
            </a:r>
          </a:p>
          <a:p>
            <a:pPr marL="285750" indent="-285750">
              <a:buFont typeface="Arial" panose="020B0604020202020204" pitchFamily="34" charset="0"/>
              <a:buChar char="•"/>
            </a:pPr>
            <a:r>
              <a:rPr lang="en-US" sz="1450" dirty="0" smtClean="0"/>
              <a:t>pH is a measure of the [H</a:t>
            </a:r>
            <a:r>
              <a:rPr lang="en-US" sz="1450" baseline="30000" dirty="0" smtClean="0"/>
              <a:t>+</a:t>
            </a:r>
            <a:r>
              <a:rPr lang="en-US" sz="1450" dirty="0" smtClean="0"/>
              <a:t>] in solution. More moles of a weak acid are needed to achieve equivalent [H</a:t>
            </a:r>
            <a:r>
              <a:rPr lang="en-US" sz="1450" baseline="30000" dirty="0" smtClean="0"/>
              <a:t>+</a:t>
            </a:r>
            <a:r>
              <a:rPr lang="en-US" sz="1450" dirty="0" smtClean="0"/>
              <a:t>] values of a strong acid of the same pH, since a weak acid only partially ionizes.</a:t>
            </a:r>
            <a:endParaRPr lang="en-US" sz="1450" dirty="0"/>
          </a:p>
        </p:txBody>
      </p:sp>
      <p:sp>
        <p:nvSpPr>
          <p:cNvPr id="17" name="TextBox 16"/>
          <p:cNvSpPr txBox="1"/>
          <p:nvPr/>
        </p:nvSpPr>
        <p:spPr>
          <a:xfrm>
            <a:off x="-55339" y="5295346"/>
            <a:ext cx="9077157" cy="58477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If similar volumes of both acids above were titrated with the same strong base, the weak acid would require a larger volume of base to reach its equivalence point. </a:t>
            </a:r>
            <a:endParaRPr lang="en-US" sz="1600" dirty="0"/>
          </a:p>
        </p:txBody>
      </p:sp>
      <p:pic>
        <p:nvPicPr>
          <p:cNvPr id="2" name="Picture 1"/>
          <p:cNvPicPr>
            <a:picLocks noChangeAspect="1"/>
          </p:cNvPicPr>
          <p:nvPr/>
        </p:nvPicPr>
        <p:blipFill>
          <a:blip r:embed="rId4"/>
          <a:stretch>
            <a:fillRect/>
          </a:stretch>
        </p:blipFill>
        <p:spPr>
          <a:xfrm>
            <a:off x="21636" y="854823"/>
            <a:ext cx="3181350" cy="3114675"/>
          </a:xfrm>
          <a:prstGeom prst="rect">
            <a:avLst/>
          </a:prstGeom>
        </p:spPr>
      </p:pic>
      <p:pic>
        <p:nvPicPr>
          <p:cNvPr id="3" name="Picture 2"/>
          <p:cNvPicPr>
            <a:picLocks noChangeAspect="1"/>
          </p:cNvPicPr>
          <p:nvPr/>
        </p:nvPicPr>
        <p:blipFill>
          <a:blip r:embed="rId5"/>
          <a:stretch>
            <a:fillRect/>
          </a:stretch>
        </p:blipFill>
        <p:spPr>
          <a:xfrm>
            <a:off x="4893793" y="817569"/>
            <a:ext cx="3152775" cy="3028950"/>
          </a:xfrm>
          <a:prstGeom prst="rect">
            <a:avLst/>
          </a:prstGeom>
        </p:spPr>
      </p:pic>
      <p:sp>
        <p:nvSpPr>
          <p:cNvPr id="15" name="TextBox 14"/>
          <p:cNvSpPr txBox="1"/>
          <p:nvPr/>
        </p:nvSpPr>
        <p:spPr>
          <a:xfrm>
            <a:off x="2665920" y="698494"/>
            <a:ext cx="2835180" cy="523220"/>
          </a:xfrm>
          <a:prstGeom prst="rect">
            <a:avLst/>
          </a:prstGeom>
          <a:noFill/>
        </p:spPr>
        <p:txBody>
          <a:bodyPr wrap="square" rtlCol="0">
            <a:spAutoFit/>
          </a:bodyPr>
          <a:lstStyle/>
          <a:p>
            <a:pPr algn="ctr"/>
            <a:r>
              <a:rPr lang="en-US" sz="1400" dirty="0" smtClean="0"/>
              <a:t>Note the similar pH values of both monoprotic acids.</a:t>
            </a:r>
            <a:endParaRPr lang="en-US" sz="1400" dirty="0"/>
          </a:p>
        </p:txBody>
      </p:sp>
      <p:sp>
        <p:nvSpPr>
          <p:cNvPr id="5" name="Rounded Rectangle 4"/>
          <p:cNvSpPr/>
          <p:nvPr/>
        </p:nvSpPr>
        <p:spPr>
          <a:xfrm>
            <a:off x="2204025" y="929640"/>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
        <p:nvSpPr>
          <p:cNvPr id="18" name="Rounded Rectangle 17"/>
          <p:cNvSpPr/>
          <p:nvPr/>
        </p:nvSpPr>
        <p:spPr>
          <a:xfrm>
            <a:off x="7055273" y="874428"/>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42270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Titrations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43954"/>
            <a:ext cx="9144000" cy="1477328"/>
          </a:xfrm>
          <a:prstGeom prst="rect">
            <a:avLst/>
          </a:prstGeom>
          <a:noFill/>
        </p:spPr>
        <p:txBody>
          <a:bodyPr wrap="square" rtlCol="0">
            <a:spAutoFit/>
          </a:bodyPr>
          <a:lstStyle/>
          <a:p>
            <a:r>
              <a:rPr lang="en-US" dirty="0"/>
              <a:t>LO 6.13</a:t>
            </a:r>
            <a:r>
              <a:rPr lang="en-US" dirty="0" smtClean="0"/>
              <a:t>: The </a:t>
            </a:r>
            <a:r>
              <a:rPr lang="en-US" dirty="0"/>
              <a:t>student can interpret titration data for monoprotic or polyprotic acids involving titration of a weak or </a:t>
            </a:r>
            <a:r>
              <a:rPr lang="en-US" dirty="0" smtClean="0"/>
              <a:t>strong </a:t>
            </a:r>
            <a:r>
              <a:rPr lang="en-US" dirty="0"/>
              <a:t>acid by a </a:t>
            </a:r>
            <a:r>
              <a:rPr lang="en-US" dirty="0" smtClean="0"/>
              <a:t>strong </a:t>
            </a:r>
            <a:r>
              <a:rPr lang="en-US" dirty="0"/>
              <a:t>base (or a weak or strong base by a strong acid) to determine the concentration of the titrant and the pK</a:t>
            </a:r>
            <a:r>
              <a:rPr lang="en-US" baseline="-25000" dirty="0"/>
              <a:t>a</a:t>
            </a:r>
            <a:r>
              <a:rPr lang="en-US" dirty="0"/>
              <a:t> for a weak acid, or the pK</a:t>
            </a:r>
            <a:r>
              <a:rPr lang="en-US" baseline="-25000" dirty="0"/>
              <a:t>b</a:t>
            </a:r>
            <a:r>
              <a:rPr lang="en-US" dirty="0"/>
              <a:t> for a weak base.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www.dlt.ncssm.edu/tiger/diagrams/acid-base/WeakAcidTitration-General.gif"/>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 r="-1661" b="-491"/>
          <a:stretch/>
        </p:blipFill>
        <p:spPr bwMode="auto">
          <a:xfrm>
            <a:off x="0" y="776167"/>
            <a:ext cx="2222419" cy="2929161"/>
          </a:xfrm>
          <a:prstGeom prst="rect">
            <a:avLst/>
          </a:prstGeom>
          <a:noFill/>
          <a:ln>
            <a:solidFill>
              <a:schemeClr val="accent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0" name="Picture 6" descr="http://www.dlt.ncssm.edu/tiger/diagrams/acid-base/StrongAcidTitration-1.gif"/>
          <p:cNvPicPr>
            <a:picLocks noChangeAspect="1" noChangeArrowheads="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68" r="518"/>
          <a:stretch/>
        </p:blipFill>
        <p:spPr bwMode="auto">
          <a:xfrm>
            <a:off x="5258868" y="209199"/>
            <a:ext cx="2628900" cy="2066958"/>
          </a:xfrm>
          <a:prstGeom prst="rect">
            <a:avLst/>
          </a:prstGeom>
          <a:noFill/>
          <a:ln>
            <a:solidFill>
              <a:schemeClr val="accent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Picture 4" descr="http://www.dlt.ncssm.edu/tiger/diagrams/acid-base/WeakBaseTitration-General.gif"/>
          <p:cNvPicPr>
            <a:picLocks noChangeAspect="1" noChangeArrowheads="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764" b="-265"/>
          <a:stretch/>
        </p:blipFill>
        <p:spPr bwMode="auto">
          <a:xfrm>
            <a:off x="6861463" y="2276157"/>
            <a:ext cx="2013074" cy="2705594"/>
          </a:xfrm>
          <a:prstGeom prst="rect">
            <a:avLst/>
          </a:prstGeom>
          <a:noFill/>
          <a:ln>
            <a:solidFill>
              <a:schemeClr val="accent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19106" y="3705328"/>
            <a:ext cx="2261160" cy="830997"/>
          </a:xfrm>
          <a:prstGeom prst="rect">
            <a:avLst/>
          </a:prstGeom>
          <a:noFill/>
        </p:spPr>
        <p:txBody>
          <a:bodyPr wrap="square" rtlCol="0">
            <a:spAutoFit/>
          </a:bodyPr>
          <a:lstStyle/>
          <a:p>
            <a:r>
              <a:rPr lang="en-US" sz="1200" dirty="0"/>
              <a:t>This illustration shows the titration curve of </a:t>
            </a:r>
            <a:br>
              <a:rPr lang="en-US" sz="1200" dirty="0"/>
            </a:br>
            <a:r>
              <a:rPr lang="en-US" sz="1200" dirty="0"/>
              <a:t>a weak acid with a strong base with indicator </a:t>
            </a:r>
            <a:r>
              <a:rPr lang="en-US" sz="1200" dirty="0" smtClean="0"/>
              <a:t>changes.</a:t>
            </a:r>
            <a:endParaRPr lang="en-US" sz="1200" dirty="0"/>
          </a:p>
        </p:txBody>
      </p:sp>
      <p:sp>
        <p:nvSpPr>
          <p:cNvPr id="14" name="TextBox 13"/>
          <p:cNvSpPr txBox="1"/>
          <p:nvPr/>
        </p:nvSpPr>
        <p:spPr>
          <a:xfrm>
            <a:off x="6119435" y="4981751"/>
            <a:ext cx="2921000" cy="646331"/>
          </a:xfrm>
          <a:prstGeom prst="rect">
            <a:avLst/>
          </a:prstGeom>
          <a:noFill/>
        </p:spPr>
        <p:txBody>
          <a:bodyPr wrap="square" rtlCol="0">
            <a:spAutoFit/>
          </a:bodyPr>
          <a:lstStyle/>
          <a:p>
            <a:pPr algn="r"/>
            <a:r>
              <a:rPr lang="en-US" sz="1200" dirty="0"/>
              <a:t>This illustration shows the titration curve of a weak base with a strong acid with indicator changes. </a:t>
            </a:r>
          </a:p>
        </p:txBody>
      </p:sp>
      <p:sp>
        <p:nvSpPr>
          <p:cNvPr id="3" name="TextBox 2"/>
          <p:cNvSpPr txBox="1"/>
          <p:nvPr/>
        </p:nvSpPr>
        <p:spPr>
          <a:xfrm>
            <a:off x="2139453" y="117717"/>
            <a:ext cx="3119415" cy="646331"/>
          </a:xfrm>
          <a:prstGeom prst="rect">
            <a:avLst/>
          </a:prstGeom>
          <a:noFill/>
        </p:spPr>
        <p:txBody>
          <a:bodyPr wrap="square" rtlCol="0">
            <a:spAutoFit/>
          </a:bodyPr>
          <a:lstStyle/>
          <a:p>
            <a:pPr algn="r"/>
            <a:r>
              <a:rPr lang="en-US" sz="1200" dirty="0"/>
              <a:t>This illustration shows the titration curve of a strong acid with a strong base. </a:t>
            </a:r>
            <a:br>
              <a:rPr lang="en-US" sz="1200" dirty="0"/>
            </a:br>
            <a:endParaRPr lang="en-US" sz="1200" dirty="0"/>
          </a:p>
        </p:txBody>
      </p:sp>
      <p:pic>
        <p:nvPicPr>
          <p:cNvPr id="1032" name="Picture 8" descr="http://www.dlt.ncssm.edu/tiger/diagrams/acid-base/Titration-vs-Ka.gif"/>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36722" y="785341"/>
            <a:ext cx="2083294" cy="2815901"/>
          </a:xfrm>
          <a:prstGeom prst="rect">
            <a:avLst/>
          </a:prstGeom>
          <a:noFill/>
          <a:ln>
            <a:solidFill>
              <a:schemeClr val="accent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4" name="Picture 10" descr="http://www.dlt.ncssm.edu/tiger/diagrams/acid-base/PolyproticAcidTitration.gif"/>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30139" y="2276157"/>
            <a:ext cx="2138771" cy="2851695"/>
          </a:xfrm>
          <a:prstGeom prst="rect">
            <a:avLst/>
          </a:prstGeom>
          <a:noFill/>
          <a:ln>
            <a:solidFill>
              <a:schemeClr val="accent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8" name="TextBox 17"/>
          <p:cNvSpPr txBox="1"/>
          <p:nvPr/>
        </p:nvSpPr>
        <p:spPr>
          <a:xfrm>
            <a:off x="3266164" y="5181880"/>
            <a:ext cx="3243184" cy="461665"/>
          </a:xfrm>
          <a:prstGeom prst="rect">
            <a:avLst/>
          </a:prstGeom>
          <a:noFill/>
        </p:spPr>
        <p:txBody>
          <a:bodyPr wrap="square" rtlCol="0">
            <a:spAutoFit/>
          </a:bodyPr>
          <a:lstStyle/>
          <a:p>
            <a:pPr algn="r"/>
            <a:r>
              <a:rPr lang="en-US" sz="1200" dirty="0"/>
              <a:t>This illustration shows the </a:t>
            </a:r>
            <a:r>
              <a:rPr lang="en-US" sz="1200" dirty="0" smtClean="0"/>
              <a:t>titration curve of a </a:t>
            </a:r>
            <a:r>
              <a:rPr lang="en-US" sz="1200" dirty="0"/>
              <a:t>polyprotic weak acid with a strong base. </a:t>
            </a:r>
          </a:p>
        </p:txBody>
      </p:sp>
      <p:sp>
        <p:nvSpPr>
          <p:cNvPr id="10" name="TextBox 9"/>
          <p:cNvSpPr txBox="1"/>
          <p:nvPr/>
        </p:nvSpPr>
        <p:spPr>
          <a:xfrm>
            <a:off x="2248876" y="3705327"/>
            <a:ext cx="2034576" cy="830997"/>
          </a:xfrm>
          <a:prstGeom prst="rect">
            <a:avLst/>
          </a:prstGeom>
          <a:noFill/>
        </p:spPr>
        <p:txBody>
          <a:bodyPr wrap="square" rtlCol="0">
            <a:spAutoFit/>
          </a:bodyPr>
          <a:lstStyle/>
          <a:p>
            <a:r>
              <a:rPr lang="en-US" sz="1200" dirty="0"/>
              <a:t>This illustration shows the titration curves </a:t>
            </a:r>
            <a:br>
              <a:rPr lang="en-US" sz="1200" dirty="0"/>
            </a:br>
            <a:r>
              <a:rPr lang="en-US" sz="1200" dirty="0"/>
              <a:t>of several weak acids with a strong base</a:t>
            </a:r>
          </a:p>
        </p:txBody>
      </p:sp>
      <p:sp>
        <p:nvSpPr>
          <p:cNvPr id="13" name="Right Arrow 12"/>
          <p:cNvSpPr/>
          <p:nvPr/>
        </p:nvSpPr>
        <p:spPr>
          <a:xfrm>
            <a:off x="5143883" y="336680"/>
            <a:ext cx="202132" cy="1042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Up Arrow 14"/>
          <p:cNvSpPr/>
          <p:nvPr/>
        </p:nvSpPr>
        <p:spPr>
          <a:xfrm>
            <a:off x="990600" y="3514690"/>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Up Arrow 22"/>
          <p:cNvSpPr/>
          <p:nvPr/>
        </p:nvSpPr>
        <p:spPr>
          <a:xfrm>
            <a:off x="3185155" y="3523431"/>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Up Arrow 23"/>
          <p:cNvSpPr/>
          <p:nvPr/>
        </p:nvSpPr>
        <p:spPr>
          <a:xfrm>
            <a:off x="5269463" y="4994924"/>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Up Arrow 24"/>
          <p:cNvSpPr/>
          <p:nvPr/>
        </p:nvSpPr>
        <p:spPr>
          <a:xfrm>
            <a:off x="7851246" y="4811122"/>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ular Callout 21"/>
          <p:cNvSpPr/>
          <p:nvPr/>
        </p:nvSpPr>
        <p:spPr>
          <a:xfrm>
            <a:off x="411304" y="4686677"/>
            <a:ext cx="2642341" cy="590147"/>
          </a:xfrm>
          <a:prstGeom prst="wedgeRoundRectCallout">
            <a:avLst>
              <a:gd name="adj1" fmla="val -64744"/>
              <a:gd name="adj2" fmla="val 100935"/>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t>See Source link to review titration calculations.</a:t>
            </a:r>
            <a:endParaRPr lang="en-US" sz="1400" dirty="0"/>
          </a:p>
        </p:txBody>
      </p:sp>
      <p:pic>
        <p:nvPicPr>
          <p:cNvPr id="5" name="Picture 4"/>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5000" y="336680"/>
            <a:ext cx="8903141" cy="6342291"/>
          </a:xfrm>
          <a:prstGeom prst="rect">
            <a:avLst/>
          </a:prstGeom>
          <a:ln w="76200">
            <a:solidFill>
              <a:schemeClr val="tx1"/>
            </a:solidFill>
          </a:ln>
        </p:spPr>
      </p:pic>
      <p:pic>
        <p:nvPicPr>
          <p:cNvPr id="6" name="Picture 5"/>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9700" y="584200"/>
            <a:ext cx="8851900" cy="5676900"/>
          </a:xfrm>
          <a:prstGeom prst="rect">
            <a:avLst/>
          </a:prstGeom>
          <a:ln w="76200">
            <a:solidFill>
              <a:schemeClr val="tx1"/>
            </a:solidFill>
          </a:ln>
        </p:spPr>
      </p:pic>
      <p:pic>
        <p:nvPicPr>
          <p:cNvPr id="16" name="Picture 15"/>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65200" y="0"/>
            <a:ext cx="7199300" cy="6858000"/>
          </a:xfrm>
          <a:prstGeom prst="rect">
            <a:avLst/>
          </a:prstGeom>
          <a:ln w="76200">
            <a:solidFill>
              <a:schemeClr val="accent1"/>
            </a:solidFill>
          </a:ln>
        </p:spPr>
      </p:pic>
      <p:pic>
        <p:nvPicPr>
          <p:cNvPr id="17" name="Picture 16"/>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63600" y="0"/>
            <a:ext cx="7414361" cy="6858000"/>
          </a:xfrm>
          <a:prstGeom prst="rect">
            <a:avLst/>
          </a:prstGeom>
          <a:ln w="76200">
            <a:solidFill>
              <a:schemeClr val="accent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04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a:t>
            </a:r>
            <a:r>
              <a:rPr lang="en-US" baseline="-25000" dirty="0" smtClean="0"/>
              <a:t>w</a:t>
            </a:r>
            <a:r>
              <a:rPr lang="en-US" dirty="0" smtClean="0"/>
              <a:t> and Temperature</a:t>
            </a:r>
            <a:endParaRPr lang="en-US" dirty="0"/>
          </a:p>
        </p:txBody>
      </p:sp>
      <p:pic>
        <p:nvPicPr>
          <p:cNvPr id="9" name="Picture 8"/>
          <p:cNvPicPr>
            <a:picLocks noChangeAspect="1"/>
          </p:cNvPicPr>
          <p:nvPr/>
        </p:nvPicPr>
        <p:blipFill>
          <a:blip r:embed="rId2"/>
          <a:stretch>
            <a:fillRect/>
          </a:stretch>
        </p:blipFill>
        <p:spPr>
          <a:xfrm>
            <a:off x="1352382" y="782694"/>
            <a:ext cx="6305550" cy="600075"/>
          </a:xfrm>
          <a:prstGeom prst="rect">
            <a:avLst/>
          </a:prstGeom>
        </p:spPr>
      </p:pic>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66843" y="5941488"/>
            <a:ext cx="9144000" cy="1200329"/>
          </a:xfrm>
          <a:prstGeom prst="rect">
            <a:avLst/>
          </a:prstGeom>
          <a:noFill/>
        </p:spPr>
        <p:txBody>
          <a:bodyPr wrap="square" rtlCol="0">
            <a:spAutoFit/>
          </a:bodyPr>
          <a:lstStyle/>
          <a:p>
            <a:r>
              <a:rPr lang="en-US" dirty="0"/>
              <a:t>LO 6.14</a:t>
            </a:r>
            <a:r>
              <a:rPr lang="en-US" dirty="0" smtClean="0"/>
              <a:t>: The </a:t>
            </a:r>
            <a:r>
              <a:rPr lang="en-US" dirty="0"/>
              <a:t>student can, based on the dependence of K</a:t>
            </a:r>
            <a:r>
              <a:rPr lang="en-US" baseline="-25000" dirty="0"/>
              <a:t>w</a:t>
            </a:r>
            <a:r>
              <a:rPr lang="en-US" dirty="0"/>
              <a:t> on temperature, reason that neutrality requires [H</a:t>
            </a:r>
            <a:r>
              <a:rPr lang="en-US" baseline="30000" dirty="0"/>
              <a:t>+</a:t>
            </a:r>
            <a:r>
              <a:rPr lang="en-US" dirty="0"/>
              <a:t>] = [OH</a:t>
            </a:r>
            <a:r>
              <a:rPr lang="en-US" baseline="30000" dirty="0"/>
              <a:t>-</a:t>
            </a:r>
            <a:r>
              <a:rPr lang="en-US" dirty="0"/>
              <a:t>] as opposed to requiring pH = 7, including especially the application to biological systems.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6" name="Oval 5"/>
          <p:cNvSpPr/>
          <p:nvPr/>
        </p:nvSpPr>
        <p:spPr>
          <a:xfrm>
            <a:off x="6648450" y="748051"/>
            <a:ext cx="1012662" cy="689482"/>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3" name="TextBox 12"/>
          <p:cNvSpPr txBox="1"/>
          <p:nvPr/>
        </p:nvSpPr>
        <p:spPr>
          <a:xfrm>
            <a:off x="14041" y="4287138"/>
            <a:ext cx="5997743" cy="1600438"/>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t>As T increases, pH of pure water decreases. The water is NOT becoming more acidic. A solution is only acidic if </a:t>
            </a:r>
            <a:r>
              <a:rPr lang="en-US" sz="1400" dirty="0"/>
              <a:t>[H+] &gt; [OH-</a:t>
            </a:r>
            <a:r>
              <a:rPr lang="en-US" sz="1400" dirty="0" smtClean="0"/>
              <a:t>].</a:t>
            </a:r>
          </a:p>
          <a:p>
            <a:pPr marL="171450" indent="-171450">
              <a:buFont typeface="Arial" panose="020B0604020202020204" pitchFamily="34" charset="0"/>
              <a:buChar char="•"/>
            </a:pPr>
            <a:r>
              <a:rPr lang="en-US" sz="1400" dirty="0" smtClean="0"/>
              <a:t>At 50°C, the pH of pure water is 6.63, which is defined as “neutral”, when [H</a:t>
            </a:r>
            <a:r>
              <a:rPr lang="en-US" sz="1400" baseline="30000" dirty="0" smtClean="0"/>
              <a:t>+</a:t>
            </a:r>
            <a:r>
              <a:rPr lang="en-US" sz="1400" dirty="0" smtClean="0"/>
              <a:t>] = [OH</a:t>
            </a:r>
            <a:r>
              <a:rPr lang="en-US" sz="1400" baseline="30000" dirty="0" smtClean="0"/>
              <a:t>-</a:t>
            </a:r>
            <a:r>
              <a:rPr lang="en-US" sz="1400" dirty="0" smtClean="0"/>
              <a:t>]. A solution with a pH of 7 at this temperature is slightly basic b/c it is higher than the neutral value of 6.63.</a:t>
            </a:r>
          </a:p>
          <a:p>
            <a:endParaRPr lang="en-US" sz="1400" dirty="0"/>
          </a:p>
          <a:p>
            <a:endParaRPr lang="en-US" sz="1400" dirty="0"/>
          </a:p>
        </p:txBody>
      </p:sp>
      <p:pic>
        <p:nvPicPr>
          <p:cNvPr id="3" name="Picture 2"/>
          <p:cNvPicPr>
            <a:picLocks noChangeAspect="1"/>
          </p:cNvPicPr>
          <p:nvPr/>
        </p:nvPicPr>
        <p:blipFill>
          <a:blip r:embed="rId5"/>
          <a:stretch>
            <a:fillRect/>
          </a:stretch>
        </p:blipFill>
        <p:spPr>
          <a:xfrm>
            <a:off x="168061" y="1548921"/>
            <a:ext cx="4867275" cy="2552700"/>
          </a:xfrm>
          <a:prstGeom prst="rect">
            <a:avLst/>
          </a:prstGeom>
        </p:spPr>
      </p:pic>
      <p:sp>
        <p:nvSpPr>
          <p:cNvPr id="14" name="Oval 13"/>
          <p:cNvSpPr/>
          <p:nvPr/>
        </p:nvSpPr>
        <p:spPr>
          <a:xfrm>
            <a:off x="384174" y="271272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6" name="Oval 15"/>
          <p:cNvSpPr/>
          <p:nvPr/>
        </p:nvSpPr>
        <p:spPr>
          <a:xfrm>
            <a:off x="384174" y="350520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9" name="Curved Left Arrow 18"/>
          <p:cNvSpPr/>
          <p:nvPr/>
        </p:nvSpPr>
        <p:spPr>
          <a:xfrm rot="19323987">
            <a:off x="5277001" y="3216955"/>
            <a:ext cx="616993" cy="176195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 name="Curved Up Arrow 23"/>
          <p:cNvSpPr/>
          <p:nvPr/>
        </p:nvSpPr>
        <p:spPr>
          <a:xfrm rot="19588760">
            <a:off x="4710294" y="1992981"/>
            <a:ext cx="2930321" cy="62289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p:cNvPicPr>
            <a:picLocks noChangeAspect="1"/>
          </p:cNvPicPr>
          <p:nvPr/>
        </p:nvPicPr>
        <p:blipFill>
          <a:blip r:embed="rId6"/>
          <a:stretch>
            <a:fillRect/>
          </a:stretch>
        </p:blipFill>
        <p:spPr>
          <a:xfrm>
            <a:off x="6712017" y="3904019"/>
            <a:ext cx="2381250" cy="581025"/>
          </a:xfrm>
          <a:prstGeom prst="rect">
            <a:avLst/>
          </a:prstGeom>
        </p:spPr>
      </p:pic>
      <p:sp>
        <p:nvSpPr>
          <p:cNvPr id="26" name="TextBox 25"/>
          <p:cNvSpPr txBox="1"/>
          <p:nvPr/>
        </p:nvSpPr>
        <p:spPr>
          <a:xfrm>
            <a:off x="6370396" y="4362332"/>
            <a:ext cx="2510691" cy="1384995"/>
          </a:xfrm>
          <a:prstGeom prst="rect">
            <a:avLst/>
          </a:prstGeom>
          <a:noFill/>
        </p:spPr>
        <p:txBody>
          <a:bodyPr wrap="square" rtlCol="0">
            <a:spAutoFit/>
          </a:bodyPr>
          <a:lstStyle/>
          <a:p>
            <a:r>
              <a:rPr lang="en-US" sz="1400" dirty="0" smtClean="0"/>
              <a:t>The dissociation of water is endothermic. An increase of energy will shift the reaction to the right, increasing the forward reaction, and increase the value of K</a:t>
            </a:r>
            <a:r>
              <a:rPr lang="en-US" sz="1400" baseline="-25000" dirty="0" smtClean="0"/>
              <a:t>w</a:t>
            </a:r>
            <a:r>
              <a:rPr lang="en-US" sz="1400" dirty="0" smtClean="0"/>
              <a:t>.</a:t>
            </a:r>
            <a:endParaRPr lang="en-US" sz="1400" dirty="0"/>
          </a:p>
        </p:txBody>
      </p:sp>
      <p:sp>
        <p:nvSpPr>
          <p:cNvPr id="27" name="TextBox 26"/>
          <p:cNvSpPr txBox="1"/>
          <p:nvPr/>
        </p:nvSpPr>
        <p:spPr>
          <a:xfrm>
            <a:off x="6389019" y="4004599"/>
            <a:ext cx="553554" cy="379866"/>
          </a:xfrm>
          <a:prstGeom prst="rect">
            <a:avLst/>
          </a:prstGeom>
          <a:noFill/>
        </p:spPr>
        <p:txBody>
          <a:bodyPr wrap="square" rtlCol="0">
            <a:spAutoFit/>
          </a:bodyPr>
          <a:lstStyle/>
          <a:p>
            <a:r>
              <a:rPr lang="en-US" dirty="0" smtClean="0"/>
              <a:t>E +</a:t>
            </a:r>
            <a:endParaRPr lang="en-US" dirty="0"/>
          </a:p>
        </p:txBody>
      </p:sp>
      <p:pic>
        <p:nvPicPr>
          <p:cNvPr id="8" name="Picture 7"/>
          <p:cNvPicPr>
            <a:picLocks noChangeAspect="1"/>
          </p:cNvPicPr>
          <p:nvPr/>
        </p:nvPicPr>
        <p:blipFill>
          <a:blip r:embed="rId7"/>
          <a:stretch>
            <a:fillRect/>
          </a:stretch>
        </p:blipFill>
        <p:spPr>
          <a:xfrm>
            <a:off x="6535626" y="2817590"/>
            <a:ext cx="2190750" cy="8096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529671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Mixtures and its pH</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799192"/>
            <a:ext cx="9144000" cy="1200329"/>
          </a:xfrm>
          <a:prstGeom prst="rect">
            <a:avLst/>
          </a:prstGeom>
          <a:noFill/>
        </p:spPr>
        <p:txBody>
          <a:bodyPr wrap="square" rtlCol="0">
            <a:spAutoFit/>
          </a:bodyPr>
          <a:lstStyle/>
          <a:p>
            <a:r>
              <a:rPr lang="en-US" dirty="0" smtClean="0"/>
              <a:t>LO 6.15: 	</a:t>
            </a:r>
            <a:r>
              <a:rPr lang="en-US" dirty="0"/>
              <a:t>The student can identify a given solution as containing a mixture of strong acids and/or bases and calculate or estimate the pH (and concentrations of all chemical </a:t>
            </a:r>
            <a:r>
              <a:rPr lang="en-US" dirty="0" smtClean="0"/>
              <a:t>species) </a:t>
            </a:r>
            <a:r>
              <a:rPr lang="en-US" dirty="0"/>
              <a:t>in the resulting solution.</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6603" y="1048418"/>
            <a:ext cx="7297538" cy="2585323"/>
          </a:xfrm>
          <a:prstGeom prst="rect">
            <a:avLst/>
          </a:prstGeom>
          <a:noFill/>
        </p:spPr>
        <p:txBody>
          <a:bodyPr wrap="square" rtlCol="0">
            <a:spAutoFit/>
          </a:bodyPr>
          <a:lstStyle/>
          <a:p>
            <a:r>
              <a:rPr lang="en-US" dirty="0" smtClean="0"/>
              <a:t>A 25 mL sample of hydrofluoric acid (HF) is titrated with 25 mL of 0.30M sodium hydroxide (</a:t>
            </a:r>
            <a:r>
              <a:rPr lang="en-US" dirty="0" err="1" smtClean="0"/>
              <a:t>NaOH</a:t>
            </a:r>
            <a:r>
              <a:rPr lang="en-US" dirty="0" smtClean="0"/>
              <a:t>). At the equivalence point of the titration, what would the pH of the solution be? Justify with a reaction.</a:t>
            </a:r>
          </a:p>
          <a:p>
            <a:endParaRPr lang="en-US" dirty="0" smtClean="0"/>
          </a:p>
          <a:p>
            <a:pPr marL="342900" indent="-342900">
              <a:buAutoNum type="alphaLcPeriod"/>
            </a:pPr>
            <a:r>
              <a:rPr lang="en-US" dirty="0" smtClean="0"/>
              <a:t>pH &lt; 7</a:t>
            </a:r>
          </a:p>
          <a:p>
            <a:pPr marL="342900" indent="-342900">
              <a:buAutoNum type="alphaLcPeriod"/>
            </a:pPr>
            <a:r>
              <a:rPr lang="en-US" dirty="0" smtClean="0"/>
              <a:t>pH = 7</a:t>
            </a:r>
          </a:p>
          <a:p>
            <a:pPr marL="342900" indent="-342900">
              <a:buAutoNum type="alphaLcPeriod"/>
            </a:pPr>
            <a:r>
              <a:rPr lang="en-US" dirty="0" smtClean="0"/>
              <a:t>pH &gt; 7</a:t>
            </a:r>
          </a:p>
          <a:p>
            <a:pPr marL="342900" indent="-342900">
              <a:buAutoNum type="alphaLcPeriod"/>
            </a:pPr>
            <a:r>
              <a:rPr lang="en-US" dirty="0" smtClean="0"/>
              <a:t>pH = </a:t>
            </a:r>
            <a:r>
              <a:rPr lang="en-US" dirty="0" err="1" smtClean="0"/>
              <a:t>pK</a:t>
            </a:r>
            <a:r>
              <a:rPr lang="en-US" baseline="-25000" dirty="0" err="1" smtClean="0"/>
              <a:t>a</a:t>
            </a:r>
            <a:endParaRPr lang="en-US" baseline="-25000" dirty="0"/>
          </a:p>
        </p:txBody>
      </p:sp>
      <p:sp>
        <p:nvSpPr>
          <p:cNvPr id="13" name="TextBox 12"/>
          <p:cNvSpPr txBox="1"/>
          <p:nvPr/>
        </p:nvSpPr>
        <p:spPr>
          <a:xfrm>
            <a:off x="1551028" y="4151582"/>
            <a:ext cx="7297538" cy="954107"/>
          </a:xfrm>
          <a:prstGeom prst="rect">
            <a:avLst/>
          </a:prstGeom>
          <a:noFill/>
        </p:spPr>
        <p:txBody>
          <a:bodyPr wrap="square" rtlCol="0">
            <a:spAutoFit/>
          </a:bodyPr>
          <a:lstStyle/>
          <a:p>
            <a:r>
              <a:rPr lang="en-US" sz="1400" dirty="0" smtClean="0"/>
              <a:t>The correct answer is “c” pH&gt;7. At the equivalence point, the moles of acid equal the moles of base. The remaining species would be Na</a:t>
            </a:r>
            <a:r>
              <a:rPr lang="en-US" sz="1400" baseline="30000" dirty="0" smtClean="0"/>
              <a:t>+</a:t>
            </a:r>
            <a:r>
              <a:rPr lang="en-US" sz="1400" dirty="0" smtClean="0"/>
              <a:t> and F</a:t>
            </a:r>
            <a:r>
              <a:rPr lang="en-US" sz="1400" baseline="30000" dirty="0" smtClean="0"/>
              <a:t>-</a:t>
            </a:r>
            <a:r>
              <a:rPr lang="en-US" sz="1400" dirty="0" smtClean="0"/>
              <a:t>. The conjugate base, F</a:t>
            </a:r>
            <a:r>
              <a:rPr lang="en-US" sz="1400" baseline="30000" dirty="0" smtClean="0"/>
              <a:t>-</a:t>
            </a:r>
            <a:r>
              <a:rPr lang="en-US" sz="1400" dirty="0" smtClean="0"/>
              <a:t> will hydrolyze with water, producing OH</a:t>
            </a:r>
            <a:r>
              <a:rPr lang="en-US" sz="1400" baseline="30000" dirty="0" smtClean="0"/>
              <a:t>-</a:t>
            </a:r>
            <a:r>
              <a:rPr lang="en-US" sz="1400" dirty="0" smtClean="0"/>
              <a:t> in solution: F</a:t>
            </a:r>
            <a:r>
              <a:rPr lang="en-US" sz="1400" baseline="30000" dirty="0" smtClean="0"/>
              <a:t>-</a:t>
            </a:r>
            <a:r>
              <a:rPr lang="en-US" sz="1400" dirty="0" smtClean="0"/>
              <a:t>(</a:t>
            </a:r>
            <a:r>
              <a:rPr lang="en-US" sz="1400" i="1" dirty="0" err="1" smtClean="0"/>
              <a:t>aq</a:t>
            </a:r>
            <a:r>
              <a:rPr lang="en-US" sz="1400" dirty="0" smtClean="0"/>
              <a:t>) + H</a:t>
            </a:r>
            <a:r>
              <a:rPr lang="en-US" sz="1400" baseline="-25000" dirty="0" smtClean="0"/>
              <a:t>2</a:t>
            </a:r>
            <a:r>
              <a:rPr lang="en-US" sz="1400" dirty="0" smtClean="0"/>
              <a:t>O(</a:t>
            </a:r>
            <a:r>
              <a:rPr lang="en-US" sz="1400" i="1" dirty="0" smtClean="0"/>
              <a:t>l</a:t>
            </a:r>
            <a:r>
              <a:rPr lang="en-US" sz="1400" dirty="0" smtClean="0"/>
              <a:t>) </a:t>
            </a:r>
            <a:r>
              <a:rPr lang="en-US" sz="1400" dirty="0" smtClean="0">
                <a:sym typeface="Wingdings 3" panose="05040102010807070707" pitchFamily="18" charset="2"/>
              </a:rPr>
              <a:t> HF(</a:t>
            </a:r>
            <a:r>
              <a:rPr lang="en-US" sz="1400" i="1" dirty="0" err="1" smtClean="0">
                <a:sym typeface="Wingdings 3" panose="05040102010807070707" pitchFamily="18" charset="2"/>
              </a:rPr>
              <a:t>aq</a:t>
            </a:r>
            <a:r>
              <a:rPr lang="en-US" sz="1400" dirty="0" smtClean="0">
                <a:sym typeface="Wingdings 3" panose="05040102010807070707" pitchFamily="18" charset="2"/>
              </a:rPr>
              <a:t>) + OH</a:t>
            </a:r>
            <a:r>
              <a:rPr lang="en-US" sz="1400" baseline="30000" dirty="0" smtClean="0">
                <a:sym typeface="Wingdings 3" panose="05040102010807070707" pitchFamily="18" charset="2"/>
              </a:rPr>
              <a:t>-</a:t>
            </a:r>
            <a:r>
              <a:rPr lang="en-US" sz="1400" dirty="0" smtClean="0">
                <a:sym typeface="Wingdings 3" panose="05040102010807070707" pitchFamily="18" charset="2"/>
              </a:rPr>
              <a:t>(</a:t>
            </a:r>
            <a:r>
              <a:rPr lang="en-US" sz="1400" i="1" dirty="0" err="1" smtClean="0">
                <a:sym typeface="Wingdings 3" panose="05040102010807070707" pitchFamily="18" charset="2"/>
              </a:rPr>
              <a:t>aq</a:t>
            </a:r>
            <a:r>
              <a:rPr lang="en-US" sz="1400" dirty="0" smtClean="0">
                <a:sym typeface="Wingdings 3" panose="05040102010807070707" pitchFamily="18" charset="2"/>
              </a:rPr>
              <a:t>) </a:t>
            </a:r>
            <a:r>
              <a:rPr lang="en-US" sz="1400" dirty="0" smtClean="0"/>
              <a:t>Select the Source link to see more calculations in this titration.</a:t>
            </a:r>
            <a:endParaRPr lang="en-US" sz="1400" baseline="-25000" dirty="0"/>
          </a:p>
        </p:txBody>
      </p:sp>
      <p:sp>
        <p:nvSpPr>
          <p:cNvPr id="14" name="Rounded Rectangle 13"/>
          <p:cNvSpPr/>
          <p:nvPr/>
        </p:nvSpPr>
        <p:spPr>
          <a:xfrm>
            <a:off x="1547102" y="4149501"/>
            <a:ext cx="7301464" cy="113393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363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pH and Acid/Base Equilibria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903893"/>
            <a:ext cx="9144000" cy="954107"/>
          </a:xfrm>
          <a:prstGeom prst="rect">
            <a:avLst/>
          </a:prstGeom>
          <a:noFill/>
        </p:spPr>
        <p:txBody>
          <a:bodyPr wrap="square" rtlCol="0">
            <a:spAutoFit/>
          </a:bodyPr>
          <a:lstStyle/>
          <a:p>
            <a:r>
              <a:rPr lang="en-US" sz="1400" dirty="0"/>
              <a:t>LO 6.16</a:t>
            </a:r>
            <a:r>
              <a:rPr lang="en-US" sz="1400" dirty="0" smtClean="0"/>
              <a:t>: The </a:t>
            </a:r>
            <a:r>
              <a:rPr lang="en-US" sz="1400" dirty="0"/>
              <a:t>student can identify a given solution as being the solution of a monoprotic weak acid or base (including salts in which one ion is a weak acid or base), calculate the pH and concentration of all species in the solution, and/or infer the relative strengths of the weak acids or bases from given </a:t>
            </a:r>
            <a:r>
              <a:rPr lang="en-US" sz="1400" dirty="0" smtClean="0"/>
              <a:t>equilibrium. </a:t>
            </a:r>
            <a:r>
              <a:rPr lang="en-US" sz="1400" dirty="0"/>
              <a:t>concentrations. </a:t>
            </a:r>
            <a:r>
              <a:rPr lang="en-US" sz="1400" dirty="0" smtClean="0"/>
              <a:t>																	</a:t>
            </a:r>
            <a:endParaRPr lang="en-US" sz="1400" dirty="0"/>
          </a:p>
        </p:txBody>
      </p:sp>
      <p:pic>
        <p:nvPicPr>
          <p:cNvPr id="8" name="Picture 7"/>
          <p:cNvPicPr>
            <a:picLocks noChangeAspect="1"/>
          </p:cNvPicPr>
          <p:nvPr/>
        </p:nvPicPr>
        <p:blipFill rotWithShape="1">
          <a:blip r:embed="rId3"/>
          <a:srcRect l="15446" t="15104" r="30381" b="7552"/>
          <a:stretch/>
        </p:blipFill>
        <p:spPr>
          <a:xfrm>
            <a:off x="2787284" y="840726"/>
            <a:ext cx="3860800" cy="3099074"/>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TextBox 13"/>
          <p:cNvSpPr txBox="1"/>
          <p:nvPr/>
        </p:nvSpPr>
        <p:spPr>
          <a:xfrm>
            <a:off x="20686" y="3931909"/>
            <a:ext cx="8588434" cy="646331"/>
          </a:xfrm>
          <a:prstGeom prst="rect">
            <a:avLst/>
          </a:prstGeom>
          <a:noFill/>
        </p:spPr>
        <p:txBody>
          <a:bodyPr wrap="square" rtlCol="0">
            <a:spAutoFit/>
          </a:bodyPr>
          <a:lstStyle/>
          <a:p>
            <a:r>
              <a:rPr lang="en-US" dirty="0" smtClean="0"/>
              <a:t>2. Identify and compare the relative strengths of the two acids and the two bases in this neutralization reaction:  OH</a:t>
            </a:r>
            <a:r>
              <a:rPr lang="en-US" baseline="30000" dirty="0" smtClean="0"/>
              <a:t>-</a:t>
            </a:r>
            <a:r>
              <a:rPr lang="en-US" dirty="0" smtClean="0"/>
              <a:t>(</a:t>
            </a:r>
            <a:r>
              <a:rPr lang="en-US" i="1" dirty="0" err="1" smtClean="0"/>
              <a:t>aq</a:t>
            </a:r>
            <a:r>
              <a:rPr lang="en-US" dirty="0" smtClean="0"/>
              <a:t>) + NH</a:t>
            </a:r>
            <a:r>
              <a:rPr lang="en-US" baseline="-25000" dirty="0" smtClean="0"/>
              <a:t>4</a:t>
            </a:r>
            <a:r>
              <a:rPr lang="en-US" baseline="30000" dirty="0" smtClean="0"/>
              <a:t>+</a:t>
            </a:r>
            <a:r>
              <a:rPr lang="en-US" dirty="0" smtClean="0"/>
              <a:t>(</a:t>
            </a:r>
            <a:r>
              <a:rPr lang="en-US" i="1" dirty="0" err="1" smtClean="0"/>
              <a:t>aq</a:t>
            </a:r>
            <a:r>
              <a:rPr lang="en-US" dirty="0" smtClean="0"/>
              <a:t>) </a:t>
            </a:r>
            <a:r>
              <a:rPr lang="en-US" dirty="0" smtClean="0">
                <a:sym typeface="Wingdings 3" panose="05040102010807070707" pitchFamily="18" charset="2"/>
              </a:rPr>
              <a:t> H</a:t>
            </a:r>
            <a:r>
              <a:rPr lang="en-US" baseline="-25000" dirty="0" smtClean="0">
                <a:sym typeface="Wingdings 3" panose="05040102010807070707" pitchFamily="18" charset="2"/>
              </a:rPr>
              <a:t>2</a:t>
            </a:r>
            <a:r>
              <a:rPr lang="en-US" dirty="0" smtClean="0">
                <a:sym typeface="Wingdings 3" panose="05040102010807070707" pitchFamily="18" charset="2"/>
              </a:rPr>
              <a:t>O(</a:t>
            </a:r>
            <a:r>
              <a:rPr lang="en-US" i="1" dirty="0" smtClean="0">
                <a:sym typeface="Wingdings 3" panose="05040102010807070707" pitchFamily="18" charset="2"/>
              </a:rPr>
              <a:t>l</a:t>
            </a:r>
            <a:r>
              <a:rPr lang="en-US" dirty="0" smtClean="0">
                <a:sym typeface="Wingdings 3" panose="05040102010807070707" pitchFamily="18" charset="2"/>
              </a:rPr>
              <a:t>) + NH</a:t>
            </a:r>
            <a:r>
              <a:rPr lang="en-US" baseline="-25000" dirty="0" smtClean="0">
                <a:sym typeface="Wingdings 3" panose="05040102010807070707" pitchFamily="18" charset="2"/>
              </a:rPr>
              <a:t>3</a:t>
            </a:r>
            <a:r>
              <a:rPr lang="en-US" dirty="0" smtClean="0">
                <a:sym typeface="Wingdings 3" panose="05040102010807070707" pitchFamily="18" charset="2"/>
              </a:rPr>
              <a:t>(</a:t>
            </a:r>
            <a:r>
              <a:rPr lang="en-US" i="1" dirty="0" err="1" smtClean="0">
                <a:sym typeface="Wingdings 3" panose="05040102010807070707" pitchFamily="18" charset="2"/>
              </a:rPr>
              <a:t>aq</a:t>
            </a:r>
            <a:r>
              <a:rPr lang="en-US" dirty="0" smtClean="0">
                <a:sym typeface="Wingdings 3" panose="05040102010807070707" pitchFamily="18" charset="2"/>
              </a:rPr>
              <a:t>).</a:t>
            </a:r>
            <a:endParaRPr lang="en-US" dirty="0"/>
          </a:p>
        </p:txBody>
      </p:sp>
      <p:sp>
        <p:nvSpPr>
          <p:cNvPr id="5" name="TextBox 4"/>
          <p:cNvSpPr txBox="1"/>
          <p:nvPr/>
        </p:nvSpPr>
        <p:spPr>
          <a:xfrm>
            <a:off x="0" y="829050"/>
            <a:ext cx="2717800" cy="1477328"/>
          </a:xfrm>
          <a:prstGeom prst="rect">
            <a:avLst/>
          </a:prstGeom>
          <a:noFill/>
        </p:spPr>
        <p:txBody>
          <a:bodyPr wrap="square" rtlCol="0">
            <a:spAutoFit/>
          </a:bodyPr>
          <a:lstStyle/>
          <a:p>
            <a:r>
              <a:rPr lang="en-US" dirty="0" smtClean="0"/>
              <a:t>1. Vinegar is 0.50M acetic acid, HC</a:t>
            </a:r>
            <a:r>
              <a:rPr lang="en-US" baseline="-25000" dirty="0" smtClean="0"/>
              <a:t>2</a:t>
            </a:r>
            <a:r>
              <a:rPr lang="en-US" dirty="0" smtClean="0"/>
              <a:t>H</a:t>
            </a:r>
            <a:r>
              <a:rPr lang="en-US" baseline="-25000" dirty="0" smtClean="0"/>
              <a:t>3</a:t>
            </a:r>
            <a:r>
              <a:rPr lang="en-US" dirty="0" smtClean="0"/>
              <a:t>O</a:t>
            </a:r>
            <a:r>
              <a:rPr lang="en-US" baseline="-25000" dirty="0" smtClean="0"/>
              <a:t>2,</a:t>
            </a:r>
            <a:r>
              <a:rPr lang="en-US" dirty="0" smtClean="0"/>
              <a:t> with a </a:t>
            </a:r>
            <a:r>
              <a:rPr lang="en-US" i="1" dirty="0" err="1" smtClean="0"/>
              <a:t>K</a:t>
            </a:r>
            <a:r>
              <a:rPr lang="en-US" i="1" baseline="-25000" dirty="0" err="1" smtClean="0"/>
              <a:t>a</a:t>
            </a:r>
            <a:r>
              <a:rPr lang="en-US" dirty="0"/>
              <a:t> = </a:t>
            </a:r>
            <a:r>
              <a:rPr lang="en-US" dirty="0" smtClean="0"/>
              <a:t>1.8 </a:t>
            </a:r>
            <a:r>
              <a:rPr lang="en-US" dirty="0"/>
              <a:t>x </a:t>
            </a:r>
            <a:r>
              <a:rPr lang="en-US" dirty="0" smtClean="0"/>
              <a:t>10</a:t>
            </a:r>
            <a:r>
              <a:rPr lang="en-US" baseline="30000" dirty="0" smtClean="0"/>
              <a:t>-5</a:t>
            </a:r>
            <a:r>
              <a:rPr lang="en-US" dirty="0" smtClean="0"/>
              <a:t>. What would be the pH of this solution?</a:t>
            </a:r>
            <a:endParaRPr lang="en-US" dirty="0"/>
          </a:p>
        </p:txBody>
      </p:sp>
      <p:sp>
        <p:nvSpPr>
          <p:cNvPr id="20" name="Oval 19"/>
          <p:cNvSpPr/>
          <p:nvPr/>
        </p:nvSpPr>
        <p:spPr>
          <a:xfrm>
            <a:off x="5016500" y="3743269"/>
            <a:ext cx="177800" cy="17618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Left-Right Arrow 1"/>
          <p:cNvSpPr/>
          <p:nvPr/>
        </p:nvSpPr>
        <p:spPr>
          <a:xfrm rot="8243419" flipV="1">
            <a:off x="6154876" y="669823"/>
            <a:ext cx="2207956" cy="575792"/>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100" dirty="0"/>
              <a:t>See Source link for more calculations</a:t>
            </a:r>
            <a:r>
              <a:rPr lang="en-US" sz="1100" dirty="0" smtClean="0"/>
              <a:t>.</a:t>
            </a:r>
            <a:endParaRPr lang="en-US" sz="1100" dirty="0"/>
          </a:p>
        </p:txBody>
      </p:sp>
      <p:sp>
        <p:nvSpPr>
          <p:cNvPr id="21" name="Rounded Rectangle 20"/>
          <p:cNvSpPr/>
          <p:nvPr/>
        </p:nvSpPr>
        <p:spPr>
          <a:xfrm>
            <a:off x="2717800" y="798179"/>
            <a:ext cx="4102099" cy="314618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1</a:t>
            </a:r>
            <a:r>
              <a:rPr lang="en-US" baseline="30000" dirty="0" smtClean="0"/>
              <a:t>st</a:t>
            </a:r>
            <a:r>
              <a:rPr lang="en-US" dirty="0" smtClean="0"/>
              <a:t> click reveals answer and explanation.</a:t>
            </a:r>
            <a:endParaRPr lang="en-US" dirty="0"/>
          </a:p>
        </p:txBody>
      </p:sp>
      <p:sp>
        <p:nvSpPr>
          <p:cNvPr id="3" name="TextBox 2"/>
          <p:cNvSpPr txBox="1"/>
          <p:nvPr/>
        </p:nvSpPr>
        <p:spPr>
          <a:xfrm>
            <a:off x="250824" y="4542277"/>
            <a:ext cx="2942607" cy="938719"/>
          </a:xfrm>
          <a:prstGeom prst="rect">
            <a:avLst/>
          </a:prstGeom>
          <a:noFill/>
        </p:spPr>
        <p:txBody>
          <a:bodyPr wrap="square" rtlCol="0">
            <a:spAutoFit/>
          </a:bodyPr>
          <a:lstStyle/>
          <a:p>
            <a:r>
              <a:rPr lang="en-US" sz="1100" dirty="0" smtClean="0">
                <a:solidFill>
                  <a:schemeClr val="accent1">
                    <a:lumMod val="50000"/>
                  </a:schemeClr>
                </a:solidFill>
              </a:rPr>
              <a:t>Answer: Hydroxide(OH</a:t>
            </a:r>
            <a:r>
              <a:rPr lang="en-US" sz="1100" baseline="30000" dirty="0" smtClean="0">
                <a:solidFill>
                  <a:schemeClr val="accent1">
                    <a:lumMod val="50000"/>
                  </a:schemeClr>
                </a:solidFill>
              </a:rPr>
              <a:t>-</a:t>
            </a:r>
            <a:r>
              <a:rPr lang="en-US" sz="1100" dirty="0" smtClean="0">
                <a:solidFill>
                  <a:schemeClr val="accent1">
                    <a:lumMod val="50000"/>
                  </a:schemeClr>
                </a:solidFill>
              </a:rPr>
              <a:t>), and ammonia(NH</a:t>
            </a:r>
            <a:r>
              <a:rPr lang="en-US" sz="1100" baseline="-25000" dirty="0" smtClean="0">
                <a:solidFill>
                  <a:schemeClr val="accent1">
                    <a:lumMod val="50000"/>
                  </a:schemeClr>
                </a:solidFill>
              </a:rPr>
              <a:t>3</a:t>
            </a:r>
            <a:r>
              <a:rPr lang="en-US" sz="1100" dirty="0" smtClean="0">
                <a:solidFill>
                  <a:schemeClr val="accent1">
                    <a:lumMod val="50000"/>
                  </a:schemeClr>
                </a:solidFill>
              </a:rPr>
              <a:t>) are the two bases, with ammonia being the weaker, while ammonium(NH</a:t>
            </a:r>
            <a:r>
              <a:rPr lang="en-US" sz="1100" baseline="-25000" dirty="0" smtClean="0">
                <a:solidFill>
                  <a:schemeClr val="accent1">
                    <a:lumMod val="50000"/>
                  </a:schemeClr>
                </a:solidFill>
              </a:rPr>
              <a:t>4</a:t>
            </a:r>
            <a:r>
              <a:rPr lang="en-US" sz="1100" baseline="30000" dirty="0" smtClean="0">
                <a:solidFill>
                  <a:schemeClr val="accent1">
                    <a:lumMod val="50000"/>
                  </a:schemeClr>
                </a:solidFill>
              </a:rPr>
              <a:t>+</a:t>
            </a:r>
            <a:r>
              <a:rPr lang="en-US" sz="1100" dirty="0" smtClean="0">
                <a:solidFill>
                  <a:schemeClr val="accent1">
                    <a:lumMod val="50000"/>
                  </a:schemeClr>
                </a:solidFill>
              </a:rPr>
              <a:t>) and water are the acids, with water the weaker.</a:t>
            </a:r>
            <a:endParaRPr lang="en-US" sz="1100" dirty="0">
              <a:solidFill>
                <a:schemeClr val="accent1">
                  <a:lumMod val="50000"/>
                </a:schemeClr>
              </a:solidFill>
            </a:endParaRPr>
          </a:p>
        </p:txBody>
      </p:sp>
      <p:sp>
        <p:nvSpPr>
          <p:cNvPr id="18" name="TextBox 17"/>
          <p:cNvSpPr txBox="1"/>
          <p:nvPr/>
        </p:nvSpPr>
        <p:spPr>
          <a:xfrm>
            <a:off x="3193431" y="4511968"/>
            <a:ext cx="5859066" cy="1323439"/>
          </a:xfrm>
          <a:prstGeom prst="rect">
            <a:avLst/>
          </a:prstGeom>
          <a:noFill/>
        </p:spPr>
        <p:txBody>
          <a:bodyPr wrap="square" rtlCol="0">
            <a:spAutoFit/>
          </a:bodyPr>
          <a:lstStyle/>
          <a:p>
            <a:r>
              <a:rPr lang="en-US" sz="1000" dirty="0"/>
              <a:t>The correct formulation of acid strength is based on a comparison to the </a:t>
            </a:r>
            <a:r>
              <a:rPr lang="en-US" sz="1000" dirty="0" err="1"/>
              <a:t>K</a:t>
            </a:r>
            <a:r>
              <a:rPr lang="en-US" sz="1000" baseline="-25000" dirty="0" err="1"/>
              <a:t>a</a:t>
            </a:r>
            <a:r>
              <a:rPr lang="en-US" sz="1000" dirty="0" err="1"/>
              <a:t>'s</a:t>
            </a:r>
            <a:r>
              <a:rPr lang="en-US" sz="1000" dirty="0"/>
              <a:t> of hydronium (=1) and water (= 1 x 10</a:t>
            </a:r>
            <a:r>
              <a:rPr lang="en-US" sz="1000" baseline="30000" dirty="0"/>
              <a:t>-14</a:t>
            </a:r>
            <a:r>
              <a:rPr lang="en-US" sz="1000" dirty="0"/>
              <a:t>).  Any acid that is stronger than hydronium (e.g. </a:t>
            </a:r>
            <a:r>
              <a:rPr lang="en-US" sz="1000" dirty="0" err="1"/>
              <a:t>HCl</a:t>
            </a:r>
            <a:r>
              <a:rPr lang="en-US" sz="1000" dirty="0"/>
              <a:t>) is a strong acid and its conjugate base (chloride) has no effect on pH because it does not hydrolyze in water.  Any acid whose strength is between hydronium and water (e.g. ammonium) is a weak acid, and its conjugate is a weak base.  Similarly, for bases, any base with K</a:t>
            </a:r>
            <a:r>
              <a:rPr lang="en-US" sz="1000" baseline="-25000" dirty="0"/>
              <a:t>b</a:t>
            </a:r>
            <a:r>
              <a:rPr lang="en-US" sz="1000" dirty="0"/>
              <a:t> greater than that of hydroxide, which is = 1, (e.g., oxide ion as K</a:t>
            </a:r>
            <a:r>
              <a:rPr lang="en-US" sz="1000" baseline="-25000" dirty="0"/>
              <a:t>2</a:t>
            </a:r>
            <a:r>
              <a:rPr lang="en-US" sz="1000" dirty="0"/>
              <a:t>O) is a strong base, and its conjugate acid (K</a:t>
            </a:r>
            <a:r>
              <a:rPr lang="en-US" sz="1000" baseline="30000" dirty="0"/>
              <a:t>+</a:t>
            </a:r>
            <a:r>
              <a:rPr lang="en-US" sz="1000" dirty="0"/>
              <a:t>) has no effect on pH because it does not hydrolyze in water.  Any base with K</a:t>
            </a:r>
            <a:r>
              <a:rPr lang="en-US" sz="1000" baseline="-25000" dirty="0"/>
              <a:t>b</a:t>
            </a:r>
            <a:r>
              <a:rPr lang="en-US" sz="1000" dirty="0"/>
              <a:t> between that of hydroxide and water (= 1 x 10</a:t>
            </a:r>
            <a:r>
              <a:rPr lang="en-US" sz="1000" baseline="30000" dirty="0"/>
              <a:t>-14</a:t>
            </a:r>
            <a:r>
              <a:rPr lang="en-US" sz="1000" dirty="0"/>
              <a:t>) is a weak base, and its conjugate is a weak acid (e.g., acetate).</a:t>
            </a:r>
            <a:endParaRPr lang="en-US" sz="1000" dirty="0">
              <a:solidFill>
                <a:schemeClr val="accent1">
                  <a:lumMod val="50000"/>
                </a:schemeClr>
              </a:solidFill>
            </a:endParaRPr>
          </a:p>
        </p:txBody>
      </p:sp>
      <p:sp>
        <p:nvSpPr>
          <p:cNvPr id="17" name="Rounded Rectangle 16"/>
          <p:cNvSpPr/>
          <p:nvPr/>
        </p:nvSpPr>
        <p:spPr>
          <a:xfrm>
            <a:off x="250823" y="4540306"/>
            <a:ext cx="8801673" cy="134967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2</a:t>
            </a:r>
            <a:r>
              <a:rPr lang="en-US" baseline="30000" dirty="0" smtClean="0"/>
              <a:t>nd</a:t>
            </a:r>
            <a:r>
              <a:rPr lang="en-US" dirty="0" smtClean="0"/>
              <a:t> click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66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7"/>
                                        </p:tgtEl>
                                      </p:cBhvr>
                                    </p:animEffect>
                                    <p:set>
                                      <p:cBhvr>
                                        <p:cTn id="12" dur="1" fill="hold">
                                          <p:stCondLst>
                                            <p:cond delay="1999"/>
                                          </p:stCondLst>
                                        </p:cTn>
                                        <p:tgtEl>
                                          <p:spTgt spid="17"/>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reaction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557043"/>
            <a:ext cx="9144000" cy="1477328"/>
          </a:xfrm>
          <a:prstGeom prst="rect">
            <a:avLst/>
          </a:prstGeom>
          <a:noFill/>
        </p:spPr>
        <p:txBody>
          <a:bodyPr wrap="square" rtlCol="0">
            <a:spAutoFit/>
          </a:bodyPr>
          <a:lstStyle/>
          <a:p>
            <a:r>
              <a:rPr lang="en-US" dirty="0"/>
              <a:t>LO 6.17: The student can, given an arbitrary mixture of weak and strong acids and bases (including polyprotic systems), determine which species will react strongly with one another (i.e., with K&gt;1) and what species will be present in large concentrations at equilibrium.</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schoolbag.info/chemistry/central/central.files/image2444.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88562" y="810548"/>
            <a:ext cx="5009020" cy="455034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204716" y="954465"/>
            <a:ext cx="1977394" cy="369332"/>
          </a:xfrm>
          <a:prstGeom prst="rect">
            <a:avLst/>
          </a:prstGeom>
          <a:noFill/>
        </p:spPr>
        <p:txBody>
          <a:bodyPr wrap="square" rtlCol="0">
            <a:spAutoFit/>
          </a:bodyPr>
          <a:lstStyle/>
          <a:p>
            <a:r>
              <a:rPr lang="en-US" dirty="0" smtClean="0"/>
              <a:t>Ask yourself:</a:t>
            </a:r>
            <a:endParaRPr lang="en-US" dirty="0"/>
          </a:p>
        </p:txBody>
      </p:sp>
      <p:sp>
        <p:nvSpPr>
          <p:cNvPr id="9" name="Rounded Rectangular Callout 8"/>
          <p:cNvSpPr/>
          <p:nvPr/>
        </p:nvSpPr>
        <p:spPr>
          <a:xfrm>
            <a:off x="15890" y="3085721"/>
            <a:ext cx="2429301" cy="1249039"/>
          </a:xfrm>
          <a:prstGeom prst="wedgeRoundRectCallout">
            <a:avLst>
              <a:gd name="adj1" fmla="val -51831"/>
              <a:gd name="adj2" fmla="val 1148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Deal w/strong A/B first. These will react to completion with the available species.</a:t>
            </a:r>
            <a:endParaRPr lang="en-US" sz="1600" dirty="0"/>
          </a:p>
        </p:txBody>
      </p:sp>
      <p:sp>
        <p:nvSpPr>
          <p:cNvPr id="13" name="Rounded Rectangular Callout 12"/>
          <p:cNvSpPr/>
          <p:nvPr/>
        </p:nvSpPr>
        <p:spPr>
          <a:xfrm>
            <a:off x="204716" y="1580239"/>
            <a:ext cx="3325884" cy="965841"/>
          </a:xfrm>
          <a:prstGeom prst="wedgeRoundRectCallout">
            <a:avLst>
              <a:gd name="adj1" fmla="val -2945"/>
              <a:gd name="adj2" fmla="val -8872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Is it strong?  Weak? A salt? A buffer? What will it do in water?</a:t>
            </a:r>
          </a:p>
          <a:p>
            <a:pPr algn="ctr"/>
            <a:r>
              <a:rPr lang="en-US" sz="1600" dirty="0">
                <a:solidFill>
                  <a:schemeClr val="tx1"/>
                </a:solidFill>
              </a:rPr>
              <a:t>See Source link for more details</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163035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70989"/>
            <a:ext cx="7556313" cy="1116106"/>
          </a:xfrm>
        </p:spPr>
        <p:txBody>
          <a:bodyPr/>
          <a:lstStyle/>
          <a:p>
            <a:r>
              <a:rPr lang="en-US" dirty="0" smtClean="0"/>
              <a:t>How to Build </a:t>
            </a:r>
            <a:br>
              <a:rPr lang="en-US" dirty="0" smtClean="0"/>
            </a:br>
            <a:r>
              <a:rPr lang="en-US" dirty="0" smtClean="0"/>
              <a:t>a Buffer:</a:t>
            </a:r>
            <a:endParaRPr lang="en-US" dirty="0"/>
          </a:p>
        </p:txBody>
      </p:sp>
      <p:sp>
        <p:nvSpPr>
          <p:cNvPr id="5" name="Content Placeholder 4"/>
          <p:cNvSpPr>
            <a:spLocks noGrp="1"/>
          </p:cNvSpPr>
          <p:nvPr>
            <p:ph sz="half" idx="1"/>
          </p:nvPr>
        </p:nvSpPr>
        <p:spPr>
          <a:xfrm>
            <a:off x="280737" y="1222919"/>
            <a:ext cx="3875381" cy="4503511"/>
          </a:xfrm>
        </p:spPr>
        <p:txBody>
          <a:bodyPr>
            <a:normAutofit lnSpcReduction="10000"/>
          </a:bodyPr>
          <a:lstStyle/>
          <a:p>
            <a:pPr marL="0" indent="0">
              <a:buNone/>
            </a:pPr>
            <a:r>
              <a:rPr lang="en-US" sz="2400" b="1" u="sng" dirty="0" smtClean="0"/>
              <a:t>Getting the pH correct:</a:t>
            </a:r>
          </a:p>
          <a:p>
            <a:r>
              <a:rPr lang="en-US" dirty="0" smtClean="0"/>
              <a:t>The pH of a buffer is primarily determined by the </a:t>
            </a:r>
            <a:r>
              <a:rPr lang="en-US" dirty="0" err="1" smtClean="0"/>
              <a:t>pKa</a:t>
            </a:r>
            <a:r>
              <a:rPr lang="en-US" dirty="0" smtClean="0"/>
              <a:t> of the weak acid in the conjugate acid-base pair.</a:t>
            </a:r>
          </a:p>
          <a:p>
            <a:r>
              <a:rPr lang="en-US" dirty="0" smtClean="0"/>
              <a:t>When both species in the conjugate acid-base pair have equal concentrations, the pH of the buffer is equal to the </a:t>
            </a:r>
            <a:r>
              <a:rPr lang="en-US" dirty="0" err="1" smtClean="0"/>
              <a:t>pKa</a:t>
            </a:r>
            <a:r>
              <a:rPr lang="en-US" dirty="0" smtClean="0"/>
              <a:t>.</a:t>
            </a:r>
          </a:p>
          <a:p>
            <a:r>
              <a:rPr lang="en-US" dirty="0" smtClean="0"/>
              <a:t>Choose a conjugate acid-base pair that has a </a:t>
            </a:r>
            <a:r>
              <a:rPr lang="en-US" dirty="0" err="1" smtClean="0"/>
              <a:t>pKa</a:t>
            </a:r>
            <a:r>
              <a:rPr lang="en-US" dirty="0" smtClean="0"/>
              <a:t> closest to the pH you desire and then adjust concentrations to fine tune from there.</a:t>
            </a:r>
          </a:p>
          <a:p>
            <a:endParaRPr lang="en-US" dirty="0"/>
          </a:p>
        </p:txBody>
      </p:sp>
      <p:sp>
        <p:nvSpPr>
          <p:cNvPr id="6" name="Content Placeholder 5"/>
          <p:cNvSpPr>
            <a:spLocks noGrp="1"/>
          </p:cNvSpPr>
          <p:nvPr>
            <p:ph sz="half" idx="2"/>
          </p:nvPr>
        </p:nvSpPr>
        <p:spPr>
          <a:xfrm>
            <a:off x="4178039" y="283013"/>
            <a:ext cx="3845563" cy="4503512"/>
          </a:xfrm>
        </p:spPr>
        <p:txBody>
          <a:bodyPr/>
          <a:lstStyle/>
          <a:p>
            <a:pPr marL="0" indent="0">
              <a:buNone/>
            </a:pPr>
            <a:r>
              <a:rPr lang="en-US" sz="2000" b="1" u="sng" dirty="0"/>
              <a:t>Estimating Buffer Capacity:</a:t>
            </a:r>
          </a:p>
          <a:p>
            <a:r>
              <a:rPr lang="en-US" dirty="0" smtClean="0"/>
              <a:t>A buffer is only effective as long as it has sufficient amounts of both members of the conjugate acid-base pair to allow equilibrium to shift during a stress.</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74038"/>
            <a:ext cx="9144000" cy="1200329"/>
          </a:xfrm>
          <a:prstGeom prst="rect">
            <a:avLst/>
          </a:prstGeom>
          <a:noFill/>
        </p:spPr>
        <p:txBody>
          <a:bodyPr wrap="square" rtlCol="0">
            <a:spAutoFit/>
          </a:bodyPr>
          <a:lstStyle/>
          <a:p>
            <a:r>
              <a:rPr lang="en-US" dirty="0" smtClean="0"/>
              <a:t>LO 6.18: 	</a:t>
            </a:r>
            <a:r>
              <a:rPr lang="en-US" dirty="0"/>
              <a:t>The student can design a buffer solution with a target pH and buffer capacity </a:t>
            </a:r>
            <a:r>
              <a:rPr lang="en-US" dirty="0" smtClean="0"/>
              <a:t>by selecting </a:t>
            </a:r>
            <a:r>
              <a:rPr lang="en-US" dirty="0"/>
              <a:t>an appropriate conjugate acid-base pair and estimating </a:t>
            </a:r>
            <a:r>
              <a:rPr lang="en-US" dirty="0" smtClean="0"/>
              <a:t>the concentrations </a:t>
            </a:r>
            <a:r>
              <a:rPr lang="en-US" dirty="0"/>
              <a:t>needed to achieve </a:t>
            </a:r>
            <a:r>
              <a:rPr lang="en-US" dirty="0" smtClean="0"/>
              <a:t>the desired </a:t>
            </a:r>
            <a:r>
              <a:rPr lang="en-US" dirty="0"/>
              <a:t>capacity.</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76630" y="2626074"/>
            <a:ext cx="4658692" cy="3310708"/>
          </a:xfrm>
          <a:prstGeom prst="rect">
            <a:avLst/>
          </a:prstGeom>
          <a:ln>
            <a:solidFill>
              <a:srgbClr val="4D4D33"/>
            </a:solidFill>
          </a:ln>
        </p:spPr>
      </p:pic>
      <p:pic>
        <p:nvPicPr>
          <p:cNvPr id="2" name="Picture 1"/>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0700" y="2032000"/>
            <a:ext cx="8102600" cy="2781300"/>
          </a:xfrm>
          <a:prstGeom prst="rect">
            <a:avLst/>
          </a:prstGeom>
          <a:ln w="76200">
            <a:solidFill>
              <a:schemeClr val="accent1"/>
            </a:solidFill>
          </a:ln>
        </p:spPr>
      </p:pic>
      <p:sp>
        <p:nvSpPr>
          <p:cNvPr id="12" name="Frame 11"/>
          <p:cNvSpPr/>
          <p:nvPr/>
        </p:nvSpPr>
        <p:spPr>
          <a:xfrm>
            <a:off x="843148" y="3995535"/>
            <a:ext cx="6804561" cy="61209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76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Content Placeholder 4"/>
          <p:cNvSpPr>
            <a:spLocks noGrp="1"/>
          </p:cNvSpPr>
          <p:nvPr>
            <p:ph sz="half" idx="1"/>
          </p:nvPr>
        </p:nvSpPr>
        <p:spPr>
          <a:xfrm>
            <a:off x="280737" y="1470526"/>
            <a:ext cx="7816845" cy="4428733"/>
          </a:xfrm>
        </p:spPr>
        <p:txBody>
          <a:bodyPr>
            <a:normAutofit lnSpcReduction="10000"/>
          </a:bodyPr>
          <a:lstStyle/>
          <a:p>
            <a:r>
              <a:rPr lang="en-US" sz="1600" dirty="0" smtClean="0"/>
              <a:t>A 50.0 mL sample of 0.50 M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is titrated to the half equivalence point with 25.0 mL of 0.50 M </a:t>
            </a:r>
            <a:r>
              <a:rPr lang="en-US" sz="1600" dirty="0" err="1" smtClean="0"/>
              <a:t>NaOH</a:t>
            </a:r>
            <a:r>
              <a:rPr lang="en-US" sz="1600" dirty="0" smtClean="0"/>
              <a:t>.  Which of the following options shows the correct ranking of the molarities of the species in solution? </a:t>
            </a:r>
          </a:p>
          <a:p>
            <a:pPr marL="914400" lvl="4" indent="0">
              <a:buNone/>
            </a:pPr>
            <a:r>
              <a:rPr lang="en-US" sz="1600" dirty="0"/>
              <a:t>	</a:t>
            </a:r>
            <a:r>
              <a:rPr lang="en-US" sz="1600" dirty="0" smtClean="0"/>
              <a:t>			(</a:t>
            </a:r>
            <a:r>
              <a:rPr lang="en-US" sz="1600" dirty="0" err="1" smtClean="0"/>
              <a:t>pKa</a:t>
            </a:r>
            <a:r>
              <a:rPr lang="en-US" sz="1600" dirty="0" smtClean="0"/>
              <a:t> </a:t>
            </a:r>
            <a:r>
              <a:rPr lang="en-US" sz="1600" dirty="0"/>
              <a:t>for 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smtClean="0"/>
              <a:t> is 4.7)</a:t>
            </a:r>
            <a:endParaRPr lang="en-US" sz="1600" dirty="0"/>
          </a:p>
          <a:p>
            <a:pPr marL="228600" lvl="1" indent="0">
              <a:buNone/>
            </a:pPr>
            <a:r>
              <a:rPr lang="en-US" sz="1600" dirty="0" smtClean="0"/>
              <a:t>	a.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&gt; [C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a:t>
            </a:r>
            <a:r>
              <a:rPr lang="en-US" sz="1600" baseline="30000" dirty="0" smtClean="0"/>
              <a:t>1-</a:t>
            </a:r>
            <a:r>
              <a:rPr lang="en-US" sz="1600" dirty="0" smtClean="0"/>
              <a:t>] &gt; [ H</a:t>
            </a:r>
            <a:r>
              <a:rPr lang="en-US" sz="1600" baseline="30000" dirty="0" smtClean="0"/>
              <a:t>+</a:t>
            </a:r>
            <a:r>
              <a:rPr lang="en-US" sz="1600" dirty="0" smtClean="0"/>
              <a:t> ] &gt; [ OH</a:t>
            </a:r>
            <a:r>
              <a:rPr lang="en-US" sz="1600" baseline="30000" dirty="0" smtClean="0"/>
              <a:t>-</a:t>
            </a:r>
            <a:r>
              <a:rPr lang="en-US" sz="1600" dirty="0" smtClean="0"/>
              <a:t> ]</a:t>
            </a:r>
          </a:p>
          <a:p>
            <a:pPr marL="228600" lvl="1" indent="0">
              <a:buNone/>
            </a:pPr>
            <a:r>
              <a:rPr lang="en-US" sz="1600" dirty="0"/>
              <a:t>	</a:t>
            </a:r>
            <a:r>
              <a:rPr lang="en-US" sz="1600" dirty="0" smtClean="0"/>
              <a:t>b.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a:t>
            </a:r>
            <a:r>
              <a:rPr lang="en-US" sz="1600" dirty="0" smtClean="0"/>
              <a:t>=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&gt; [ H</a:t>
            </a:r>
            <a:r>
              <a:rPr lang="en-US" sz="1600" baseline="30000" dirty="0"/>
              <a:t>+</a:t>
            </a:r>
            <a:r>
              <a:rPr lang="en-US" sz="1600" dirty="0"/>
              <a:t> ] &gt; [ OH</a:t>
            </a:r>
            <a:r>
              <a:rPr lang="en-US" sz="1600" baseline="30000" dirty="0"/>
              <a:t>-</a:t>
            </a:r>
            <a:r>
              <a:rPr lang="en-US" sz="1600" dirty="0"/>
              <a:t> ]</a:t>
            </a:r>
          </a:p>
          <a:p>
            <a:pPr marL="228600" lvl="1" indent="0">
              <a:buNone/>
            </a:pPr>
            <a:r>
              <a:rPr lang="en-US" sz="1600" dirty="0"/>
              <a:t>	</a:t>
            </a:r>
            <a:r>
              <a:rPr lang="en-US" sz="1600" dirty="0" smtClean="0"/>
              <a:t>c.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&gt; [C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 </a:t>
            </a:r>
            <a:r>
              <a:rPr lang="en-US" sz="1600" dirty="0"/>
              <a:t>[ H</a:t>
            </a:r>
            <a:r>
              <a:rPr lang="en-US" sz="1600" baseline="30000" dirty="0"/>
              <a:t>+</a:t>
            </a:r>
            <a:r>
              <a:rPr lang="en-US" sz="1600" dirty="0"/>
              <a:t> ] &gt; [ OH</a:t>
            </a:r>
            <a:r>
              <a:rPr lang="en-US" sz="1600" baseline="30000" dirty="0"/>
              <a:t>-</a:t>
            </a:r>
            <a:r>
              <a:rPr lang="en-US" sz="1600" dirty="0"/>
              <a:t> </a:t>
            </a:r>
            <a:r>
              <a:rPr lang="en-US" sz="1600" dirty="0" smtClean="0"/>
              <a:t>]</a:t>
            </a:r>
          </a:p>
          <a:p>
            <a:pPr marL="228600" lvl="1" indent="0">
              <a:buNone/>
            </a:pPr>
            <a:r>
              <a:rPr lang="en-US" sz="1600" dirty="0"/>
              <a:t>	</a:t>
            </a:r>
            <a:r>
              <a:rPr lang="en-US" sz="1600" dirty="0" smtClean="0"/>
              <a:t>d.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&gt; </a:t>
            </a:r>
            <a:r>
              <a:rPr lang="en-US" sz="1600" dirty="0"/>
              <a:t>[HC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&gt;</a:t>
            </a:r>
            <a:r>
              <a:rPr lang="en-US" sz="1600" dirty="0" smtClean="0"/>
              <a:t> [ </a:t>
            </a:r>
            <a:r>
              <a:rPr lang="en-US" sz="1600" dirty="0"/>
              <a:t>OH</a:t>
            </a:r>
            <a:r>
              <a:rPr lang="en-US" sz="1600" baseline="30000" dirty="0"/>
              <a:t>-</a:t>
            </a:r>
            <a:r>
              <a:rPr lang="en-US" sz="1600" dirty="0"/>
              <a:t> </a:t>
            </a:r>
            <a:r>
              <a:rPr lang="en-US" sz="1600" dirty="0" smtClean="0"/>
              <a:t>] &gt; </a:t>
            </a:r>
            <a:r>
              <a:rPr lang="en-US" sz="1600" dirty="0"/>
              <a:t>[ H</a:t>
            </a:r>
            <a:r>
              <a:rPr lang="en-US" sz="1600" baseline="30000" dirty="0"/>
              <a:t>+</a:t>
            </a:r>
            <a:r>
              <a:rPr lang="en-US" sz="1600" dirty="0"/>
              <a:t> ] </a:t>
            </a:r>
          </a:p>
          <a:p>
            <a:pPr marL="228600" lvl="1" indent="0">
              <a:buNone/>
            </a:pPr>
            <a:endParaRPr lang="en-US" sz="1600" dirty="0"/>
          </a:p>
          <a:p>
            <a:pPr marL="228600" lvl="1" indent="0">
              <a:buNone/>
            </a:pPr>
            <a:r>
              <a:rPr lang="en-US" dirty="0" smtClean="0"/>
              <a:t>Option B is correct.</a:t>
            </a:r>
          </a:p>
          <a:p>
            <a:pPr marL="228600" lvl="1" indent="0">
              <a:buNone/>
            </a:pPr>
            <a:r>
              <a:rPr lang="en-US" dirty="0"/>
              <a:t>	</a:t>
            </a:r>
            <a:r>
              <a:rPr lang="en-US" dirty="0" smtClean="0"/>
              <a:t>At the half equivalence point, the concentrations of the weak acid and its conjugate base are equal because the OH</a:t>
            </a:r>
            <a:r>
              <a:rPr lang="en-US" baseline="30000" dirty="0" smtClean="0"/>
              <a:t>-</a:t>
            </a:r>
            <a:r>
              <a:rPr lang="en-US" dirty="0" smtClean="0"/>
              <a:t> ion has reacted with half of the original acetic acid.  The pH of the buffer is equal to the </a:t>
            </a:r>
            <a:r>
              <a:rPr lang="en-US" dirty="0" err="1" smtClean="0"/>
              <a:t>pKa</a:t>
            </a:r>
            <a:r>
              <a:rPr lang="en-US" dirty="0" smtClean="0"/>
              <a:t> at that point, so the [H+] is 10</a:t>
            </a:r>
            <a:r>
              <a:rPr lang="en-US" baseline="30000" dirty="0" smtClean="0"/>
              <a:t>-4.7</a:t>
            </a:r>
            <a:r>
              <a:rPr lang="en-US" dirty="0" smtClean="0"/>
              <a:t> which is far lower than the concentrations of the conjugates but far higher than the [OH-] which has a value of 10</a:t>
            </a:r>
            <a:r>
              <a:rPr lang="en-US" baseline="30000" dirty="0" smtClean="0"/>
              <a:t>-9.3</a:t>
            </a:r>
            <a:r>
              <a:rPr lang="en-US" dirty="0" smtClean="0"/>
              <a:t>.</a:t>
            </a:r>
          </a:p>
        </p:txBody>
      </p:sp>
      <p:sp>
        <p:nvSpPr>
          <p:cNvPr id="7" name="Title 6"/>
          <p:cNvSpPr>
            <a:spLocks noGrp="1"/>
          </p:cNvSpPr>
          <p:nvPr>
            <p:ph type="title"/>
          </p:nvPr>
        </p:nvSpPr>
        <p:spPr>
          <a:xfrm>
            <a:off x="498474" y="189998"/>
            <a:ext cx="7556313" cy="1116106"/>
          </a:xfrm>
        </p:spPr>
        <p:txBody>
          <a:bodyPr/>
          <a:lstStyle/>
          <a:p>
            <a:r>
              <a:rPr lang="en-US" dirty="0" smtClean="0"/>
              <a:t>Finding the Major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899259"/>
            <a:ext cx="9144000" cy="1200329"/>
          </a:xfrm>
          <a:prstGeom prst="rect">
            <a:avLst/>
          </a:prstGeom>
          <a:noFill/>
        </p:spPr>
        <p:txBody>
          <a:bodyPr wrap="square" rtlCol="0">
            <a:spAutoFit/>
          </a:bodyPr>
          <a:lstStyle/>
          <a:p>
            <a:r>
              <a:rPr lang="en-US" dirty="0"/>
              <a:t>LO 6.19: The student can relate the predominant form of a chemical species involving a labile proton (i.e., protonated/deprotonated form of a weak acid) to the pH of a solution and the </a:t>
            </a:r>
            <a:r>
              <a:rPr lang="en-US" dirty="0" err="1"/>
              <a:t>pKa</a:t>
            </a:r>
            <a:r>
              <a:rPr lang="en-US" dirty="0"/>
              <a:t> associated with the labile proton.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4" name="Rounded Rectangle 13"/>
          <p:cNvSpPr/>
          <p:nvPr/>
        </p:nvSpPr>
        <p:spPr>
          <a:xfrm>
            <a:off x="238072" y="3920645"/>
            <a:ext cx="8077115" cy="19165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441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1949" y="239078"/>
            <a:ext cx="7556313" cy="472019"/>
          </a:xfrm>
        </p:spPr>
        <p:txBody>
          <a:bodyPr/>
          <a:lstStyle/>
          <a:p>
            <a:r>
              <a:rPr lang="en-US" sz="2800" dirty="0" smtClean="0"/>
              <a:t>The </a:t>
            </a:r>
            <a:r>
              <a:rPr lang="en-US" sz="2800" smtClean="0"/>
              <a:t>Buffer Mechanism</a:t>
            </a:r>
            <a:endParaRPr lang="en-US" sz="2800"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23354"/>
            <a:ext cx="9144000" cy="646331"/>
          </a:xfrm>
          <a:prstGeom prst="rect">
            <a:avLst/>
          </a:prstGeom>
          <a:noFill/>
        </p:spPr>
        <p:txBody>
          <a:bodyPr wrap="square" rtlCol="0">
            <a:spAutoFit/>
          </a:bodyPr>
          <a:lstStyle/>
          <a:p>
            <a:r>
              <a:rPr lang="en-US" dirty="0" smtClean="0"/>
              <a:t>LO 6.20: </a:t>
            </a:r>
            <a:r>
              <a:rPr lang="en-US" dirty="0"/>
              <a:t>The student can identify a solution as being a buffer solution and explain the </a:t>
            </a:r>
            <a:r>
              <a:rPr lang="en-US" dirty="0" smtClean="0"/>
              <a:t>buffer mechanism </a:t>
            </a:r>
            <a:r>
              <a:rPr lang="en-US" dirty="0"/>
              <a:t>in terms of the reactions that would occur on addition of </a:t>
            </a:r>
            <a:r>
              <a:rPr lang="en-US" dirty="0" smtClean="0"/>
              <a:t>acid/base</a:t>
            </a:r>
            <a:r>
              <a:rPr lang="en-US" dirty="0"/>
              <a:t>.</a:t>
            </a:r>
            <a:r>
              <a:rPr lang="en-US" dirty="0" smtClean="0"/>
              <a:t> 																	</a:t>
            </a:r>
            <a:endParaRPr lang="en-US" dirty="0"/>
          </a:p>
        </p:txBody>
      </p:sp>
      <p:sp>
        <p:nvSpPr>
          <p:cNvPr id="9" name="TextBox 8"/>
          <p:cNvSpPr txBox="1"/>
          <p:nvPr/>
        </p:nvSpPr>
        <p:spPr>
          <a:xfrm>
            <a:off x="804826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083558" y="2162066"/>
            <a:ext cx="891583" cy="369332"/>
          </a:xfrm>
          <a:prstGeom prst="rect">
            <a:avLst/>
          </a:prstGeom>
          <a:solidFill>
            <a:schemeClr val="bg1"/>
          </a:solidFill>
        </p:spPr>
        <p:txBody>
          <a:bodyPr wrap="square" rtlCol="0">
            <a:spAutoFit/>
          </a:bodyPr>
          <a:lstStyle/>
          <a:p>
            <a:r>
              <a:rPr lang="en-US" dirty="0" smtClean="0">
                <a:hlinkClick r:id="rId3"/>
              </a:rPr>
              <a:t>Video</a:t>
            </a:r>
            <a:endParaRPr lang="en-US" dirty="0"/>
          </a:p>
        </p:txBody>
      </p:sp>
      <p:sp>
        <p:nvSpPr>
          <p:cNvPr id="20" name="Rectangle 19"/>
          <p:cNvSpPr/>
          <p:nvPr/>
        </p:nvSpPr>
        <p:spPr>
          <a:xfrm>
            <a:off x="4452849" y="2896447"/>
            <a:ext cx="3798015" cy="1646605"/>
          </a:xfrm>
          <a:prstGeom prst="rect">
            <a:avLst/>
          </a:prstGeom>
        </p:spPr>
        <p:txBody>
          <a:bodyPr wrap="square">
            <a:spAutoFit/>
          </a:bodyPr>
          <a:lstStyle/>
          <a:p>
            <a:r>
              <a:rPr lang="en-US" sz="1600" dirty="0"/>
              <a:t>If </a:t>
            </a:r>
            <a:r>
              <a:rPr lang="en-US" sz="1600" dirty="0" smtClean="0"/>
              <a:t>a strong base is </a:t>
            </a:r>
            <a:r>
              <a:rPr lang="en-US" sz="1600" dirty="0"/>
              <a:t>added to the HF/F</a:t>
            </a:r>
            <a:r>
              <a:rPr lang="en-US" sz="1600" baseline="30000" dirty="0"/>
              <a:t>-</a:t>
            </a:r>
            <a:r>
              <a:rPr lang="en-US" sz="1600" dirty="0"/>
              <a:t> buffer, then the </a:t>
            </a:r>
            <a:r>
              <a:rPr lang="en-US" sz="1600" dirty="0" smtClean="0"/>
              <a:t>added base will react completely with the available acid, HF.  </a:t>
            </a:r>
            <a:r>
              <a:rPr lang="en-US" sz="1600" dirty="0"/>
              <a:t>This results in a nearly unchanged [H</a:t>
            </a:r>
            <a:r>
              <a:rPr lang="en-US" sz="1600" baseline="-25000" dirty="0"/>
              <a:t>3</a:t>
            </a:r>
            <a:r>
              <a:rPr lang="en-US" sz="1600" dirty="0"/>
              <a:t>O</a:t>
            </a:r>
            <a:r>
              <a:rPr lang="en-US" sz="1600" baseline="30000" dirty="0"/>
              <a:t>+</a:t>
            </a:r>
            <a:r>
              <a:rPr lang="en-US" sz="1600" dirty="0"/>
              <a:t>] and a nearly unchanged </a:t>
            </a:r>
            <a:r>
              <a:rPr lang="en-US" sz="1600" dirty="0" err="1"/>
              <a:t>pH</a:t>
            </a:r>
            <a:r>
              <a:rPr lang="en-US" sz="1600" dirty="0" err="1" smtClean="0"/>
              <a:t>.</a:t>
            </a:r>
            <a:endParaRPr lang="en-US" sz="1600" dirty="0" smtClean="0"/>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smtClean="0"/>
              <a:t>)</a:t>
            </a:r>
            <a:r>
              <a:rPr lang="en-US" sz="1600" i="1" dirty="0" smtClean="0"/>
              <a:t> + OH</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F</a:t>
            </a:r>
            <a:r>
              <a:rPr lang="en-US" sz="1600" i="1" baseline="30000" dirty="0" smtClean="0">
                <a:sym typeface="Wingdings" panose="05000000000000000000" pitchFamily="2" charset="2"/>
              </a:rPr>
              <a:t>-</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2" name="Content Placeholder 1"/>
          <p:cNvSpPr>
            <a:spLocks noGrp="1"/>
          </p:cNvSpPr>
          <p:nvPr>
            <p:ph sz="half" idx="1"/>
          </p:nvPr>
        </p:nvSpPr>
        <p:spPr>
          <a:xfrm>
            <a:off x="160638" y="751932"/>
            <a:ext cx="7887624" cy="2216218"/>
          </a:xfrm>
        </p:spPr>
        <p:txBody>
          <a:bodyPr>
            <a:normAutofit fontScale="92500"/>
          </a:bodyPr>
          <a:lstStyle/>
          <a:p>
            <a:pPr marL="0" indent="0">
              <a:spcBef>
                <a:spcPts val="0"/>
              </a:spcBef>
              <a:spcAft>
                <a:spcPts val="600"/>
              </a:spcAft>
              <a:buNone/>
            </a:pPr>
            <a:r>
              <a:rPr lang="en-US" sz="1700" dirty="0"/>
              <a:t>A buffer is able to resist pH change because the two components (conjugate acid and conjugate base) are both present in appreciable amounts at equilibrium and are able to neutralize small amounts of other acids and bases (in the form of H</a:t>
            </a:r>
            <a:r>
              <a:rPr lang="en-US" sz="1700" baseline="-25000" dirty="0"/>
              <a:t>3</a:t>
            </a:r>
            <a:r>
              <a:rPr lang="en-US" sz="1700" dirty="0"/>
              <a:t>O</a:t>
            </a:r>
            <a:r>
              <a:rPr lang="en-US" sz="1700" baseline="30000" dirty="0"/>
              <a:t>+</a:t>
            </a:r>
            <a:r>
              <a:rPr lang="en-US" sz="1700" dirty="0"/>
              <a:t> and OH</a:t>
            </a:r>
            <a:r>
              <a:rPr lang="en-US" sz="1700" baseline="30000" dirty="0"/>
              <a:t>-</a:t>
            </a:r>
            <a:r>
              <a:rPr lang="en-US" sz="1700" dirty="0"/>
              <a:t>) when </a:t>
            </a:r>
            <a:r>
              <a:rPr lang="en-US" sz="1700" dirty="0" smtClean="0"/>
              <a:t>they </a:t>
            </a:r>
            <a:r>
              <a:rPr lang="en-US" sz="1700" dirty="0"/>
              <a:t>are added to the solution.  Take, for example, a fluoride buffer made from hydrofluoric acid and </a:t>
            </a:r>
            <a:r>
              <a:rPr lang="en-US" sz="1700" dirty="0" err="1"/>
              <a:t>NaF</a:t>
            </a:r>
            <a:r>
              <a:rPr lang="en-US" sz="1700" dirty="0" smtClean="0"/>
              <a:t>.   An ideal </a:t>
            </a:r>
            <a:r>
              <a:rPr lang="en-US" sz="1700" dirty="0"/>
              <a:t>fluoride buffer would contain equimolar concentrations of HF and </a:t>
            </a:r>
            <a:r>
              <a:rPr lang="en-US" sz="1700" dirty="0" err="1"/>
              <a:t>NaF</a:t>
            </a:r>
            <a:r>
              <a:rPr lang="en-US" sz="1700" dirty="0"/>
              <a:t>.  Since they are a weak acid and a weak base, respectively, the amount of hydrolysis is minimal and both buffer species are present at, effectively, their initial supplied concentrations.</a:t>
            </a:r>
          </a:p>
          <a:p>
            <a:pPr marL="0" indent="0">
              <a:buNone/>
            </a:pPr>
            <a:endParaRPr lang="en-US" sz="1600" dirty="0"/>
          </a:p>
          <a:p>
            <a:pPr marL="0" indent="0">
              <a:buNone/>
            </a:pPr>
            <a:endParaRPr lang="en-US" sz="1600" dirty="0"/>
          </a:p>
        </p:txBody>
      </p:sp>
      <p:sp>
        <p:nvSpPr>
          <p:cNvPr id="13" name="TextBox 12"/>
          <p:cNvSpPr txBox="1"/>
          <p:nvPr/>
        </p:nvSpPr>
        <p:spPr>
          <a:xfrm>
            <a:off x="160638" y="2960930"/>
            <a:ext cx="3943812" cy="1646605"/>
          </a:xfrm>
          <a:prstGeom prst="rect">
            <a:avLst/>
          </a:prstGeom>
          <a:noFill/>
        </p:spPr>
        <p:txBody>
          <a:bodyPr wrap="square" rtlCol="0">
            <a:spAutoFit/>
          </a:bodyPr>
          <a:lstStyle/>
          <a:p>
            <a:r>
              <a:rPr lang="en-US" sz="1600" dirty="0" smtClean="0"/>
              <a:t>If a strong acid is added to the HF/F</a:t>
            </a:r>
            <a:r>
              <a:rPr lang="en-US" sz="1600" baseline="30000" dirty="0" smtClean="0"/>
              <a:t>-</a:t>
            </a:r>
            <a:r>
              <a:rPr lang="en-US" sz="1600" dirty="0" smtClean="0"/>
              <a:t> buffer, then the the added acid will react completely with the available base, F</a:t>
            </a:r>
            <a:r>
              <a:rPr lang="en-US" sz="1600" baseline="30000" dirty="0" smtClean="0"/>
              <a:t>-</a:t>
            </a:r>
            <a:r>
              <a:rPr lang="en-US" sz="1600" dirty="0" smtClean="0"/>
              <a:t>.  This results in a nearly unchanged [H</a:t>
            </a:r>
            <a:r>
              <a:rPr lang="en-US" sz="1600" baseline="-25000" dirty="0" smtClean="0"/>
              <a:t>3</a:t>
            </a:r>
            <a:r>
              <a:rPr lang="en-US" sz="1600" dirty="0" smtClean="0"/>
              <a:t>O</a:t>
            </a:r>
            <a:r>
              <a:rPr lang="en-US" sz="1600" baseline="30000" dirty="0" smtClean="0"/>
              <a:t>+</a:t>
            </a:r>
            <a:r>
              <a:rPr lang="en-US" sz="1600" dirty="0" smtClean="0"/>
              <a:t>] and a nearly unchanged </a:t>
            </a:r>
            <a:r>
              <a:rPr lang="en-US" sz="1600" dirty="0" err="1" smtClean="0"/>
              <a:t>pH.</a:t>
            </a:r>
            <a:endParaRPr lang="en-US" sz="1600" dirty="0" smtClean="0"/>
          </a:p>
          <a:p>
            <a:pPr algn="ctr">
              <a:spcBef>
                <a:spcPts val="600"/>
              </a:spcBef>
            </a:pPr>
            <a:r>
              <a:rPr lang="en-US" sz="1600" i="1" dirty="0"/>
              <a:t>H</a:t>
            </a:r>
            <a:r>
              <a:rPr lang="en-US" sz="1600" i="1" baseline="-25000" dirty="0"/>
              <a:t>3</a:t>
            </a:r>
            <a:r>
              <a:rPr lang="en-US" sz="1600" i="1" dirty="0"/>
              <a:t>O</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 F</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HF</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3" name="TextBox 2"/>
          <p:cNvSpPr txBox="1"/>
          <p:nvPr/>
        </p:nvSpPr>
        <p:spPr>
          <a:xfrm>
            <a:off x="276447" y="4945666"/>
            <a:ext cx="8133905" cy="907941"/>
          </a:xfrm>
          <a:prstGeom prst="rect">
            <a:avLst/>
          </a:prstGeom>
          <a:noFill/>
        </p:spPr>
        <p:txBody>
          <a:bodyPr wrap="square" rtlCol="0">
            <a:spAutoFit/>
          </a:bodyPr>
          <a:lstStyle/>
          <a:p>
            <a:r>
              <a:rPr lang="en-US" sz="1600" dirty="0" smtClean="0"/>
              <a:t>The slight shift in pH after challenge is governed by the hydrolysis equilibrium of HF, based on the new HF and F</a:t>
            </a:r>
            <a:r>
              <a:rPr lang="en-US" sz="1600" baseline="30000" dirty="0" smtClean="0"/>
              <a:t>-</a:t>
            </a:r>
            <a:r>
              <a:rPr lang="en-US" sz="1600" dirty="0" smtClean="0"/>
              <a:t> concentrations: </a:t>
            </a:r>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a:t>)</a:t>
            </a:r>
            <a:r>
              <a:rPr lang="en-US" sz="1600" i="1" dirty="0"/>
              <a:t> + H</a:t>
            </a:r>
            <a:r>
              <a:rPr lang="en-US" sz="1600" i="1" baseline="-25000" dirty="0"/>
              <a:t>2</a:t>
            </a:r>
            <a:r>
              <a:rPr lang="en-US" sz="1600" i="1" dirty="0"/>
              <a:t>O</a:t>
            </a:r>
            <a:r>
              <a:rPr lang="en-US" sz="1600" i="1" baseline="-25000" dirty="0"/>
              <a:t>(l)</a:t>
            </a:r>
            <a:r>
              <a:rPr lang="en-US" sz="1600" i="1" dirty="0"/>
              <a:t> ⇌ F</a:t>
            </a:r>
            <a:r>
              <a:rPr lang="en-US" sz="1600" i="1" baseline="30000" dirty="0"/>
              <a:t>−</a:t>
            </a:r>
            <a:r>
              <a:rPr lang="en-US" sz="1600" i="1" baseline="-25000" dirty="0"/>
              <a:t>(</a:t>
            </a:r>
            <a:r>
              <a:rPr lang="en-US" sz="1600" i="1" baseline="-25000" dirty="0" err="1"/>
              <a:t>aq</a:t>
            </a:r>
            <a:r>
              <a:rPr lang="en-US" sz="1600" i="1" baseline="-25000" dirty="0"/>
              <a:t>)</a:t>
            </a:r>
            <a:r>
              <a:rPr lang="en-US" sz="1600" i="1" dirty="0"/>
              <a:t> + H</a:t>
            </a:r>
            <a:r>
              <a:rPr lang="en-US" sz="1600" i="1" baseline="-25000" dirty="0"/>
              <a:t>3</a:t>
            </a:r>
            <a:r>
              <a:rPr lang="en-US" sz="1600" i="1" dirty="0"/>
              <a:t>O</a:t>
            </a:r>
            <a:r>
              <a:rPr lang="en-US" sz="1600" i="1" baseline="30000" dirty="0"/>
              <a:t>+</a:t>
            </a:r>
            <a:r>
              <a:rPr lang="en-US" sz="1600" i="1" baseline="-25000" dirty="0"/>
              <a:t>(</a:t>
            </a:r>
            <a:r>
              <a:rPr lang="en-US" sz="1600" i="1" baseline="-25000" dirty="0" err="1"/>
              <a:t>aq</a:t>
            </a:r>
            <a:r>
              <a:rPr lang="en-US" sz="1600" i="1" baseline="-25000" dirty="0"/>
              <a:t>)</a:t>
            </a:r>
            <a:r>
              <a:rPr lang="en-US" sz="1600" i="1" dirty="0"/>
              <a:t> </a:t>
            </a:r>
            <a:endParaRPr lang="en-US" sz="1600" dirty="0"/>
          </a:p>
        </p:txBody>
      </p:sp>
      <p:pic>
        <p:nvPicPr>
          <p:cNvPr id="5" name="Picture 4"/>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94830" y="1922964"/>
            <a:ext cx="6197600" cy="2895600"/>
          </a:xfrm>
          <a:prstGeom prst="rect">
            <a:avLst/>
          </a:prstGeom>
          <a:ln w="76200">
            <a:solidFill>
              <a:schemeClr val="accent1"/>
            </a:solidFill>
          </a:ln>
        </p:spPr>
      </p:pic>
      <p:sp>
        <p:nvSpPr>
          <p:cNvPr id="12" name="Frame 11"/>
          <p:cNvSpPr/>
          <p:nvPr/>
        </p:nvSpPr>
        <p:spPr>
          <a:xfrm>
            <a:off x="1522926" y="3918858"/>
            <a:ext cx="1018395" cy="34447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931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60726"/>
            <a:ext cx="7556313" cy="1116106"/>
          </a:xfrm>
        </p:spPr>
        <p:txBody>
          <a:bodyPr/>
          <a:lstStyle/>
          <a:p>
            <a:r>
              <a:rPr lang="en-US" dirty="0"/>
              <a:t>Chemical Reactivity </a:t>
            </a:r>
          </a:p>
        </p:txBody>
      </p:sp>
      <p:sp>
        <p:nvSpPr>
          <p:cNvPr id="3" name="Content Placeholder 2"/>
          <p:cNvSpPr>
            <a:spLocks noGrp="1"/>
          </p:cNvSpPr>
          <p:nvPr>
            <p:ph idx="1"/>
          </p:nvPr>
        </p:nvSpPr>
        <p:spPr>
          <a:xfrm>
            <a:off x="199654" y="622606"/>
            <a:ext cx="6461848" cy="5896182"/>
          </a:xfrm>
        </p:spPr>
        <p:txBody>
          <a:bodyPr>
            <a:normAutofit fontScale="85000" lnSpcReduction="10000"/>
          </a:bodyPr>
          <a:lstStyle/>
          <a:p>
            <a:r>
              <a:rPr lang="en-US" b="1" dirty="0"/>
              <a:t>Using Trends</a:t>
            </a:r>
          </a:p>
          <a:p>
            <a:r>
              <a:rPr lang="en-US" dirty="0"/>
              <a:t>Nonmetals have higher </a:t>
            </a:r>
            <a:r>
              <a:rPr lang="en-US" dirty="0" err="1"/>
              <a:t>electronegativities</a:t>
            </a:r>
            <a:r>
              <a:rPr lang="en-US" dirty="0"/>
              <a:t> than metals --&gt; causes the formation of ionic solids</a:t>
            </a:r>
          </a:p>
          <a:p>
            <a:r>
              <a:rPr lang="en-US" dirty="0"/>
              <a:t>Compounds formed between nonmetals are </a:t>
            </a:r>
            <a:r>
              <a:rPr lang="en-US" b="1" dirty="0"/>
              <a:t>molecular</a:t>
            </a:r>
            <a:endParaRPr lang="en-US" dirty="0"/>
          </a:p>
          <a:p>
            <a:pPr lvl="1"/>
            <a:r>
              <a:rPr lang="en-US" dirty="0"/>
              <a:t>Usually gases, liquids, or volatile solids at room temperature</a:t>
            </a:r>
          </a:p>
          <a:p>
            <a:r>
              <a:rPr lang="en-US" dirty="0"/>
              <a:t>Elements in the 3rd period and below can accommodate a larger number of bonds</a:t>
            </a:r>
          </a:p>
          <a:p>
            <a:r>
              <a:rPr lang="en-US" dirty="0"/>
              <a:t>The first element in a group </a:t>
            </a:r>
            <a:r>
              <a:rPr lang="en-US" dirty="0" smtClean="0"/>
              <a:t>(</a:t>
            </a:r>
            <a:r>
              <a:rPr lang="en-US" dirty="0"/>
              <a:t>upper most element of a group) forms pi bonds more easily (most significant in 2nd row, non-metals)</a:t>
            </a:r>
          </a:p>
          <a:p>
            <a:pPr lvl="1"/>
            <a:r>
              <a:rPr lang="en-US" dirty="0"/>
              <a:t>Accounts for stronger bonds in molecules containing these elements</a:t>
            </a:r>
          </a:p>
          <a:p>
            <a:pPr lvl="1"/>
            <a:r>
              <a:rPr lang="en-US" dirty="0"/>
              <a:t>Major factor in determining the structures of compounds formed from these elements</a:t>
            </a:r>
          </a:p>
          <a:p>
            <a:r>
              <a:rPr lang="en-US" dirty="0"/>
              <a:t>Elements in periods 3-6 tend to form only single bonds</a:t>
            </a:r>
          </a:p>
          <a:p>
            <a:r>
              <a:rPr lang="en-US" dirty="0"/>
              <a:t>Reactivity tends to increase as you go down a </a:t>
            </a:r>
            <a:r>
              <a:rPr lang="en-US" dirty="0" smtClean="0"/>
              <a:t>group for metals and up a group for non-metals.</a:t>
            </a:r>
            <a:endParaRPr lang="en-US" dirty="0"/>
          </a:p>
          <a:p>
            <a:endParaRPr lang="en-US" dirty="0"/>
          </a:p>
        </p:txBody>
      </p:sp>
      <p:sp>
        <p:nvSpPr>
          <p:cNvPr id="5" name="TextBox 4">
            <a:hlinkClick r:id="rId2"/>
          </p:cNvPr>
          <p:cNvSpPr txBox="1"/>
          <p:nvPr/>
        </p:nvSpPr>
        <p:spPr>
          <a:xfrm>
            <a:off x="116570" y="6233130"/>
            <a:ext cx="8935868" cy="646331"/>
          </a:xfrm>
          <a:prstGeom prst="rect">
            <a:avLst/>
          </a:prstGeom>
          <a:noFill/>
        </p:spPr>
        <p:txBody>
          <a:bodyPr wrap="square" rtlCol="0">
            <a:spAutoFit/>
          </a:bodyPr>
          <a:lstStyle/>
          <a:p>
            <a:r>
              <a:rPr lang="en-US" dirty="0"/>
              <a:t>L.O. </a:t>
            </a:r>
            <a:r>
              <a:rPr lang="en-US" dirty="0" smtClean="0"/>
              <a:t>1.10: </a:t>
            </a:r>
            <a:r>
              <a:rPr lang="en-US" dirty="0"/>
              <a:t>Students can justify with evidence the arrangement of the periodic table and can apply periodic properties to chemical reactivity</a:t>
            </a:r>
          </a:p>
        </p:txBody>
      </p:sp>
      <p:sp>
        <p:nvSpPr>
          <p:cNvPr id="10" name="TextBox 9"/>
          <p:cNvSpPr txBox="1"/>
          <p:nvPr/>
        </p:nvSpPr>
        <p:spPr>
          <a:xfrm>
            <a:off x="8026837" y="-74712"/>
            <a:ext cx="1116967" cy="369332"/>
          </a:xfrm>
          <a:prstGeom prst="rect">
            <a:avLst/>
          </a:prstGeom>
          <a:noFill/>
        </p:spPr>
        <p:txBody>
          <a:bodyPr wrap="square" rtlCol="0">
            <a:spAutoFit/>
          </a:bodyPr>
          <a:lstStyle/>
          <a:p>
            <a:r>
              <a:rPr lang="en-US" dirty="0">
                <a:hlinkClick r:id="rId2"/>
              </a:rPr>
              <a:t>S</a:t>
            </a:r>
            <a:r>
              <a:rPr lang="en-US" dirty="0" smtClean="0">
                <a:hlinkClick r:id="rId2"/>
              </a:rPr>
              <a:t>ource</a:t>
            </a:r>
            <a:endParaRPr lang="en-US" dirty="0"/>
          </a:p>
        </p:txBody>
      </p:sp>
      <p:sp>
        <p:nvSpPr>
          <p:cNvPr id="8"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Video</a:t>
            </a:r>
            <a:endParaRPr lang="en-US" sz="1800" dirty="0">
              <a:solidFill>
                <a:schemeClr val="dk1"/>
              </a:solidFill>
              <a:ea typeface="Rokkitt"/>
              <a:cs typeface="Rokkitt"/>
              <a:sym typeface="Rokkitt"/>
            </a:endParaRPr>
          </a:p>
        </p:txBody>
      </p:sp>
      <p:pic>
        <p:nvPicPr>
          <p:cNvPr id="4" name="Picture 3" descr="Screen Shot 2016-04-09 at 3.36.48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61502" y="2369287"/>
            <a:ext cx="2215211" cy="2374967"/>
          </a:xfrm>
          <a:prstGeom prst="rect">
            <a:avLst/>
          </a:prstGeom>
        </p:spPr>
      </p:pic>
      <p:sp>
        <p:nvSpPr>
          <p:cNvPr id="11" name="Content Placeholder 2"/>
          <p:cNvSpPr txBox="1">
            <a:spLocks/>
          </p:cNvSpPr>
          <p:nvPr/>
        </p:nvSpPr>
        <p:spPr>
          <a:xfrm>
            <a:off x="1880162" y="910318"/>
            <a:ext cx="4006702" cy="4406714"/>
          </a:xfrm>
          <a:prstGeom prst="rect">
            <a:avLst/>
          </a:prstGeom>
          <a:ln w="149225" cmpd="sng">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en-US" dirty="0" smtClean="0"/>
          </a:p>
          <a:p>
            <a:pPr marL="0" indent="0">
              <a:buFont typeface="Wingdings" pitchFamily="2" charset="2"/>
              <a:buNone/>
            </a:pPr>
            <a:r>
              <a:rPr lang="en-US" dirty="0" smtClean="0"/>
              <a:t>46) Of the elements below, __________ reacts the most quickly with water.</a:t>
            </a:r>
          </a:p>
          <a:p>
            <a:pPr marL="0" indent="0">
              <a:buFont typeface="Wingdings" pitchFamily="2" charset="2"/>
              <a:buNone/>
            </a:pPr>
            <a:r>
              <a:rPr lang="en-US" dirty="0" smtClean="0"/>
              <a:t> A) sodium </a:t>
            </a:r>
          </a:p>
          <a:p>
            <a:pPr marL="0" indent="0">
              <a:buFont typeface="Wingdings" pitchFamily="2" charset="2"/>
              <a:buNone/>
            </a:pPr>
            <a:r>
              <a:rPr lang="en-US" dirty="0" smtClean="0"/>
              <a:t>B) barium </a:t>
            </a:r>
          </a:p>
          <a:p>
            <a:pPr marL="0" indent="0">
              <a:buFont typeface="Wingdings" pitchFamily="2" charset="2"/>
              <a:buNone/>
            </a:pPr>
            <a:r>
              <a:rPr lang="en-US" dirty="0" smtClean="0"/>
              <a:t>C) calcium </a:t>
            </a:r>
          </a:p>
          <a:p>
            <a:pPr marL="0" indent="0">
              <a:buFont typeface="Wingdings" pitchFamily="2" charset="2"/>
              <a:buNone/>
            </a:pPr>
            <a:r>
              <a:rPr lang="en-US" dirty="0" smtClean="0"/>
              <a:t>D) cesium</a:t>
            </a:r>
          </a:p>
          <a:p>
            <a:pPr marL="0" indent="0">
              <a:buFont typeface="Wingdings" pitchFamily="2" charset="2"/>
              <a:buNone/>
            </a:pPr>
            <a:r>
              <a:rPr lang="en-US" dirty="0" smtClean="0"/>
              <a:t> E) magnesium</a:t>
            </a:r>
            <a:endParaRPr lang="en-US" dirty="0"/>
          </a:p>
        </p:txBody>
      </p:sp>
      <p:sp>
        <p:nvSpPr>
          <p:cNvPr id="9" name="Frame 8"/>
          <p:cNvSpPr/>
          <p:nvPr/>
        </p:nvSpPr>
        <p:spPr>
          <a:xfrm>
            <a:off x="2229264" y="4333335"/>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88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err="1" smtClean="0"/>
              <a:t>K</a:t>
            </a:r>
            <a:r>
              <a:rPr lang="en-US" baseline="-25000" dirty="0" err="1" smtClean="0"/>
              <a:t>sp</a:t>
            </a:r>
            <a:r>
              <a:rPr lang="en-US" dirty="0" smtClean="0"/>
              <a:t> and Solubility Calculations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6.21: </a:t>
            </a:r>
            <a:r>
              <a:rPr lang="en-US" dirty="0"/>
              <a:t>The student can predict the solubility of a salt, or rank the solubility of salts,</a:t>
            </a:r>
          </a:p>
          <a:p>
            <a:r>
              <a:rPr lang="en-US" dirty="0"/>
              <a:t>given the relevant </a:t>
            </a:r>
            <a:r>
              <a:rPr lang="en-US" dirty="0" err="1"/>
              <a:t>K</a:t>
            </a:r>
            <a:r>
              <a:rPr lang="en-US" baseline="-25000" dirty="0" err="1"/>
              <a:t>sp</a:t>
            </a:r>
            <a:r>
              <a:rPr lang="en-US" dirty="0"/>
              <a:t> values.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455679" y="1306104"/>
            <a:ext cx="7599107" cy="4801314"/>
          </a:xfrm>
          <a:prstGeom prst="rect">
            <a:avLst/>
          </a:prstGeom>
          <a:noFill/>
        </p:spPr>
        <p:txBody>
          <a:bodyPr wrap="square" rtlCol="0">
            <a:spAutoFit/>
          </a:bodyPr>
          <a:lstStyle/>
          <a:p>
            <a:r>
              <a:rPr lang="en-US" b="1" dirty="0"/>
              <a:t>Question:</a:t>
            </a:r>
          </a:p>
          <a:p>
            <a:r>
              <a:rPr lang="en-US" dirty="0"/>
              <a:t>What is the maximum number of moles of </a:t>
            </a:r>
            <a:r>
              <a:rPr lang="en-US" dirty="0" err="1"/>
              <a:t>AgBr</a:t>
            </a:r>
            <a:r>
              <a:rPr lang="en-US" dirty="0"/>
              <a:t> that will fully dissolve in 1.0 L of water, if the </a:t>
            </a:r>
            <a:r>
              <a:rPr lang="en-US" dirty="0" err="1"/>
              <a:t>Ksp</a:t>
            </a:r>
            <a:r>
              <a:rPr lang="en-US" dirty="0"/>
              <a:t> value of silver bromide is 4.0 x 10</a:t>
            </a:r>
            <a:r>
              <a:rPr lang="en-US" baseline="30000" dirty="0"/>
              <a:t>-12</a:t>
            </a:r>
            <a:r>
              <a:rPr lang="en-US" dirty="0"/>
              <a:t>?</a:t>
            </a:r>
          </a:p>
          <a:p>
            <a:r>
              <a:rPr lang="en-US" dirty="0"/>
              <a:t> </a:t>
            </a:r>
          </a:p>
          <a:p>
            <a:pPr lvl="0"/>
            <a:r>
              <a:rPr lang="en-US" dirty="0"/>
              <a:t>4.0 x 10</a:t>
            </a:r>
            <a:r>
              <a:rPr lang="en-US" baseline="30000" dirty="0"/>
              <a:t>-12		</a:t>
            </a:r>
            <a:r>
              <a:rPr lang="en-US" dirty="0"/>
              <a:t>b. 2.0 x 10</a:t>
            </a:r>
            <a:r>
              <a:rPr lang="en-US" baseline="30000" dirty="0"/>
              <a:t>-12</a:t>
            </a:r>
            <a:r>
              <a:rPr lang="en-US" dirty="0"/>
              <a:t>		c.  4.0 x 10</a:t>
            </a:r>
            <a:r>
              <a:rPr lang="en-US" baseline="30000" dirty="0"/>
              <a:t>-6</a:t>
            </a:r>
            <a:r>
              <a:rPr lang="en-US" dirty="0"/>
              <a:t>		d. 2.0 x 10</a:t>
            </a:r>
            <a:r>
              <a:rPr lang="en-US" baseline="30000" dirty="0"/>
              <a:t>-6</a:t>
            </a:r>
            <a:endParaRPr lang="en-US" dirty="0"/>
          </a:p>
          <a:p>
            <a:r>
              <a:rPr lang="en-US" dirty="0"/>
              <a:t> </a:t>
            </a:r>
          </a:p>
          <a:p>
            <a:r>
              <a:rPr lang="en-US" dirty="0"/>
              <a:t> </a:t>
            </a:r>
          </a:p>
          <a:p>
            <a:r>
              <a:rPr lang="en-US" dirty="0"/>
              <a:t> </a:t>
            </a:r>
            <a:endParaRPr lang="en-US" dirty="0" smtClean="0"/>
          </a:p>
          <a:p>
            <a:endParaRPr lang="en-US" dirty="0"/>
          </a:p>
          <a:p>
            <a:r>
              <a:rPr lang="en-US" dirty="0"/>
              <a:t> </a:t>
            </a:r>
          </a:p>
          <a:p>
            <a:r>
              <a:rPr lang="en-US" b="1" dirty="0"/>
              <a:t>Answer:</a:t>
            </a:r>
          </a:p>
          <a:p>
            <a:r>
              <a:rPr lang="en-US" dirty="0"/>
              <a:t>The correct answer is “d”  2.0 x 10</a:t>
            </a:r>
            <a:r>
              <a:rPr lang="en-US" baseline="30000" dirty="0"/>
              <a:t>-6</a:t>
            </a:r>
            <a:r>
              <a:rPr lang="en-US" dirty="0"/>
              <a:t>  .  To determine the solubility of </a:t>
            </a:r>
            <a:r>
              <a:rPr lang="en-US" dirty="0" err="1"/>
              <a:t>AgBr</a:t>
            </a:r>
            <a:r>
              <a:rPr lang="en-US" dirty="0"/>
              <a:t> we need to determine the maximum concentrations of Ag+ and Br- that will equal the equilibrium constant.  The </a:t>
            </a:r>
            <a:r>
              <a:rPr lang="en-US" dirty="0" err="1"/>
              <a:t>Ksp</a:t>
            </a:r>
            <a:r>
              <a:rPr lang="en-US" dirty="0"/>
              <a:t> equation is </a:t>
            </a:r>
          </a:p>
          <a:p>
            <a:r>
              <a:rPr lang="en-US" dirty="0" err="1"/>
              <a:t>Ksp</a:t>
            </a:r>
            <a:r>
              <a:rPr lang="en-US" dirty="0"/>
              <a:t> = [Ag+][Br-] with [Ag+] = [Br-] = X, so to solve for X we need to take the square root of  4.0 x 10</a:t>
            </a:r>
            <a:r>
              <a:rPr lang="en-US" baseline="30000" dirty="0"/>
              <a:t>-12</a:t>
            </a:r>
            <a:r>
              <a:rPr lang="en-US" dirty="0"/>
              <a:t> </a:t>
            </a:r>
          </a:p>
          <a:p>
            <a:endParaRPr lang="en-US" dirty="0"/>
          </a:p>
        </p:txBody>
      </p:sp>
      <p:sp>
        <p:nvSpPr>
          <p:cNvPr id="14" name="Rounded Rectangle 13"/>
          <p:cNvSpPr/>
          <p:nvPr/>
        </p:nvSpPr>
        <p:spPr>
          <a:xfrm>
            <a:off x="324078" y="3997061"/>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2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5723" y="863272"/>
            <a:ext cx="6661813" cy="5394333"/>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Find a </a:t>
            </a:r>
            <a:r>
              <a:rPr lang="en-US" dirty="0" err="1" smtClean="0"/>
              <a:t>K</a:t>
            </a:r>
            <a:r>
              <a:rPr lang="en-US" baseline="-25000" dirty="0" err="1" smtClean="0"/>
              <a:t>sp</a:t>
            </a:r>
            <a:r>
              <a:rPr lang="en-US" dirty="0" smtClean="0"/>
              <a:t> from solubility data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a:t>LO 6.22: The student can interpret data regarding solubility of salts to determine, or</a:t>
            </a:r>
          </a:p>
          <a:p>
            <a:r>
              <a:rPr lang="en-US" dirty="0"/>
              <a:t>rank, the relevant </a:t>
            </a:r>
            <a:r>
              <a:rPr lang="en-US" dirty="0" err="1"/>
              <a:t>Ksp</a:t>
            </a:r>
            <a:r>
              <a:rPr lang="en-US" dirty="0"/>
              <a:t> values.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Rounded Rectangle 13"/>
          <p:cNvSpPr/>
          <p:nvPr/>
        </p:nvSpPr>
        <p:spPr>
          <a:xfrm>
            <a:off x="218592" y="4065604"/>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57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01439"/>
            <a:ext cx="7556313" cy="663534"/>
          </a:xfrm>
        </p:spPr>
        <p:txBody>
          <a:bodyPr/>
          <a:lstStyle/>
          <a:p>
            <a:r>
              <a:rPr lang="en-US" dirty="0" smtClean="0"/>
              <a:t>Common Ion Effect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20618"/>
            <a:ext cx="9144000" cy="923330"/>
          </a:xfrm>
          <a:prstGeom prst="rect">
            <a:avLst/>
          </a:prstGeom>
          <a:noFill/>
        </p:spPr>
        <p:txBody>
          <a:bodyPr wrap="square" rtlCol="0">
            <a:spAutoFit/>
          </a:bodyPr>
          <a:lstStyle/>
          <a:p>
            <a:r>
              <a:rPr lang="en-US" dirty="0" smtClean="0"/>
              <a:t>LO 6.23: </a:t>
            </a:r>
            <a:r>
              <a:rPr lang="en-US" dirty="0"/>
              <a:t>The student can interpret data regarding the relative solubility of salts in terms </a:t>
            </a:r>
            <a:r>
              <a:rPr lang="en-US" dirty="0" smtClean="0"/>
              <a:t>of factors </a:t>
            </a:r>
            <a:r>
              <a:rPr lang="en-US" dirty="0"/>
              <a:t>(common ions, pH) that influence the solubility.</a:t>
            </a:r>
            <a:r>
              <a:rPr lang="en-US" dirty="0" smtClean="0"/>
              <a:t> 																	</a:t>
            </a:r>
            <a:endParaRPr lang="en-US" dirty="0"/>
          </a:p>
        </p:txBody>
      </p:sp>
      <p:sp>
        <p:nvSpPr>
          <p:cNvPr id="12" name="TextBox 11"/>
          <p:cNvSpPr txBox="1"/>
          <p:nvPr/>
        </p:nvSpPr>
        <p:spPr>
          <a:xfrm>
            <a:off x="8106199" y="1774606"/>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7499" y="759332"/>
            <a:ext cx="7767287" cy="3262432"/>
          </a:xfrm>
          <a:prstGeom prst="rect">
            <a:avLst/>
          </a:prstGeom>
          <a:noFill/>
        </p:spPr>
        <p:txBody>
          <a:bodyPr wrap="square" rtlCol="0">
            <a:spAutoFit/>
          </a:bodyPr>
          <a:lstStyle/>
          <a:p>
            <a:r>
              <a:rPr lang="en-US" sz="1600" dirty="0"/>
              <a:t>The solubility of a sparingly soluble hydroxide can be greatly increased by the addition of an acid.  For example, the hydroxide salt Mg(OH)</a:t>
            </a:r>
            <a:r>
              <a:rPr lang="en-US" sz="1600" baseline="-25000" dirty="0"/>
              <a:t>2</a:t>
            </a:r>
            <a:r>
              <a:rPr lang="en-US" sz="1600" dirty="0"/>
              <a:t> is relatively insoluble in water:</a:t>
            </a:r>
          </a:p>
          <a:p>
            <a:pPr algn="ctr">
              <a:spcBef>
                <a:spcPts val="600"/>
              </a:spcBef>
              <a:spcAft>
                <a:spcPts val="600"/>
              </a:spcAft>
            </a:pPr>
            <a:r>
              <a:rPr lang="en-US" sz="1600" dirty="0"/>
              <a:t>Mg(OH)</a:t>
            </a:r>
            <a:r>
              <a:rPr lang="en-US" sz="1600" baseline="-25000" dirty="0"/>
              <a:t>2(s)</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+ 2OH</a:t>
            </a:r>
            <a:r>
              <a:rPr lang="en-US" sz="1600" baseline="30000" dirty="0"/>
              <a:t>−</a:t>
            </a:r>
            <a:r>
              <a:rPr lang="en-US" sz="1600" baseline="-25000" dirty="0"/>
              <a:t>(</a:t>
            </a:r>
            <a:r>
              <a:rPr lang="en-US" sz="1600" baseline="-25000" dirty="0" err="1"/>
              <a:t>aq</a:t>
            </a:r>
            <a:r>
              <a:rPr lang="en-US" sz="1600" baseline="-25000" dirty="0"/>
              <a:t>)</a:t>
            </a:r>
            <a:r>
              <a:rPr lang="en-US" sz="1600" dirty="0"/>
              <a:t>		With  </a:t>
            </a:r>
            <a:r>
              <a:rPr lang="en-US" sz="1600" dirty="0" err="1"/>
              <a:t>Ksp</a:t>
            </a:r>
            <a:r>
              <a:rPr lang="en-US" sz="1600" dirty="0"/>
              <a:t>=5.61×10</a:t>
            </a:r>
            <a:r>
              <a:rPr lang="en-US" sz="1600" baseline="30000" dirty="0"/>
              <a:t>−12</a:t>
            </a:r>
            <a:endParaRPr lang="en-US" sz="1600" dirty="0"/>
          </a:p>
          <a:p>
            <a:r>
              <a:rPr lang="en-US" sz="1600" dirty="0"/>
              <a:t>When acid is added to a saturated solution that contains excess solid Mg(OH)</a:t>
            </a:r>
            <a:r>
              <a:rPr lang="en-US" sz="1600" baseline="-25000" dirty="0"/>
              <a:t>2</a:t>
            </a:r>
            <a:r>
              <a:rPr lang="en-US" sz="1600" dirty="0"/>
              <a:t>, the following reaction occurs, removing OH− from solution:</a:t>
            </a:r>
          </a:p>
          <a:p>
            <a:pPr algn="ctr">
              <a:spcBef>
                <a:spcPts val="600"/>
              </a:spcBef>
              <a:spcAft>
                <a:spcPts val="600"/>
              </a:spcAft>
            </a:pPr>
            <a:r>
              <a:rPr lang="en-US" sz="1600" dirty="0"/>
              <a:t>H</a:t>
            </a:r>
            <a:r>
              <a:rPr lang="en-US" sz="1600" baseline="30000" dirty="0"/>
              <a:t>+</a:t>
            </a:r>
            <a:r>
              <a:rPr lang="en-US" sz="1600" baseline="-25000" dirty="0"/>
              <a:t>(</a:t>
            </a:r>
            <a:r>
              <a:rPr lang="en-US" sz="1600" baseline="-25000" dirty="0" err="1"/>
              <a:t>aq</a:t>
            </a:r>
            <a:r>
              <a:rPr lang="en-US" sz="1600" baseline="-25000" dirty="0"/>
              <a:t>)</a:t>
            </a:r>
            <a:r>
              <a:rPr lang="en-US" sz="1600" dirty="0"/>
              <a:t> + OH</a:t>
            </a:r>
            <a:r>
              <a:rPr lang="en-US" sz="1600" baseline="30000" dirty="0"/>
              <a:t>−</a:t>
            </a:r>
            <a:r>
              <a:rPr lang="en-US" sz="1600" baseline="-25000" dirty="0"/>
              <a:t>(</a:t>
            </a:r>
            <a:r>
              <a:rPr lang="en-US" sz="1600" baseline="-25000" dirty="0" err="1"/>
              <a:t>aq</a:t>
            </a:r>
            <a:r>
              <a:rPr lang="en-US" sz="1600" baseline="-25000" dirty="0"/>
              <a:t>)</a:t>
            </a:r>
            <a:r>
              <a:rPr lang="en-US" sz="1600" dirty="0"/>
              <a:t>→H</a:t>
            </a:r>
            <a:r>
              <a:rPr lang="en-US" sz="1600" baseline="-25000" dirty="0"/>
              <a:t>2</a:t>
            </a:r>
            <a:r>
              <a:rPr lang="en-US" sz="1600" dirty="0"/>
              <a:t>O</a:t>
            </a:r>
            <a:r>
              <a:rPr lang="en-US" sz="1600" baseline="-25000" dirty="0"/>
              <a:t>(l)</a:t>
            </a:r>
            <a:endParaRPr lang="en-US" sz="1600" dirty="0"/>
          </a:p>
          <a:p>
            <a:r>
              <a:rPr lang="en-US" sz="1600" dirty="0"/>
              <a:t>The overall equation for the reaction of Mg(OH)</a:t>
            </a:r>
            <a:r>
              <a:rPr lang="en-US" sz="1600" baseline="-25000" dirty="0"/>
              <a:t>2</a:t>
            </a:r>
            <a:r>
              <a:rPr lang="en-US" sz="1600" dirty="0"/>
              <a:t> with acid is thus</a:t>
            </a:r>
          </a:p>
          <a:p>
            <a:pPr algn="ctr">
              <a:spcBef>
                <a:spcPts val="600"/>
              </a:spcBef>
              <a:spcAft>
                <a:spcPts val="600"/>
              </a:spcAft>
            </a:pPr>
            <a:r>
              <a:rPr lang="en-US" sz="1600" dirty="0"/>
              <a:t>Mg(OH)</a:t>
            </a:r>
            <a:r>
              <a:rPr lang="en-US" sz="1600" baseline="-25000" dirty="0"/>
              <a:t>2(s)</a:t>
            </a:r>
            <a:r>
              <a:rPr lang="en-US" sz="1600" dirty="0"/>
              <a:t> + 2H</a:t>
            </a:r>
            <a:r>
              <a:rPr lang="en-US" sz="1600" baseline="30000" dirty="0"/>
              <a:t>+</a:t>
            </a:r>
            <a:r>
              <a:rPr lang="en-US" sz="1600" baseline="-25000" dirty="0"/>
              <a:t>(</a:t>
            </a:r>
            <a:r>
              <a:rPr lang="en-US" sz="1600" baseline="-25000" dirty="0" err="1"/>
              <a:t>aq</a:t>
            </a:r>
            <a:r>
              <a:rPr lang="en-US" sz="1600" baseline="-25000" dirty="0"/>
              <a:t>)</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+ 2H</a:t>
            </a:r>
            <a:r>
              <a:rPr lang="en-US" sz="1600" baseline="-25000" dirty="0"/>
              <a:t>2</a:t>
            </a:r>
            <a:r>
              <a:rPr lang="en-US" sz="1600" dirty="0"/>
              <a:t>O</a:t>
            </a:r>
            <a:r>
              <a:rPr lang="en-US" sz="1600" baseline="-25000" dirty="0"/>
              <a:t>(l</a:t>
            </a:r>
            <a:r>
              <a:rPr lang="en-US" sz="1600" dirty="0"/>
              <a:t>)		</a:t>
            </a:r>
            <a:r>
              <a:rPr lang="en-US" sz="1600" i="1" dirty="0"/>
              <a:t>(18.7.7)</a:t>
            </a:r>
            <a:endParaRPr lang="en-US" sz="1600" dirty="0"/>
          </a:p>
          <a:p>
            <a:r>
              <a:rPr lang="en-US" sz="1600" dirty="0"/>
              <a:t>As more acid is added to a suspension of Mg(OH)</a:t>
            </a:r>
            <a:r>
              <a:rPr lang="en-US" sz="1600" baseline="-25000" dirty="0"/>
              <a:t>2</a:t>
            </a:r>
            <a:r>
              <a:rPr lang="en-US" sz="1600" dirty="0"/>
              <a:t>, the equilibrium shown in Equation </a:t>
            </a:r>
            <a:r>
              <a:rPr lang="en-US" sz="1600" dirty="0">
                <a:hlinkClick r:id="rId4"/>
              </a:rPr>
              <a:t>18.7.7</a:t>
            </a:r>
            <a:r>
              <a:rPr lang="en-US" sz="1600" dirty="0"/>
              <a:t> is driven to the right, so more Mg(OH)</a:t>
            </a:r>
            <a:r>
              <a:rPr lang="en-US" sz="1600" baseline="-25000" dirty="0"/>
              <a:t>2</a:t>
            </a:r>
            <a:r>
              <a:rPr lang="en-US" sz="1600" dirty="0"/>
              <a:t> dissolves</a:t>
            </a:r>
            <a:r>
              <a:rPr lang="en-US" sz="1600" dirty="0" smtClean="0"/>
              <a:t>.</a:t>
            </a:r>
            <a:endParaRPr lang="en-US" sz="1600" dirty="0"/>
          </a:p>
        </p:txBody>
      </p:sp>
      <p:sp>
        <p:nvSpPr>
          <p:cNvPr id="6" name="TextBox 5"/>
          <p:cNvSpPr txBox="1"/>
          <p:nvPr/>
        </p:nvSpPr>
        <p:spPr>
          <a:xfrm>
            <a:off x="287499" y="4521026"/>
            <a:ext cx="8522869" cy="1477328"/>
          </a:xfrm>
          <a:prstGeom prst="rect">
            <a:avLst/>
          </a:prstGeom>
          <a:noFill/>
        </p:spPr>
        <p:txBody>
          <a:bodyPr wrap="square" rtlCol="0">
            <a:spAutoFit/>
          </a:bodyPr>
          <a:lstStyle/>
          <a:p>
            <a:r>
              <a:rPr lang="en-US" dirty="0" smtClean="0"/>
              <a:t>In contrast, the solubility of a sparingly soluble salt may be decreased greatly by the addition of a common ion.  For example, if MgCl</a:t>
            </a:r>
            <a:r>
              <a:rPr lang="en-US" baseline="-25000" dirty="0" smtClean="0"/>
              <a:t>2</a:t>
            </a:r>
            <a:r>
              <a:rPr lang="en-US" dirty="0" smtClean="0"/>
              <a:t> is added to a saturated Mg(OH)</a:t>
            </a:r>
            <a:r>
              <a:rPr lang="en-US" baseline="-25000" dirty="0" smtClean="0"/>
              <a:t>2</a:t>
            </a:r>
            <a:r>
              <a:rPr lang="en-US" dirty="0" smtClean="0"/>
              <a:t> solution, additional Mg(OH)</a:t>
            </a:r>
            <a:r>
              <a:rPr lang="en-US" baseline="-25000" dirty="0" smtClean="0"/>
              <a:t>2</a:t>
            </a:r>
            <a:r>
              <a:rPr lang="en-US" dirty="0" smtClean="0"/>
              <a:t> will precipitate out.  The additional Mg</a:t>
            </a:r>
            <a:r>
              <a:rPr lang="en-US" baseline="30000" dirty="0" smtClean="0"/>
              <a:t>2+ </a:t>
            </a:r>
            <a:r>
              <a:rPr lang="en-US" dirty="0" smtClean="0"/>
              <a:t>ions will shift the original equilibrium to the left, </a:t>
            </a:r>
            <a:r>
              <a:rPr lang="en-US" smtClean="0"/>
              <a:t>thus reducing the solubility of the magnesium hydroxide.</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65462" y="2006600"/>
            <a:ext cx="6000376" cy="2844800"/>
          </a:xfrm>
          <a:prstGeom prst="rect">
            <a:avLst/>
          </a:prstGeom>
          <a:ln w="76200">
            <a:solidFill>
              <a:schemeClr val="accent1"/>
            </a:solidFill>
          </a:ln>
        </p:spPr>
      </p:pic>
      <p:sp>
        <p:nvSpPr>
          <p:cNvPr id="9" name="Frame 8"/>
          <p:cNvSpPr/>
          <p:nvPr/>
        </p:nvSpPr>
        <p:spPr>
          <a:xfrm>
            <a:off x="1733798" y="2945080"/>
            <a:ext cx="5760789" cy="72439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476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26264"/>
            <a:ext cx="7556313" cy="985659"/>
          </a:xfrm>
        </p:spPr>
        <p:txBody>
          <a:bodyPr/>
          <a:lstStyle/>
          <a:p>
            <a:r>
              <a:rPr lang="en-US" dirty="0" smtClean="0"/>
              <a:t>Salt dissolution: ∆H and ∆S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6181588"/>
            <a:ext cx="9144000" cy="923330"/>
          </a:xfrm>
          <a:prstGeom prst="rect">
            <a:avLst/>
          </a:prstGeom>
          <a:noFill/>
        </p:spPr>
        <p:txBody>
          <a:bodyPr wrap="square" rtlCol="0">
            <a:spAutoFit/>
          </a:bodyPr>
          <a:lstStyle/>
          <a:p>
            <a:r>
              <a:rPr lang="en-US" dirty="0"/>
              <a:t>LO 6.24: The student can analyze the enthalpic and </a:t>
            </a:r>
            <a:r>
              <a:rPr lang="en-US" dirty="0" smtClean="0"/>
              <a:t>entropic changes </a:t>
            </a:r>
            <a:r>
              <a:rPr lang="en-US" dirty="0"/>
              <a:t>associated with the dissolution of a salt, using particulate level interactions and representations.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3595818" y="765838"/>
            <a:ext cx="412909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enthalpy (∆H</a:t>
            </a:r>
            <a:r>
              <a:rPr lang="en-US" sz="1600" baseline="-25000" dirty="0" smtClean="0"/>
              <a:t>soln</a:t>
            </a:r>
            <a:r>
              <a:rPr lang="en-US" sz="1600" dirty="0" smtClean="0"/>
              <a:t>) of dissolution is dependent upon the intermolecular </a:t>
            </a:r>
            <a:r>
              <a:rPr lang="en-US" sz="1600" dirty="0"/>
              <a:t>forces of the solute and solvent.</a:t>
            </a:r>
          </a:p>
        </p:txBody>
      </p:sp>
      <p:sp>
        <p:nvSpPr>
          <p:cNvPr id="13" name="TextBox 12"/>
          <p:cNvSpPr txBox="1"/>
          <p:nvPr/>
        </p:nvSpPr>
        <p:spPr>
          <a:xfrm>
            <a:off x="3330104" y="5404288"/>
            <a:ext cx="4660518"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entropy (∆S</a:t>
            </a:r>
            <a:r>
              <a:rPr lang="en-US" sz="1600" baseline="-25000" dirty="0" smtClean="0"/>
              <a:t>soln</a:t>
            </a:r>
            <a:r>
              <a:rPr lang="en-US" sz="1600" dirty="0" smtClean="0"/>
              <a:t>) of dissolution generally increases the disorder of the system.</a:t>
            </a:r>
            <a:endParaRPr lang="en-US" sz="1600" dirty="0"/>
          </a:p>
        </p:txBody>
      </p:sp>
      <p:pic>
        <p:nvPicPr>
          <p:cNvPr id="3" name="Picture 2"/>
          <p:cNvPicPr>
            <a:picLocks noChangeAspect="1"/>
          </p:cNvPicPr>
          <p:nvPr/>
        </p:nvPicPr>
        <p:blipFill>
          <a:blip r:embed="rId4"/>
          <a:stretch>
            <a:fillRect/>
          </a:stretch>
        </p:blipFill>
        <p:spPr>
          <a:xfrm>
            <a:off x="167041" y="896908"/>
            <a:ext cx="3324225" cy="2695575"/>
          </a:xfrm>
          <a:prstGeom prst="rect">
            <a:avLst/>
          </a:prstGeom>
        </p:spPr>
      </p:pic>
      <p:sp>
        <p:nvSpPr>
          <p:cNvPr id="14" name="TextBox 13"/>
          <p:cNvSpPr txBox="1"/>
          <p:nvPr/>
        </p:nvSpPr>
        <p:spPr>
          <a:xfrm>
            <a:off x="7590972" y="2081748"/>
            <a:ext cx="1486186" cy="369332"/>
          </a:xfrm>
          <a:prstGeom prst="rect">
            <a:avLst/>
          </a:prstGeom>
          <a:noFill/>
        </p:spPr>
        <p:txBody>
          <a:bodyPr wrap="square" rtlCol="0">
            <a:spAutoFit/>
          </a:bodyPr>
          <a:lstStyle/>
          <a:p>
            <a:r>
              <a:rPr lang="en-US" dirty="0" smtClean="0">
                <a:hlinkClick r:id="rId5"/>
              </a:rPr>
              <a:t>Java Tutorial</a:t>
            </a:r>
            <a:endParaRPr lang="en-US" dirty="0"/>
          </a:p>
        </p:txBody>
      </p:sp>
      <p:sp>
        <p:nvSpPr>
          <p:cNvPr id="4" name="Oval 3"/>
          <p:cNvSpPr/>
          <p:nvPr/>
        </p:nvSpPr>
        <p:spPr>
          <a:xfrm>
            <a:off x="1806266" y="2554514"/>
            <a:ext cx="501345" cy="85634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6"/>
          <a:stretch>
            <a:fillRect/>
          </a:stretch>
        </p:blipFill>
        <p:spPr>
          <a:xfrm>
            <a:off x="3595818" y="1567649"/>
            <a:ext cx="3924300" cy="3162300"/>
          </a:xfrm>
          <a:prstGeom prst="rect">
            <a:avLst/>
          </a:prstGeom>
        </p:spPr>
      </p:pic>
      <p:sp>
        <p:nvSpPr>
          <p:cNvPr id="15" name="Oval 14"/>
          <p:cNvSpPr/>
          <p:nvPr/>
        </p:nvSpPr>
        <p:spPr>
          <a:xfrm>
            <a:off x="6211352" y="3135085"/>
            <a:ext cx="494248" cy="160636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Down Arrow 4"/>
          <p:cNvSpPr/>
          <p:nvPr/>
        </p:nvSpPr>
        <p:spPr>
          <a:xfrm>
            <a:off x="7001547" y="1364764"/>
            <a:ext cx="281432" cy="29924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Left Arrow 5"/>
          <p:cNvSpPr/>
          <p:nvPr/>
        </p:nvSpPr>
        <p:spPr>
          <a:xfrm>
            <a:off x="3420166" y="1052796"/>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Left Arrow 16"/>
          <p:cNvSpPr/>
          <p:nvPr/>
        </p:nvSpPr>
        <p:spPr>
          <a:xfrm>
            <a:off x="3369713" y="5676279"/>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317500" y="3614198"/>
            <a:ext cx="647700"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810000" y="4744154"/>
            <a:ext cx="787400" cy="0"/>
          </a:xfrm>
          <a:prstGeom prst="line">
            <a:avLst/>
          </a:prstGeom>
          <a:ln w="28575"/>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7"/>
          <a:stretch>
            <a:fillRect/>
          </a:stretch>
        </p:blipFill>
        <p:spPr>
          <a:xfrm>
            <a:off x="76387" y="4771888"/>
            <a:ext cx="3209925" cy="14097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36354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603489" y="65096"/>
            <a:ext cx="7556313" cy="1116106"/>
          </a:xfrm>
        </p:spPr>
        <p:txBody>
          <a:bodyPr/>
          <a:lstStyle/>
          <a:p>
            <a:r>
              <a:rPr lang="en-US" dirty="0" smtClean="0"/>
              <a:t>K, ∆G° and thermodynamic favorability</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5830046"/>
            <a:ext cx="9144000" cy="1200329"/>
          </a:xfrm>
          <a:prstGeom prst="rect">
            <a:avLst/>
          </a:prstGeom>
          <a:noFill/>
        </p:spPr>
        <p:txBody>
          <a:bodyPr wrap="square" rtlCol="0">
            <a:spAutoFit/>
          </a:bodyPr>
          <a:lstStyle/>
          <a:p>
            <a:r>
              <a:rPr lang="en-US" dirty="0"/>
              <a:t>LO 6.25: The student is able to express the equilibrium constant in terms of </a:t>
            </a:r>
            <a:r>
              <a:rPr lang="en-US" dirty="0" smtClean="0"/>
              <a:t>∆G </a:t>
            </a:r>
            <a:r>
              <a:rPr lang="en-US" dirty="0"/>
              <a:t>°</a:t>
            </a:r>
            <a:r>
              <a:rPr lang="en-US" dirty="0" smtClean="0"/>
              <a:t> </a:t>
            </a:r>
            <a:r>
              <a:rPr lang="en-US" dirty="0"/>
              <a:t>and RT and use this relationship to estimate the magnitude of K and, consequently, the thermodynamic favorability of the process.</a:t>
            </a:r>
            <a:r>
              <a:rPr lang="en-US" dirty="0" smtClean="0"/>
              <a:t>															</a:t>
            </a:r>
            <a:endParaRPr lang="en-US" dirty="0"/>
          </a:p>
        </p:txBody>
      </p:sp>
      <p:pic>
        <p:nvPicPr>
          <p:cNvPr id="4" name="Picture 3"/>
          <p:cNvPicPr>
            <a:picLocks noChangeAspect="1"/>
          </p:cNvPicPr>
          <p:nvPr/>
        </p:nvPicPr>
        <p:blipFill>
          <a:blip r:embed="rId3"/>
          <a:stretch>
            <a:fillRect/>
          </a:stretch>
        </p:blipFill>
        <p:spPr>
          <a:xfrm>
            <a:off x="5764013" y="843161"/>
            <a:ext cx="2124075" cy="1343025"/>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Oval 2"/>
          <p:cNvSpPr/>
          <p:nvPr/>
        </p:nvSpPr>
        <p:spPr>
          <a:xfrm>
            <a:off x="5764013" y="850870"/>
            <a:ext cx="578730"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6139222" y="1237922"/>
            <a:ext cx="1582377"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55552" y="4698274"/>
            <a:ext cx="9216410" cy="1077218"/>
          </a:xfrm>
          <a:prstGeom prst="rect">
            <a:avLst/>
          </a:prstGeom>
          <a:noFill/>
        </p:spPr>
        <p:txBody>
          <a:bodyPr wrap="square" rtlCol="0">
            <a:spAutoFit/>
          </a:bodyPr>
          <a:lstStyle/>
          <a:p>
            <a:r>
              <a:rPr lang="en-US" sz="1600" dirty="0"/>
              <a:t>The key to understanding the relationship between </a:t>
            </a:r>
            <a:r>
              <a:rPr lang="en-US" sz="1600" dirty="0" smtClean="0"/>
              <a:t>∆G° </a:t>
            </a:r>
            <a:r>
              <a:rPr lang="en-US" sz="1600" dirty="0"/>
              <a:t>and K is recognizing that the magnitude of ∆G°</a:t>
            </a:r>
            <a:r>
              <a:rPr lang="en-US" sz="1600" dirty="0" smtClean="0"/>
              <a:t> </a:t>
            </a:r>
            <a:r>
              <a:rPr lang="en-US" sz="1600" dirty="0"/>
              <a:t>tells us how far the standard-state is from equilibrium. The smaller the value of ∆G° </a:t>
            </a:r>
            <a:r>
              <a:rPr lang="en-US" sz="1600" dirty="0" smtClean="0"/>
              <a:t>, </a:t>
            </a:r>
            <a:r>
              <a:rPr lang="en-US" sz="1600" dirty="0"/>
              <a:t>the closer the standard-state is to equilibrium. The larger the value of ∆G</a:t>
            </a:r>
            <a:r>
              <a:rPr lang="en-US" sz="1600" dirty="0" smtClean="0"/>
              <a:t>°, </a:t>
            </a:r>
            <a:r>
              <a:rPr lang="en-US" sz="1600" dirty="0"/>
              <a:t>the further the reaction has to go to reach equilibrium</a:t>
            </a:r>
            <a:r>
              <a:rPr lang="en-US" sz="1600" dirty="0" smtClean="0"/>
              <a:t>. </a:t>
            </a:r>
            <a:endParaRPr lang="en-US" sz="1600" dirty="0"/>
          </a:p>
        </p:txBody>
      </p:sp>
      <p:pic>
        <p:nvPicPr>
          <p:cNvPr id="3096" name="Picture 24" descr="https://soxteacher.files.wordpress.com/2015/03/dg.gif"/>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552" y="1465539"/>
            <a:ext cx="5708461" cy="293463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3" name="Oval 32"/>
          <p:cNvSpPr/>
          <p:nvPr/>
        </p:nvSpPr>
        <p:spPr>
          <a:xfrm>
            <a:off x="3269022" y="2705238"/>
            <a:ext cx="2494991" cy="60946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pic>
        <p:nvPicPr>
          <p:cNvPr id="1026" name="Picture 2"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a:picLocks noChangeAspect="1" noChangeArrowheads="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48383"/>
          <a:stretch/>
        </p:blipFill>
        <p:spPr bwMode="auto">
          <a:xfrm>
            <a:off x="6132253" y="2533000"/>
            <a:ext cx="2894843" cy="1496537"/>
          </a:xfrm>
          <a:prstGeom prst="rect">
            <a:avLst/>
          </a:prstGeom>
          <a:noFill/>
          <a:ln>
            <a:solidFill>
              <a:schemeClr val="bg2"/>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TextBox 5"/>
          <p:cNvSpPr txBox="1"/>
          <p:nvPr/>
        </p:nvSpPr>
        <p:spPr>
          <a:xfrm>
            <a:off x="1317624" y="1761092"/>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reactants</a:t>
            </a:r>
            <a:endParaRPr lang="en-US" sz="1200" baseline="-25000" dirty="0">
              <a:solidFill>
                <a:schemeClr val="accent1">
                  <a:lumMod val="75000"/>
                </a:schemeClr>
              </a:solidFill>
            </a:endParaRPr>
          </a:p>
        </p:txBody>
      </p:sp>
      <p:cxnSp>
        <p:nvCxnSpPr>
          <p:cNvPr id="13" name="Straight Connector 12"/>
          <p:cNvCxnSpPr/>
          <p:nvPr/>
        </p:nvCxnSpPr>
        <p:spPr>
          <a:xfrm>
            <a:off x="1041400" y="1895346"/>
            <a:ext cx="32004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755650" y="1761092"/>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321050" y="2393055"/>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475907" y="2407538"/>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products</a:t>
            </a:r>
            <a:endParaRPr lang="en-US" sz="1200" baseline="-25000" dirty="0">
              <a:solidFill>
                <a:schemeClr val="accent1">
                  <a:lumMod val="75000"/>
                </a:schemeClr>
              </a:solidFill>
            </a:endParaRPr>
          </a:p>
        </p:txBody>
      </p:sp>
      <p:sp>
        <p:nvSpPr>
          <p:cNvPr id="24" name="TextBox 23"/>
          <p:cNvSpPr txBox="1"/>
          <p:nvPr/>
        </p:nvSpPr>
        <p:spPr>
          <a:xfrm>
            <a:off x="2136596" y="2046900"/>
            <a:ext cx="1184454" cy="338554"/>
          </a:xfrm>
          <a:prstGeom prst="rect">
            <a:avLst/>
          </a:prstGeom>
          <a:solidFill>
            <a:schemeClr val="bg1"/>
          </a:solidFill>
        </p:spPr>
        <p:txBody>
          <a:bodyPr wrap="square" rtlCol="0">
            <a:spAutoFit/>
          </a:bodyPr>
          <a:lstStyle/>
          <a:p>
            <a:pPr algn="r"/>
            <a:r>
              <a:rPr lang="en-US" sz="1600" dirty="0" smtClean="0">
                <a:solidFill>
                  <a:schemeClr val="accent1">
                    <a:lumMod val="75000"/>
                  </a:schemeClr>
                </a:solidFill>
              </a:rPr>
              <a:t>∆</a:t>
            </a:r>
            <a:r>
              <a:rPr lang="en-US" sz="1600" dirty="0" err="1" smtClean="0">
                <a:solidFill>
                  <a:schemeClr val="accent1">
                    <a:lumMod val="75000"/>
                  </a:schemeClr>
                </a:solidFill>
              </a:rPr>
              <a:t>G°rxn</a:t>
            </a:r>
            <a:r>
              <a:rPr lang="en-US" sz="1600" dirty="0" smtClean="0">
                <a:solidFill>
                  <a:schemeClr val="accent1">
                    <a:lumMod val="75000"/>
                  </a:schemeClr>
                </a:solidFill>
              </a:rPr>
              <a:t> &lt;0</a:t>
            </a:r>
            <a:endParaRPr lang="en-US" sz="1600" baseline="-25000" dirty="0">
              <a:solidFill>
                <a:schemeClr val="accent1">
                  <a:lumMod val="75000"/>
                </a:schemeClr>
              </a:solidFill>
            </a:endParaRPr>
          </a:p>
        </p:txBody>
      </p:sp>
      <p:cxnSp>
        <p:nvCxnSpPr>
          <p:cNvPr id="21" name="Straight Connector 20"/>
          <p:cNvCxnSpPr/>
          <p:nvPr/>
        </p:nvCxnSpPr>
        <p:spPr>
          <a:xfrm>
            <a:off x="2783978" y="2523996"/>
            <a:ext cx="511037"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3238689" y="1901255"/>
            <a:ext cx="105370" cy="62274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3274323" y="1908358"/>
            <a:ext cx="0" cy="62274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1021644" y="3962906"/>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500907" y="3962905"/>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3010950" y="4015100"/>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812801" y="4005445"/>
            <a:ext cx="28214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accent1">
                    <a:lumMod val="75000"/>
                  </a:schemeClr>
                </a:solidFill>
              </a:rPr>
              <a:t>Extent of Reaction </a:t>
            </a:r>
          </a:p>
          <a:p>
            <a:pPr algn="ctr"/>
            <a:endParaRPr lang="en-US" sz="1400" dirty="0">
              <a:solidFill>
                <a:schemeClr val="accent1">
                  <a:lumMod val="75000"/>
                </a:schemeClr>
              </a:solidFill>
            </a:endParaRPr>
          </a:p>
        </p:txBody>
      </p:sp>
      <p:cxnSp>
        <p:nvCxnSpPr>
          <p:cNvPr id="41" name="Straight Connector 40"/>
          <p:cNvCxnSpPr/>
          <p:nvPr/>
        </p:nvCxnSpPr>
        <p:spPr>
          <a:xfrm>
            <a:off x="2597150" y="3219450"/>
            <a:ext cx="413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38109" y="2327361"/>
            <a:ext cx="545732" cy="614491"/>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606349" y="2304081"/>
            <a:ext cx="773208" cy="461665"/>
          </a:xfrm>
          <a:prstGeom prst="rect">
            <a:avLst/>
          </a:prstGeom>
          <a:noFill/>
        </p:spPr>
        <p:txBody>
          <a:bodyPr wrap="square" rtlCol="0">
            <a:spAutoFit/>
          </a:bodyPr>
          <a:lstStyle/>
          <a:p>
            <a:r>
              <a:rPr lang="en-US" sz="1200" dirty="0" smtClean="0">
                <a:solidFill>
                  <a:schemeClr val="accent1">
                    <a:lumMod val="75000"/>
                  </a:schemeClr>
                </a:solidFill>
              </a:rPr>
              <a:t>Q=1, </a:t>
            </a:r>
          </a:p>
          <a:p>
            <a:r>
              <a:rPr lang="en-US" sz="1200" i="1" dirty="0" smtClean="0">
                <a:solidFill>
                  <a:schemeClr val="accent1">
                    <a:lumMod val="75000"/>
                  </a:schemeClr>
                </a:solidFill>
              </a:rPr>
              <a:t>m</a:t>
            </a:r>
            <a:r>
              <a:rPr lang="en-US" sz="1200" dirty="0" smtClean="0">
                <a:solidFill>
                  <a:schemeClr val="accent1">
                    <a:lumMod val="75000"/>
                  </a:schemeClr>
                </a:solidFill>
              </a:rPr>
              <a:t> </a:t>
            </a:r>
            <a:r>
              <a:rPr lang="en-US" sz="1200" dirty="0">
                <a:solidFill>
                  <a:schemeClr val="accent1">
                    <a:lumMod val="75000"/>
                  </a:schemeClr>
                </a:solidFill>
              </a:rPr>
              <a:t>= ∆G</a:t>
            </a:r>
          </a:p>
        </p:txBody>
      </p:sp>
      <p:cxnSp>
        <p:nvCxnSpPr>
          <p:cNvPr id="5" name="Straight Arrow Connector 4"/>
          <p:cNvCxnSpPr/>
          <p:nvPr/>
        </p:nvCxnSpPr>
        <p:spPr>
          <a:xfrm flipH="1">
            <a:off x="1510975" y="2525493"/>
            <a:ext cx="149535" cy="115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170498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Now…</a:t>
            </a:r>
            <a:endParaRPr lang="en-US" sz="4000" dirty="0"/>
          </a:p>
        </p:txBody>
      </p:sp>
      <p:sp>
        <p:nvSpPr>
          <p:cNvPr id="6" name="Text Placeholder 5"/>
          <p:cNvSpPr>
            <a:spLocks noGrp="1"/>
          </p:cNvSpPr>
          <p:nvPr>
            <p:ph type="body" idx="1"/>
          </p:nvPr>
        </p:nvSpPr>
        <p:spPr>
          <a:xfrm>
            <a:off x="1358686" y="4767003"/>
            <a:ext cx="6628032" cy="1500187"/>
          </a:xfrm>
        </p:spPr>
        <p:txBody>
          <a:bodyPr>
            <a:normAutofit lnSpcReduction="10000"/>
          </a:bodyPr>
          <a:lstStyle/>
          <a:p>
            <a:r>
              <a:rPr lang="en-US" sz="5000" dirty="0" smtClean="0"/>
              <a:t>Just for Fun Some “Harry” Problems</a:t>
            </a:r>
            <a:endParaRPr lang="en-US" sz="5000" dirty="0"/>
          </a:p>
        </p:txBody>
      </p:sp>
      <p:pic>
        <p:nvPicPr>
          <p:cNvPr id="2" name="Picture 1" descr="Screen Shot 2016-04-10 at 7.51.07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185820">
            <a:off x="4970696" y="885110"/>
            <a:ext cx="3179481" cy="3040161"/>
          </a:xfrm>
          <a:prstGeom prst="rect">
            <a:avLst/>
          </a:prstGeom>
          <a:ln w="76200" cmpd="sng">
            <a:solidFill>
              <a:schemeClr val="accent4">
                <a:lumMod val="75000"/>
              </a:schemeClr>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355050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endParaRPr lang="en-US" sz="3200" dirty="0"/>
          </a:p>
        </p:txBody>
      </p:sp>
      <p:sp>
        <p:nvSpPr>
          <p:cNvPr id="3" name="Content Placeholder 2"/>
          <p:cNvSpPr>
            <a:spLocks noGrp="1"/>
          </p:cNvSpPr>
          <p:nvPr>
            <p:ph sz="half" idx="17"/>
          </p:nvPr>
        </p:nvSpPr>
        <p:spPr>
          <a:xfrm>
            <a:off x="0" y="0"/>
            <a:ext cx="9144000" cy="6978260"/>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pPr marL="0" indent="0">
              <a:buNone/>
            </a:pPr>
            <a:r>
              <a:rPr lang="fr-FR" dirty="0" smtClean="0"/>
              <a:t>		2Fe</a:t>
            </a:r>
            <a:r>
              <a:rPr lang="fr-FR" dirty="0"/>
              <a:t>(OH)</a:t>
            </a:r>
            <a:r>
              <a:rPr lang="fr-FR" baseline="-25000" dirty="0"/>
              <a:t>3 </a:t>
            </a:r>
            <a:r>
              <a:rPr lang="fr-FR" dirty="0"/>
              <a:t>(s) + 3H</a:t>
            </a:r>
            <a:r>
              <a:rPr lang="fr-FR" baseline="-25000" dirty="0"/>
              <a:t>2</a:t>
            </a:r>
            <a:r>
              <a:rPr lang="fr-FR" dirty="0"/>
              <a:t>SO</a:t>
            </a:r>
            <a:r>
              <a:rPr lang="fr-FR" baseline="-25000" dirty="0"/>
              <a:t>4</a:t>
            </a:r>
            <a:r>
              <a:rPr lang="fr-FR" dirty="0"/>
              <a:t> (</a:t>
            </a:r>
            <a:r>
              <a:rPr lang="fr-FR" dirty="0" err="1"/>
              <a:t>aq</a:t>
            </a:r>
            <a:r>
              <a:rPr lang="fr-FR" dirty="0"/>
              <a:t>) à Fe</a:t>
            </a:r>
            <a:r>
              <a:rPr lang="fr-FR" baseline="-25000" dirty="0"/>
              <a:t>2</a:t>
            </a:r>
            <a:r>
              <a:rPr lang="fr-FR" dirty="0"/>
              <a:t>(SO</a:t>
            </a:r>
            <a:r>
              <a:rPr lang="fr-FR" baseline="-25000" dirty="0"/>
              <a:t>4</a:t>
            </a:r>
            <a:r>
              <a:rPr lang="fr-FR" dirty="0"/>
              <a:t>)</a:t>
            </a:r>
            <a:r>
              <a:rPr lang="fr-FR" baseline="-25000" dirty="0"/>
              <a:t>3</a:t>
            </a:r>
            <a:r>
              <a:rPr lang="fr-FR" dirty="0"/>
              <a:t> (</a:t>
            </a:r>
            <a:r>
              <a:rPr lang="fr-FR" dirty="0" err="1"/>
              <a:t>aq</a:t>
            </a:r>
            <a:r>
              <a:rPr lang="fr-FR" dirty="0"/>
              <a:t>) + 6H</a:t>
            </a:r>
            <a:r>
              <a:rPr lang="fr-FR" baseline="-25000" dirty="0"/>
              <a:t>2</a:t>
            </a:r>
            <a:r>
              <a:rPr lang="fr-FR" dirty="0"/>
              <a:t>O (l</a:t>
            </a:r>
            <a:r>
              <a:rPr lang="fr-FR" dirty="0" smtClean="0"/>
              <a:t>)</a:t>
            </a:r>
            <a:endParaRPr lang="fr-FR" dirty="0"/>
          </a:p>
          <a:p>
            <a:r>
              <a:rPr lang="fr-FR" dirty="0"/>
              <a:t>a.  Ron </a:t>
            </a:r>
            <a:r>
              <a:rPr lang="fr-FR" dirty="0" err="1"/>
              <a:t>Weasley</a:t>
            </a:r>
            <a:r>
              <a:rPr lang="fr-FR" dirty="0"/>
              <a:t> </a:t>
            </a:r>
            <a:r>
              <a:rPr lang="fr-FR" dirty="0" err="1"/>
              <a:t>had</a:t>
            </a:r>
            <a:r>
              <a:rPr lang="fr-FR" dirty="0"/>
              <a:t> to </a:t>
            </a:r>
            <a:r>
              <a:rPr lang="fr-FR" dirty="0" err="1"/>
              <a:t>perform</a:t>
            </a:r>
            <a:r>
              <a:rPr lang="fr-FR" dirty="0"/>
              <a:t> </a:t>
            </a:r>
            <a:r>
              <a:rPr lang="fr-FR" dirty="0" smtClean="0"/>
              <a:t>the </a:t>
            </a:r>
            <a:r>
              <a:rPr lang="fr-FR" dirty="0" err="1" smtClean="0"/>
              <a:t>above</a:t>
            </a:r>
            <a:r>
              <a:rPr lang="fr-FR" dirty="0" smtClean="0"/>
              <a:t> </a:t>
            </a:r>
            <a:r>
              <a:rPr lang="fr-FR" dirty="0" err="1"/>
              <a:t>reaction</a:t>
            </a:r>
            <a:r>
              <a:rPr lang="fr-FR" dirty="0"/>
              <a:t> in </a:t>
            </a:r>
            <a:r>
              <a:rPr lang="fr-FR" dirty="0" err="1"/>
              <a:t>Professor</a:t>
            </a:r>
            <a:r>
              <a:rPr lang="fr-FR" dirty="0"/>
              <a:t> </a:t>
            </a:r>
            <a:r>
              <a:rPr lang="fr-FR" dirty="0" err="1"/>
              <a:t>Snape’s</a:t>
            </a:r>
            <a:r>
              <a:rPr lang="fr-FR" dirty="0"/>
              <a:t> potions class.  Ron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 </a:t>
            </a:r>
            <a:r>
              <a:rPr lang="fr-FR" dirty="0" err="1"/>
              <a:t>cauldron</a:t>
            </a:r>
            <a:r>
              <a:rPr lang="fr-FR" dirty="0"/>
              <a:t>, </a:t>
            </a:r>
            <a:r>
              <a:rPr lang="fr-FR" dirty="0" err="1"/>
              <a:t>leaving</a:t>
            </a:r>
            <a:r>
              <a:rPr lang="fr-FR" dirty="0"/>
              <a:t> the </a:t>
            </a:r>
            <a:r>
              <a:rPr lang="fr-FR" dirty="0" err="1"/>
              <a:t>lid</a:t>
            </a:r>
            <a:r>
              <a:rPr lang="fr-FR" dirty="0"/>
              <a:t> off.  The </a:t>
            </a:r>
            <a:r>
              <a:rPr lang="fr-FR" dirty="0" err="1"/>
              <a:t>heat</a:t>
            </a:r>
            <a:r>
              <a:rPr lang="fr-FR" dirty="0"/>
              <a:t> </a:t>
            </a:r>
            <a:r>
              <a:rPr lang="fr-FR" dirty="0" err="1"/>
              <a:t>capacity</a:t>
            </a:r>
            <a:r>
              <a:rPr lang="fr-FR" dirty="0"/>
              <a:t> of </a:t>
            </a:r>
            <a:r>
              <a:rPr lang="fr-FR" dirty="0" err="1"/>
              <a:t>his</a:t>
            </a:r>
            <a:r>
              <a:rPr lang="fr-FR" dirty="0"/>
              <a:t> </a:t>
            </a:r>
            <a:r>
              <a:rPr lang="fr-FR" dirty="0" err="1"/>
              <a:t>cauldron</a:t>
            </a:r>
            <a:r>
              <a:rPr lang="fr-FR" dirty="0"/>
              <a:t> </a:t>
            </a:r>
            <a:r>
              <a:rPr lang="fr-FR" dirty="0" err="1"/>
              <a:t>was</a:t>
            </a:r>
            <a:r>
              <a:rPr lang="fr-FR" dirty="0"/>
              <a:t> 645 J/K.</a:t>
            </a:r>
          </a:p>
          <a:p>
            <a:r>
              <a:rPr lang="fr-FR" dirty="0"/>
              <a:t>            i.  </a:t>
            </a:r>
            <a:r>
              <a:rPr lang="fr-FR" dirty="0" err="1"/>
              <a:t>What</a:t>
            </a:r>
            <a:r>
              <a:rPr lang="fr-FR" dirty="0"/>
              <a:t> </a:t>
            </a:r>
            <a:r>
              <a:rPr lang="fr-FR" dirty="0" err="1"/>
              <a:t>other</a:t>
            </a:r>
            <a:r>
              <a:rPr lang="fr-FR" dirty="0"/>
              <a:t> information </a:t>
            </a:r>
            <a:r>
              <a:rPr lang="fr-FR" dirty="0" err="1"/>
              <a:t>would</a:t>
            </a:r>
            <a:r>
              <a:rPr lang="fr-FR" dirty="0"/>
              <a:t> Ron </a:t>
            </a:r>
            <a:r>
              <a:rPr lang="fr-FR" dirty="0" err="1"/>
              <a:t>need</a:t>
            </a:r>
            <a:r>
              <a:rPr lang="fr-FR" dirty="0"/>
              <a:t> to know or </a:t>
            </a:r>
            <a:r>
              <a:rPr lang="fr-FR" dirty="0" err="1"/>
              <a:t>measure</a:t>
            </a:r>
            <a:r>
              <a:rPr lang="fr-FR" dirty="0"/>
              <a:t> </a:t>
            </a:r>
            <a:r>
              <a:rPr lang="fr-FR" dirty="0" err="1"/>
              <a:t>experimentally</a:t>
            </a:r>
            <a:r>
              <a:rPr lang="fr-FR" dirty="0"/>
              <a:t> to </a:t>
            </a:r>
            <a:r>
              <a:rPr lang="fr-FR" dirty="0" err="1"/>
              <a:t>determine</a:t>
            </a:r>
            <a:r>
              <a:rPr lang="fr-FR" dirty="0"/>
              <a:t> the </a:t>
            </a:r>
            <a:r>
              <a:rPr lang="fr-FR" dirty="0" err="1"/>
              <a:t>molar</a:t>
            </a:r>
            <a:r>
              <a:rPr lang="fr-FR" dirty="0"/>
              <a:t> change in </a:t>
            </a:r>
            <a:r>
              <a:rPr lang="fr-FR" dirty="0" err="1"/>
              <a:t>enthalpy</a:t>
            </a:r>
            <a:r>
              <a:rPr lang="fr-FR" dirty="0"/>
              <a:t> of the </a:t>
            </a:r>
            <a:r>
              <a:rPr lang="fr-FR" dirty="0" err="1"/>
              <a:t>reaction</a:t>
            </a:r>
            <a:r>
              <a:rPr lang="fr-FR" dirty="0"/>
              <a:t>, ∆</a:t>
            </a:r>
            <a:r>
              <a:rPr lang="fr-FR" dirty="0" err="1"/>
              <a:t>H°rxn</a:t>
            </a:r>
            <a:r>
              <a:rPr lang="fr-FR" dirty="0"/>
              <a:t>?</a:t>
            </a:r>
          </a:p>
          <a:p>
            <a:r>
              <a:rPr lang="fr-FR" dirty="0"/>
              <a:t>            ii.  </a:t>
            </a:r>
            <a:r>
              <a:rPr lang="fr-FR" dirty="0" err="1"/>
              <a:t>Unbeknownst</a:t>
            </a:r>
            <a:r>
              <a:rPr lang="fr-FR" dirty="0"/>
              <a:t> to Ron, </a:t>
            </a:r>
            <a:r>
              <a:rPr lang="fr-FR" dirty="0" err="1"/>
              <a:t>Draco</a:t>
            </a:r>
            <a:r>
              <a:rPr lang="fr-FR" dirty="0"/>
              <a:t> </a:t>
            </a:r>
            <a:r>
              <a:rPr lang="fr-FR" dirty="0" err="1"/>
              <a:t>Malfoy</a:t>
            </a:r>
            <a:r>
              <a:rPr lang="fr-FR" dirty="0"/>
              <a:t> </a:t>
            </a:r>
            <a:r>
              <a:rPr lang="fr-FR" dirty="0" err="1"/>
              <a:t>dropped</a:t>
            </a:r>
            <a:r>
              <a:rPr lang="fr-FR" dirty="0"/>
              <a:t> a 100 g </a:t>
            </a:r>
            <a:r>
              <a:rPr lang="fr-FR" dirty="0" err="1"/>
              <a:t>sneakoscope</a:t>
            </a:r>
            <a:r>
              <a:rPr lang="fr-FR" dirty="0"/>
              <a:t> (assume </a:t>
            </a:r>
            <a:r>
              <a:rPr lang="fr-FR" dirty="0" err="1"/>
              <a:t>this</a:t>
            </a:r>
            <a:r>
              <a:rPr lang="fr-FR" dirty="0"/>
              <a:t> </a:t>
            </a:r>
            <a:r>
              <a:rPr lang="fr-FR" dirty="0" err="1"/>
              <a:t>is</a:t>
            </a:r>
            <a:r>
              <a:rPr lang="fr-FR" dirty="0"/>
              <a:t> </a:t>
            </a:r>
            <a:r>
              <a:rPr lang="fr-FR" dirty="0" err="1"/>
              <a:t>unreactive</a:t>
            </a:r>
            <a:r>
              <a:rPr lang="fr-FR" dirty="0"/>
              <a:t> and </a:t>
            </a:r>
            <a:r>
              <a:rPr lang="fr-FR" dirty="0" err="1"/>
              <a:t>at</a:t>
            </a:r>
            <a:r>
              <a:rPr lang="fr-FR" dirty="0"/>
              <a:t> room </a:t>
            </a:r>
            <a:r>
              <a:rPr lang="fr-FR" dirty="0" err="1"/>
              <a:t>temperature</a:t>
            </a:r>
            <a:r>
              <a:rPr lang="fr-FR" dirty="0"/>
              <a:t>) </a:t>
            </a:r>
            <a:r>
              <a:rPr lang="fr-FR" dirty="0" err="1"/>
              <a:t>into</a:t>
            </a:r>
            <a:r>
              <a:rPr lang="fr-FR" dirty="0"/>
              <a:t> </a:t>
            </a:r>
            <a:r>
              <a:rPr lang="fr-FR" dirty="0" err="1"/>
              <a:t>Ron’s</a:t>
            </a:r>
            <a:r>
              <a:rPr lang="fr-FR" dirty="0"/>
              <a:t> </a:t>
            </a:r>
            <a:r>
              <a:rPr lang="fr-FR" dirty="0" err="1"/>
              <a:t>cauldron</a:t>
            </a:r>
            <a:r>
              <a:rPr lang="fr-FR" dirty="0"/>
              <a:t> </a:t>
            </a:r>
            <a:r>
              <a:rPr lang="fr-FR" dirty="0" err="1"/>
              <a:t>before</a:t>
            </a:r>
            <a:r>
              <a:rPr lang="fr-FR" dirty="0"/>
              <a:t> Ron </a:t>
            </a:r>
            <a:r>
              <a:rPr lang="fr-FR" dirty="0" err="1"/>
              <a:t>measured</a:t>
            </a:r>
            <a:r>
              <a:rPr lang="fr-FR" dirty="0"/>
              <a:t> </a:t>
            </a:r>
            <a:r>
              <a:rPr lang="fr-FR" dirty="0" err="1"/>
              <a:t>his</a:t>
            </a:r>
            <a:r>
              <a:rPr lang="fr-FR" dirty="0"/>
              <a:t> </a:t>
            </a:r>
            <a:r>
              <a:rPr lang="fr-FR" dirty="0" err="1"/>
              <a:t>temperature</a:t>
            </a:r>
            <a:r>
              <a:rPr lang="fr-FR" dirty="0"/>
              <a:t> but </a:t>
            </a:r>
            <a:r>
              <a:rPr lang="fr-FR" dirty="0" err="1"/>
              <a:t>after</a:t>
            </a:r>
            <a:r>
              <a:rPr lang="fr-FR" dirty="0"/>
              <a:t> the </a:t>
            </a:r>
            <a:r>
              <a:rPr lang="fr-FR" dirty="0" err="1"/>
              <a:t>reaction</a:t>
            </a:r>
            <a:r>
              <a:rPr lang="fr-FR" dirty="0"/>
              <a:t> </a:t>
            </a:r>
            <a:r>
              <a:rPr lang="fr-FR" dirty="0" err="1"/>
              <a:t>was</a:t>
            </a:r>
            <a:r>
              <a:rPr lang="fr-FR" dirty="0"/>
              <a:t> </a:t>
            </a:r>
            <a:r>
              <a:rPr lang="fr-FR" dirty="0" err="1"/>
              <a:t>initiated</a:t>
            </a:r>
            <a:r>
              <a:rPr lang="fr-FR" dirty="0"/>
              <a:t>.  </a:t>
            </a:r>
            <a:r>
              <a:rPr lang="fr-FR" dirty="0" err="1"/>
              <a:t>Explain</a:t>
            </a:r>
            <a:r>
              <a:rPr lang="fr-FR" dirty="0"/>
              <a:t> in </a:t>
            </a:r>
            <a:r>
              <a:rPr lang="fr-FR" dirty="0" err="1"/>
              <a:t>which</a:t>
            </a:r>
            <a:r>
              <a:rPr lang="fr-FR" dirty="0"/>
              <a:t> direction </a:t>
            </a:r>
            <a:r>
              <a:rPr lang="fr-FR" dirty="0" err="1"/>
              <a:t>this</a:t>
            </a:r>
            <a:r>
              <a:rPr lang="fr-FR" dirty="0"/>
              <a:t> </a:t>
            </a:r>
            <a:r>
              <a:rPr lang="fr-FR" dirty="0" err="1"/>
              <a:t>would</a:t>
            </a:r>
            <a:r>
              <a:rPr lang="fr-FR" dirty="0"/>
              <a:t> alter </a:t>
            </a:r>
            <a:r>
              <a:rPr lang="fr-FR" dirty="0" err="1"/>
              <a:t>Ron’s</a:t>
            </a:r>
            <a:r>
              <a:rPr lang="fr-FR" dirty="0"/>
              <a:t> </a:t>
            </a:r>
            <a:r>
              <a:rPr lang="fr-FR" dirty="0" err="1"/>
              <a:t>experimental</a:t>
            </a:r>
            <a:r>
              <a:rPr lang="fr-FR" dirty="0"/>
              <a:t> value of ∆</a:t>
            </a:r>
            <a:r>
              <a:rPr lang="fr-FR" dirty="0" err="1"/>
              <a:t>H°rxn</a:t>
            </a:r>
            <a:r>
              <a:rPr lang="fr-FR" dirty="0"/>
              <a:t>.</a:t>
            </a:r>
          </a:p>
          <a:p>
            <a:r>
              <a:rPr lang="fr-FR" dirty="0"/>
              <a:t>b.  Hermione Granger </a:t>
            </a:r>
            <a:r>
              <a:rPr lang="fr-FR" dirty="0" err="1"/>
              <a:t>also</a:t>
            </a:r>
            <a:r>
              <a:rPr lang="fr-FR" dirty="0"/>
              <a:t> </a:t>
            </a:r>
            <a:r>
              <a:rPr lang="fr-FR" dirty="0" err="1"/>
              <a:t>performed</a:t>
            </a:r>
            <a:r>
              <a:rPr lang="fr-FR" dirty="0"/>
              <a:t> </a:t>
            </a:r>
            <a:r>
              <a:rPr lang="fr-FR" dirty="0" err="1"/>
              <a:t>this</a:t>
            </a:r>
            <a:r>
              <a:rPr lang="fr-FR" dirty="0"/>
              <a:t> </a:t>
            </a:r>
            <a:r>
              <a:rPr lang="fr-FR" dirty="0" err="1"/>
              <a:t>reaction</a:t>
            </a:r>
            <a:r>
              <a:rPr lang="fr-FR" dirty="0"/>
              <a:t>.  </a:t>
            </a:r>
            <a:r>
              <a:rPr lang="fr-FR" dirty="0" err="1"/>
              <a:t>She</a:t>
            </a:r>
            <a:r>
              <a:rPr lang="fr-FR" dirty="0"/>
              <a:t>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t>
            </a:r>
            <a:r>
              <a:rPr lang="fr-FR" dirty="0" err="1"/>
              <a:t>her</a:t>
            </a:r>
            <a:r>
              <a:rPr lang="fr-FR" dirty="0"/>
              <a:t> </a:t>
            </a:r>
            <a:r>
              <a:rPr lang="fr-FR" dirty="0" err="1"/>
              <a:t>cauldron</a:t>
            </a:r>
            <a:r>
              <a:rPr lang="fr-FR" dirty="0"/>
              <a:t>, and </a:t>
            </a:r>
            <a:r>
              <a:rPr lang="fr-FR" dirty="0" err="1"/>
              <a:t>kept</a:t>
            </a:r>
            <a:r>
              <a:rPr lang="fr-FR" dirty="0"/>
              <a:t> the </a:t>
            </a:r>
            <a:r>
              <a:rPr lang="fr-FR" dirty="0" err="1"/>
              <a:t>lid</a:t>
            </a:r>
            <a:r>
              <a:rPr lang="fr-FR" dirty="0"/>
              <a:t> on, </a:t>
            </a:r>
            <a:r>
              <a:rPr lang="fr-FR" dirty="0" err="1"/>
              <a:t>using</a:t>
            </a:r>
            <a:r>
              <a:rPr lang="fr-FR" dirty="0"/>
              <a:t> a </a:t>
            </a:r>
            <a:r>
              <a:rPr lang="fr-FR" dirty="0" err="1"/>
              <a:t>spell</a:t>
            </a:r>
            <a:r>
              <a:rPr lang="fr-FR" dirty="0"/>
              <a:t> to </a:t>
            </a:r>
            <a:r>
              <a:rPr lang="fr-FR" dirty="0" err="1"/>
              <a:t>enable</a:t>
            </a:r>
            <a:r>
              <a:rPr lang="fr-FR" dirty="0"/>
              <a:t> </a:t>
            </a:r>
            <a:r>
              <a:rPr lang="fr-FR" dirty="0" err="1"/>
              <a:t>her</a:t>
            </a:r>
            <a:r>
              <a:rPr lang="fr-FR" dirty="0"/>
              <a:t> to </a:t>
            </a:r>
            <a:r>
              <a:rPr lang="fr-FR" dirty="0" err="1"/>
              <a:t>measure</a:t>
            </a:r>
            <a:r>
              <a:rPr lang="fr-FR" dirty="0"/>
              <a:t> </a:t>
            </a:r>
            <a:r>
              <a:rPr lang="fr-FR" dirty="0" err="1"/>
              <a:t>temperature</a:t>
            </a:r>
            <a:r>
              <a:rPr lang="fr-FR" dirty="0"/>
              <a:t> (</a:t>
            </a:r>
            <a:r>
              <a:rPr lang="fr-FR" dirty="0" err="1"/>
              <a:t>revelio</a:t>
            </a:r>
            <a:r>
              <a:rPr lang="fr-FR" dirty="0"/>
              <a:t> thermo).</a:t>
            </a:r>
          </a:p>
          <a:p>
            <a:r>
              <a:rPr lang="fr-FR" dirty="0"/>
              <a:t>            i.  How </a:t>
            </a:r>
            <a:r>
              <a:rPr lang="fr-FR" dirty="0" err="1"/>
              <a:t>would</a:t>
            </a:r>
            <a:r>
              <a:rPr lang="fr-FR" dirty="0"/>
              <a:t> </a:t>
            </a:r>
            <a:r>
              <a:rPr lang="fr-FR" dirty="0" err="1"/>
              <a:t>you</a:t>
            </a:r>
            <a:r>
              <a:rPr lang="fr-FR" dirty="0"/>
              <a:t> </a:t>
            </a:r>
            <a:r>
              <a:rPr lang="fr-FR" dirty="0" err="1"/>
              <a:t>expect</a:t>
            </a:r>
            <a:r>
              <a:rPr lang="fr-FR" dirty="0"/>
              <a:t> </a:t>
            </a:r>
            <a:r>
              <a:rPr lang="fr-FR" dirty="0" err="1"/>
              <a:t>her</a:t>
            </a:r>
            <a:r>
              <a:rPr lang="fr-FR" dirty="0"/>
              <a:t> </a:t>
            </a:r>
            <a:r>
              <a:rPr lang="fr-FR" dirty="0" err="1"/>
              <a:t>temperature</a:t>
            </a:r>
            <a:r>
              <a:rPr lang="fr-FR" dirty="0"/>
              <a:t> change to </a:t>
            </a:r>
            <a:r>
              <a:rPr lang="fr-FR" dirty="0" err="1"/>
              <a:t>differ</a:t>
            </a:r>
            <a:r>
              <a:rPr lang="fr-FR" dirty="0"/>
              <a:t> </a:t>
            </a:r>
            <a:r>
              <a:rPr lang="fr-FR" dirty="0" err="1"/>
              <a:t>from</a:t>
            </a:r>
            <a:r>
              <a:rPr lang="fr-FR" dirty="0"/>
              <a:t> </a:t>
            </a:r>
            <a:r>
              <a:rPr lang="fr-FR" dirty="0" err="1"/>
              <a:t>Ron’s</a:t>
            </a:r>
            <a:r>
              <a:rPr lang="fr-FR" dirty="0"/>
              <a:t>, if </a:t>
            </a:r>
            <a:r>
              <a:rPr lang="fr-FR" dirty="0" err="1"/>
              <a:t>at</a:t>
            </a:r>
            <a:r>
              <a:rPr lang="fr-FR" dirty="0"/>
              <a:t> all?  For </a:t>
            </a:r>
            <a:r>
              <a:rPr lang="fr-FR" dirty="0" err="1"/>
              <a:t>this</a:t>
            </a:r>
            <a:r>
              <a:rPr lang="fr-FR" dirty="0"/>
              <a:t> </a:t>
            </a:r>
            <a:r>
              <a:rPr lang="fr-FR" dirty="0" err="1"/>
              <a:t>comparison</a:t>
            </a:r>
            <a:r>
              <a:rPr lang="fr-FR" dirty="0"/>
              <a:t>, assume </a:t>
            </a:r>
            <a:r>
              <a:rPr lang="fr-FR" dirty="0" err="1"/>
              <a:t>that</a:t>
            </a:r>
            <a:r>
              <a:rPr lang="fr-FR" dirty="0"/>
              <a:t> </a:t>
            </a:r>
            <a:r>
              <a:rPr lang="fr-FR" dirty="0" err="1"/>
              <a:t>Ron’s</a:t>
            </a:r>
            <a:r>
              <a:rPr lang="fr-FR" dirty="0"/>
              <a:t> </a:t>
            </a:r>
            <a:r>
              <a:rPr lang="fr-FR" dirty="0" err="1"/>
              <a:t>reaction</a:t>
            </a:r>
            <a:r>
              <a:rPr lang="fr-FR" dirty="0"/>
              <a:t> </a:t>
            </a:r>
            <a:r>
              <a:rPr lang="fr-FR" dirty="0" err="1"/>
              <a:t>was</a:t>
            </a:r>
            <a:r>
              <a:rPr lang="fr-FR" dirty="0"/>
              <a:t> </a:t>
            </a:r>
            <a:r>
              <a:rPr lang="fr-FR" dirty="0" err="1"/>
              <a:t>performed</a:t>
            </a:r>
            <a:r>
              <a:rPr lang="fr-FR" dirty="0"/>
              <a:t> </a:t>
            </a:r>
            <a:r>
              <a:rPr lang="fr-FR" dirty="0" err="1"/>
              <a:t>with</a:t>
            </a:r>
            <a:r>
              <a:rPr lang="fr-FR" dirty="0"/>
              <a:t> the </a:t>
            </a:r>
            <a:r>
              <a:rPr lang="fr-FR" dirty="0" err="1"/>
              <a:t>lid</a:t>
            </a:r>
            <a:r>
              <a:rPr lang="fr-FR" dirty="0"/>
              <a:t> on and </a:t>
            </a:r>
            <a:r>
              <a:rPr lang="fr-FR" dirty="0" err="1"/>
              <a:t>with</a:t>
            </a:r>
            <a:r>
              <a:rPr lang="fr-FR" dirty="0"/>
              <a:t> no </a:t>
            </a:r>
            <a:r>
              <a:rPr lang="fr-FR" dirty="0" err="1"/>
              <a:t>sneakoscope</a:t>
            </a:r>
            <a:r>
              <a:rPr lang="fr-FR" dirty="0"/>
              <a:t>.</a:t>
            </a:r>
          </a:p>
          <a:p>
            <a:r>
              <a:rPr lang="fr-FR" dirty="0"/>
              <a:t>            ii.  Hermione </a:t>
            </a:r>
            <a:r>
              <a:rPr lang="fr-FR" dirty="0" err="1"/>
              <a:t>repeated</a:t>
            </a:r>
            <a:r>
              <a:rPr lang="fr-FR" dirty="0"/>
              <a:t> the </a:t>
            </a:r>
            <a:r>
              <a:rPr lang="fr-FR" dirty="0" err="1"/>
              <a:t>experiment</a:t>
            </a:r>
            <a:r>
              <a:rPr lang="fr-FR" dirty="0"/>
              <a:t> </a:t>
            </a:r>
            <a:r>
              <a:rPr lang="fr-FR" dirty="0" err="1"/>
              <a:t>using</a:t>
            </a:r>
            <a:r>
              <a:rPr lang="fr-FR" dirty="0"/>
              <a:t> all the </a:t>
            </a:r>
            <a:r>
              <a:rPr lang="fr-FR" dirty="0" err="1"/>
              <a:t>same</a:t>
            </a:r>
            <a:r>
              <a:rPr lang="fr-FR" dirty="0"/>
              <a:t> </a:t>
            </a:r>
            <a:r>
              <a:rPr lang="fr-FR" dirty="0" err="1"/>
              <a:t>measurements</a:t>
            </a:r>
            <a:r>
              <a:rPr lang="fr-FR" dirty="0"/>
              <a:t>, but </a:t>
            </a:r>
            <a:r>
              <a:rPr lang="fr-FR" dirty="0" err="1"/>
              <a:t>used</a:t>
            </a:r>
            <a:r>
              <a:rPr lang="fr-FR" dirty="0"/>
              <a:t> </a:t>
            </a:r>
            <a:r>
              <a:rPr lang="fr-FR" dirty="0" err="1"/>
              <a:t>aluminum</a:t>
            </a:r>
            <a:r>
              <a:rPr lang="fr-FR" dirty="0"/>
              <a:t> </a:t>
            </a:r>
            <a:r>
              <a:rPr lang="fr-FR" dirty="0" err="1"/>
              <a:t>hydroxide</a:t>
            </a:r>
            <a:r>
              <a:rPr lang="fr-FR" dirty="0"/>
              <a:t> </a:t>
            </a:r>
            <a:r>
              <a:rPr lang="fr-FR" dirty="0" err="1"/>
              <a:t>instead</a:t>
            </a:r>
            <a:r>
              <a:rPr lang="fr-FR" dirty="0"/>
              <a:t> of </a:t>
            </a:r>
            <a:r>
              <a:rPr lang="fr-FR" dirty="0" err="1"/>
              <a:t>iron</a:t>
            </a:r>
            <a:r>
              <a:rPr lang="fr-FR" dirty="0"/>
              <a:t> III </a:t>
            </a:r>
            <a:r>
              <a:rPr lang="fr-FR" dirty="0" err="1"/>
              <a:t>hydroxide</a:t>
            </a:r>
            <a:r>
              <a:rPr lang="fr-FR" dirty="0"/>
              <a:t>.  </a:t>
            </a:r>
            <a:r>
              <a:rPr lang="fr-FR" dirty="0" err="1"/>
              <a:t>Assuming</a:t>
            </a:r>
            <a:r>
              <a:rPr lang="fr-FR" dirty="0"/>
              <a:t> </a:t>
            </a:r>
            <a:r>
              <a:rPr lang="fr-FR" dirty="0" err="1"/>
              <a:t>that</a:t>
            </a:r>
            <a:r>
              <a:rPr lang="fr-FR" dirty="0"/>
              <a:t> </a:t>
            </a:r>
            <a:r>
              <a:rPr lang="fr-FR" dirty="0" err="1"/>
              <a:t>both</a:t>
            </a:r>
            <a:r>
              <a:rPr lang="fr-FR" dirty="0"/>
              <a:t> </a:t>
            </a:r>
            <a:r>
              <a:rPr lang="fr-FR" dirty="0" err="1"/>
              <a:t>reactions</a:t>
            </a:r>
            <a:r>
              <a:rPr lang="fr-FR" dirty="0"/>
              <a:t> have the </a:t>
            </a:r>
            <a:r>
              <a:rPr lang="fr-FR" dirty="0" err="1"/>
              <a:t>same</a:t>
            </a:r>
            <a:r>
              <a:rPr lang="fr-FR" dirty="0"/>
              <a:t> ∆</a:t>
            </a:r>
            <a:r>
              <a:rPr lang="fr-FR" dirty="0" err="1"/>
              <a:t>H°rxn</a:t>
            </a:r>
            <a:r>
              <a:rPr lang="fr-FR" dirty="0"/>
              <a:t>, </a:t>
            </a:r>
            <a:r>
              <a:rPr lang="fr-FR" dirty="0" err="1"/>
              <a:t>would</a:t>
            </a:r>
            <a:r>
              <a:rPr lang="fr-FR" dirty="0"/>
              <a:t> </a:t>
            </a:r>
            <a:r>
              <a:rPr lang="fr-FR" dirty="0" err="1"/>
              <a:t>her</a:t>
            </a:r>
            <a:r>
              <a:rPr lang="fr-FR" dirty="0"/>
              <a:t> </a:t>
            </a:r>
            <a:r>
              <a:rPr lang="fr-FR" dirty="0" err="1"/>
              <a:t>temperature</a:t>
            </a:r>
            <a:r>
              <a:rPr lang="fr-FR" dirty="0"/>
              <a:t> change </a:t>
            </a:r>
            <a:r>
              <a:rPr lang="fr-FR" dirty="0" err="1"/>
              <a:t>be</a:t>
            </a:r>
            <a:r>
              <a:rPr lang="fr-FR" dirty="0"/>
              <a:t> </a:t>
            </a:r>
            <a:r>
              <a:rPr lang="fr-FR" dirty="0" err="1"/>
              <a:t>smaller</a:t>
            </a:r>
            <a:r>
              <a:rPr lang="fr-FR" dirty="0"/>
              <a:t>, the </a:t>
            </a:r>
            <a:r>
              <a:rPr lang="fr-FR" dirty="0" err="1"/>
              <a:t>same</a:t>
            </a:r>
            <a:r>
              <a:rPr lang="fr-FR" dirty="0"/>
              <a:t>, or </a:t>
            </a:r>
            <a:r>
              <a:rPr lang="fr-FR" dirty="0" err="1"/>
              <a:t>greater</a:t>
            </a:r>
            <a:r>
              <a:rPr lang="fr-FR" dirty="0"/>
              <a:t> in </a:t>
            </a:r>
            <a:r>
              <a:rPr lang="fr-FR" dirty="0" err="1"/>
              <a:t>her</a:t>
            </a:r>
            <a:r>
              <a:rPr lang="fr-FR" dirty="0"/>
              <a:t> second </a:t>
            </a:r>
            <a:r>
              <a:rPr lang="fr-FR" dirty="0" err="1"/>
              <a:t>experiment</a:t>
            </a:r>
            <a:r>
              <a:rPr lang="fr-FR" dirty="0"/>
              <a:t>.</a:t>
            </a:r>
          </a:p>
          <a:p>
            <a:r>
              <a:rPr lang="fr-FR" dirty="0"/>
              <a:t>c.  </a:t>
            </a:r>
            <a:r>
              <a:rPr lang="fr-FR" dirty="0" err="1"/>
              <a:t>Given</a:t>
            </a:r>
            <a:r>
              <a:rPr lang="fr-FR" dirty="0"/>
              <a:t> the </a:t>
            </a:r>
            <a:r>
              <a:rPr lang="fr-FR" dirty="0" err="1"/>
              <a:t>following</a:t>
            </a:r>
            <a:r>
              <a:rPr lang="fr-FR" dirty="0"/>
              <a:t> values for </a:t>
            </a:r>
            <a:r>
              <a:rPr lang="fr-FR" dirty="0" err="1"/>
              <a:t>absolute</a:t>
            </a:r>
            <a:r>
              <a:rPr lang="fr-FR" dirty="0"/>
              <a:t> entropies, </a:t>
            </a:r>
            <a:r>
              <a:rPr lang="fr-FR" dirty="0" err="1"/>
              <a:t>what</a:t>
            </a:r>
            <a:r>
              <a:rPr lang="fr-FR" dirty="0"/>
              <a:t> </a:t>
            </a:r>
            <a:r>
              <a:rPr lang="fr-FR" dirty="0" err="1"/>
              <a:t>would</a:t>
            </a:r>
            <a:r>
              <a:rPr lang="fr-FR" dirty="0"/>
              <a:t> ∆</a:t>
            </a:r>
            <a:r>
              <a:rPr lang="fr-FR" dirty="0" err="1"/>
              <a:t>S°rxn</a:t>
            </a:r>
            <a:r>
              <a:rPr lang="fr-FR" dirty="0"/>
              <a:t> </a:t>
            </a:r>
            <a:r>
              <a:rPr lang="fr-FR" dirty="0" err="1"/>
              <a:t>be</a:t>
            </a:r>
            <a:r>
              <a:rPr lang="fr-FR" dirty="0" smtClean="0"/>
              <a:t>?</a:t>
            </a:r>
          </a:p>
          <a:p>
            <a:endParaRPr lang="fr-FR" dirty="0"/>
          </a:p>
          <a:p>
            <a:pPr marL="0" indent="0">
              <a:buNone/>
            </a:pPr>
            <a:r>
              <a:rPr lang="pt-BR" dirty="0"/>
              <a:t>	 </a:t>
            </a:r>
            <a:endParaRPr lang="en-US" dirty="0"/>
          </a:p>
        </p:txBody>
      </p:sp>
      <p:pic>
        <p:nvPicPr>
          <p:cNvPr id="11" name="Picture 10" descr="Screen Shot 2016-04-10 at 8.06.38 PM.pn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38" t="19196" r="1211" b="15782"/>
          <a:stretch/>
        </p:blipFill>
        <p:spPr>
          <a:xfrm>
            <a:off x="293131" y="6067498"/>
            <a:ext cx="8084325" cy="641380"/>
          </a:xfrm>
          <a:prstGeom prst="rect">
            <a:avLst/>
          </a:prstGeom>
          <a:ln w="38100" cmpd="sng">
            <a:solidFill>
              <a:schemeClr val="accent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827796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r>
              <a:rPr lang="en-US" dirty="0" smtClean="0"/>
              <a:t>Just for Fun… Answers</a:t>
            </a:r>
            <a:endParaRPr lang="en-US" dirty="0"/>
          </a:p>
        </p:txBody>
      </p:sp>
      <p:sp>
        <p:nvSpPr>
          <p:cNvPr id="3" name="Content Placeholder 2"/>
          <p:cNvSpPr>
            <a:spLocks noGrp="1"/>
          </p:cNvSpPr>
          <p:nvPr>
            <p:ph sz="half" idx="17"/>
          </p:nvPr>
        </p:nvSpPr>
        <p:spPr>
          <a:xfrm>
            <a:off x="205268" y="705510"/>
            <a:ext cx="5324110" cy="2642513"/>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a:t>ai</a:t>
            </a:r>
            <a:r>
              <a:rPr lang="en-US" dirty="0"/>
              <a:t>.  </a:t>
            </a:r>
            <a:r>
              <a:rPr lang="en-US" dirty="0" err="1"/>
              <a:t>q</a:t>
            </a:r>
            <a:r>
              <a:rPr lang="en-US" baseline="-25000" dirty="0" err="1"/>
              <a:t>rxn</a:t>
            </a:r>
            <a:r>
              <a:rPr lang="en-US" dirty="0"/>
              <a:t> = -(</a:t>
            </a:r>
            <a:r>
              <a:rPr lang="en-US" dirty="0" err="1"/>
              <a:t>C</a:t>
            </a:r>
            <a:r>
              <a:rPr lang="en-US" baseline="-25000" dirty="0" err="1"/>
              <a:t>cal</a:t>
            </a:r>
            <a:r>
              <a:rPr lang="en-US" dirty="0" err="1"/>
              <a:t>∆T</a:t>
            </a:r>
            <a:r>
              <a:rPr lang="en-US" dirty="0"/>
              <a:t> + c</a:t>
            </a:r>
            <a:r>
              <a:rPr lang="en-US" baseline="-25000" dirty="0"/>
              <a:t>(mixture)</a:t>
            </a:r>
            <a:r>
              <a:rPr lang="en-US" dirty="0"/>
              <a:t>m</a:t>
            </a:r>
            <a:r>
              <a:rPr lang="en-US" baseline="-25000" dirty="0"/>
              <a:t>(mixture)</a:t>
            </a:r>
            <a:r>
              <a:rPr lang="en-US" dirty="0"/>
              <a:t>∆T); ∆</a:t>
            </a:r>
            <a:r>
              <a:rPr lang="en-US" dirty="0" err="1"/>
              <a:t>H°rxn</a:t>
            </a:r>
            <a:r>
              <a:rPr lang="en-US" dirty="0"/>
              <a:t> = </a:t>
            </a:r>
            <a:r>
              <a:rPr lang="en-US" dirty="0" err="1"/>
              <a:t>q</a:t>
            </a:r>
            <a:r>
              <a:rPr lang="en-US" baseline="-25000" dirty="0" err="1"/>
              <a:t>rxn</a:t>
            </a:r>
            <a:r>
              <a:rPr lang="en-US" dirty="0"/>
              <a:t> / moles </a:t>
            </a:r>
            <a:r>
              <a:rPr lang="en-US" dirty="0" err="1"/>
              <a:t>rxn</a:t>
            </a:r>
            <a:endParaRPr lang="en-US" dirty="0"/>
          </a:p>
          <a:p>
            <a:r>
              <a:rPr lang="en-US" dirty="0"/>
              <a:t>Ron would need to measure the starting and final temperatures, know (or measure) the specific heat capacity and mass of the reaction mixture, and the number of moles of reaction.  In this case,</a:t>
            </a:r>
          </a:p>
          <a:p>
            <a:r>
              <a:rPr lang="en-US" dirty="0"/>
              <a:t>45.0 g Fe(OH)</a:t>
            </a:r>
            <a:r>
              <a:rPr lang="en-US" baseline="-25000" dirty="0"/>
              <a:t>3</a:t>
            </a:r>
            <a:r>
              <a:rPr lang="en-US" dirty="0"/>
              <a:t> / 106.8 g/mole = 0.421 moles; 0.045 L x 2 M = 0.09 moles H</a:t>
            </a:r>
            <a:r>
              <a:rPr lang="en-US" baseline="-25000" dirty="0"/>
              <a:t>2</a:t>
            </a:r>
            <a:r>
              <a:rPr lang="en-US" dirty="0"/>
              <a:t>SO</a:t>
            </a:r>
            <a:r>
              <a:rPr lang="en-US" baseline="-25000" dirty="0"/>
              <a:t>4</a:t>
            </a:r>
            <a:r>
              <a:rPr lang="en-US" dirty="0"/>
              <a:t> (limiting), so 0.03 moles reaction (to those who dislike this concept, I apologize).</a:t>
            </a:r>
          </a:p>
        </p:txBody>
      </p:sp>
      <p:sp>
        <p:nvSpPr>
          <p:cNvPr id="4" name="Content Placeholder 3"/>
          <p:cNvSpPr>
            <a:spLocks noGrp="1"/>
          </p:cNvSpPr>
          <p:nvPr>
            <p:ph sz="half" idx="18"/>
          </p:nvPr>
        </p:nvSpPr>
        <p:spPr>
          <a:xfrm>
            <a:off x="209528" y="4424198"/>
            <a:ext cx="5319850" cy="2284679"/>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20000"/>
          </a:bodyPr>
          <a:lstStyle/>
          <a:p>
            <a:r>
              <a:rPr lang="en-US" dirty="0"/>
              <a:t>bi.  For Hermione, the Fe(OH)</a:t>
            </a:r>
            <a:r>
              <a:rPr lang="en-US" baseline="-25000" dirty="0"/>
              <a:t>3</a:t>
            </a:r>
            <a:r>
              <a:rPr lang="en-US" dirty="0"/>
              <a:t> is now limiting, as there are now 0.9 moles H</a:t>
            </a:r>
            <a:r>
              <a:rPr lang="en-US" baseline="-25000" dirty="0"/>
              <a:t>2</a:t>
            </a:r>
            <a:r>
              <a:rPr lang="en-US" dirty="0"/>
              <a:t>SO</a:t>
            </a:r>
            <a:r>
              <a:rPr lang="en-US" baseline="-25000" dirty="0"/>
              <a:t>4</a:t>
            </a:r>
            <a:r>
              <a:rPr lang="en-US" dirty="0"/>
              <a:t>.  So, there are more moles of reaction, about 0.21, a seven-fold increase.  This would increase the temperature change.  However, there is also a significant increase in mass of the reaction mixture, from about 90 g to 500 g.  This would decrease the temperature change.  So the exact ∆T outcome, increase or decrease, depends on the specific heat capacity of the reaction mixture.</a:t>
            </a:r>
          </a:p>
        </p:txBody>
      </p:sp>
      <p:sp>
        <p:nvSpPr>
          <p:cNvPr id="5" name="Content Placeholder 4"/>
          <p:cNvSpPr>
            <a:spLocks noGrp="1"/>
          </p:cNvSpPr>
          <p:nvPr>
            <p:ph sz="half" idx="1"/>
          </p:nvPr>
        </p:nvSpPr>
        <p:spPr>
          <a:xfrm>
            <a:off x="209528" y="3464136"/>
            <a:ext cx="5319850" cy="845962"/>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10000"/>
          </a:bodyPr>
          <a:lstStyle/>
          <a:p>
            <a:r>
              <a:rPr lang="en-US" dirty="0" err="1" smtClean="0"/>
              <a:t>aii</a:t>
            </a:r>
            <a:r>
              <a:rPr lang="en-US" dirty="0"/>
              <a:t>.  Because the </a:t>
            </a:r>
            <a:r>
              <a:rPr lang="en-US" dirty="0" err="1"/>
              <a:t>sneakoscope</a:t>
            </a:r>
            <a:r>
              <a:rPr lang="en-US" dirty="0"/>
              <a:t> would absorb heat, ∆T would be lower, so the heat of the reaction would appear to be lower as would ∆</a:t>
            </a:r>
            <a:r>
              <a:rPr lang="en-US" dirty="0" err="1"/>
              <a:t>H°rxn</a:t>
            </a:r>
            <a:r>
              <a:rPr lang="en-US" dirty="0"/>
              <a:t>.</a:t>
            </a:r>
          </a:p>
        </p:txBody>
      </p:sp>
      <p:sp>
        <p:nvSpPr>
          <p:cNvPr id="6" name="Content Placeholder 5"/>
          <p:cNvSpPr>
            <a:spLocks noGrp="1"/>
          </p:cNvSpPr>
          <p:nvPr>
            <p:ph sz="half" idx="16"/>
          </p:nvPr>
        </p:nvSpPr>
        <p:spPr>
          <a:xfrm>
            <a:off x="5850107" y="1257100"/>
            <a:ext cx="3083964" cy="2539214"/>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smtClean="0"/>
              <a:t>bii</a:t>
            </a:r>
            <a:r>
              <a:rPr lang="en-US" dirty="0"/>
              <a:t>.  45.0 g Al(OH)</a:t>
            </a:r>
            <a:r>
              <a:rPr lang="en-US" baseline="-25000" dirty="0"/>
              <a:t>3</a:t>
            </a:r>
            <a:r>
              <a:rPr lang="en-US" dirty="0"/>
              <a:t> / 78 g/mole = 0.577 mole.  This is still limiting, but now there are about 0.288 moles of reaction, so more heat is produced.  As the total mass doesn’t change, and the specific heat capacity is unlikely to change dramatically, it is reasonable to predict that ∆T would be larger.</a:t>
            </a:r>
          </a:p>
        </p:txBody>
      </p:sp>
      <p:sp>
        <p:nvSpPr>
          <p:cNvPr id="7" name="Content Placeholder 5"/>
          <p:cNvSpPr txBox="1">
            <a:spLocks/>
          </p:cNvSpPr>
          <p:nvPr/>
        </p:nvSpPr>
        <p:spPr>
          <a:xfrm>
            <a:off x="5850107" y="4053545"/>
            <a:ext cx="3083964" cy="253921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lt1"/>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lt1"/>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lt1"/>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9pPr>
          </a:lstStyle>
          <a:p>
            <a:r>
              <a:rPr lang="en-US" dirty="0"/>
              <a:t>c.  ∆</a:t>
            </a:r>
            <a:r>
              <a:rPr lang="en-US" dirty="0" err="1"/>
              <a:t>S°rxn</a:t>
            </a:r>
            <a:r>
              <a:rPr lang="en-US" dirty="0"/>
              <a:t> = sum product S° - sum reactant S°</a:t>
            </a:r>
          </a:p>
          <a:p>
            <a:r>
              <a:rPr lang="en-US" dirty="0"/>
              <a:t>∆</a:t>
            </a:r>
            <a:r>
              <a:rPr lang="en-US" dirty="0" err="1"/>
              <a:t>S°rxn</a:t>
            </a:r>
            <a:r>
              <a:rPr lang="en-US" dirty="0"/>
              <a:t> = 6(69.91) + 2(-315.9) + 3(20.1) – 2(107) – 3(20.08) = -426.3 J/mole*K.</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14832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1011549"/>
          </a:xfrm>
        </p:spPr>
        <p:txBody>
          <a:bodyPr/>
          <a:lstStyle/>
          <a:p>
            <a:r>
              <a:rPr lang="en-US" dirty="0" smtClean="0"/>
              <a:t>2016 Free Response </a:t>
            </a:r>
            <a:r>
              <a:rPr lang="en-US" dirty="0"/>
              <a:t>Q</a:t>
            </a:r>
            <a:r>
              <a:rPr lang="en-US" dirty="0" smtClean="0"/>
              <a:t>uestion #1</a:t>
            </a:r>
            <a:endParaRPr lang="en-US" dirty="0"/>
          </a:p>
        </p:txBody>
      </p:sp>
      <p:sp>
        <p:nvSpPr>
          <p:cNvPr id="3" name="Content Placeholder 2"/>
          <p:cNvSpPr>
            <a:spLocks noGrp="1"/>
          </p:cNvSpPr>
          <p:nvPr>
            <p:ph sz="half" idx="17"/>
          </p:nvPr>
        </p:nvSpPr>
        <p:spPr>
          <a:xfrm>
            <a:off x="415349" y="1226149"/>
            <a:ext cx="7551867" cy="2416291"/>
          </a:xfrm>
        </p:spPr>
        <p:txBody>
          <a:bodyPr>
            <a:noAutofit/>
          </a:bodyPr>
          <a:lstStyle/>
          <a:p>
            <a:r>
              <a:rPr lang="en-US" sz="1600" dirty="0" smtClean="0"/>
              <a:t>A student investigates the enthalpy of solution, ∆</a:t>
            </a:r>
            <a:r>
              <a:rPr lang="en-US" sz="1600" dirty="0" err="1" smtClean="0"/>
              <a:t>H</a:t>
            </a:r>
            <a:r>
              <a:rPr lang="en-US" sz="1600" baseline="-25000" dirty="0" err="1" smtClean="0"/>
              <a:t>soln</a:t>
            </a:r>
            <a:r>
              <a:rPr lang="en-US" sz="1600" dirty="0" smtClean="0"/>
              <a:t>, for two alkali metal halides, </a:t>
            </a:r>
            <a:r>
              <a:rPr lang="en-US" sz="1600" dirty="0" err="1" smtClean="0"/>
              <a:t>LiCl</a:t>
            </a:r>
            <a:r>
              <a:rPr lang="en-US" sz="1600" dirty="0"/>
              <a:t> </a:t>
            </a:r>
            <a:r>
              <a:rPr lang="en-US" sz="1600" dirty="0" smtClean="0"/>
              <a:t>and </a:t>
            </a:r>
            <a:r>
              <a:rPr lang="en-US" sz="1600" dirty="0" err="1" smtClean="0"/>
              <a:t>NaCl</a:t>
            </a:r>
            <a:r>
              <a:rPr lang="en-US" sz="1600" dirty="0" smtClean="0"/>
              <a:t>.  In addition to the salts, the student has access to a calorimeter, a balance with a precision of </a:t>
            </a:r>
            <a:r>
              <a:rPr lang="en-US" sz="1600" u="sng" dirty="0" smtClean="0"/>
              <a:t>+</a:t>
            </a:r>
            <a:r>
              <a:rPr lang="en-US" sz="1600" dirty="0" smtClean="0"/>
              <a:t>0.1 g, and a thermometer with a precision of </a:t>
            </a:r>
            <a:r>
              <a:rPr lang="en-US" sz="1600" u="sng" dirty="0" smtClean="0"/>
              <a:t>+</a:t>
            </a:r>
            <a:r>
              <a:rPr lang="en-US" sz="1600" dirty="0" smtClean="0"/>
              <a:t>0.1 °C.</a:t>
            </a:r>
          </a:p>
          <a:p>
            <a:r>
              <a:rPr lang="en-US" sz="1600" dirty="0"/>
              <a:t>a</a:t>
            </a:r>
            <a:r>
              <a:rPr lang="en-US" sz="1600" dirty="0" smtClean="0"/>
              <a:t>).  To measure ∆</a:t>
            </a:r>
            <a:r>
              <a:rPr lang="en-US" sz="1600" dirty="0" err="1" smtClean="0"/>
              <a:t>H</a:t>
            </a:r>
            <a:r>
              <a:rPr lang="en-US" sz="1600" baseline="-25000" dirty="0" err="1" smtClean="0"/>
              <a:t>soln</a:t>
            </a:r>
            <a:r>
              <a:rPr lang="en-US" sz="1600" dirty="0" smtClean="0"/>
              <a:t> for </a:t>
            </a:r>
            <a:r>
              <a:rPr lang="en-US" sz="1600" dirty="0" err="1" smtClean="0"/>
              <a:t>LICl</a:t>
            </a:r>
            <a:r>
              <a:rPr lang="en-US" sz="1600" dirty="0" smtClean="0"/>
              <a:t>, the student adds 100.0 g of water initially at 15.0 °C to a calorimeter and adds 10.0 g of </a:t>
            </a:r>
            <a:r>
              <a:rPr lang="en-US" sz="1600" dirty="0" err="1" smtClean="0"/>
              <a:t>LiCl</a:t>
            </a:r>
            <a:r>
              <a:rPr lang="en-US" sz="1600" dirty="0" smtClean="0"/>
              <a:t> (s) stirring to dissolve.  After the </a:t>
            </a:r>
            <a:r>
              <a:rPr lang="en-US" sz="1600" dirty="0" err="1" smtClean="0"/>
              <a:t>LiCl</a:t>
            </a:r>
            <a:r>
              <a:rPr lang="en-US" sz="1600" dirty="0" smtClean="0"/>
              <a:t> dissolves completely, the maximum temperature reached by the solution is 35.6 °C.</a:t>
            </a:r>
          </a:p>
          <a:p>
            <a:pPr lvl="1"/>
            <a:r>
              <a:rPr lang="en-US" sz="1600" dirty="0" err="1" smtClean="0"/>
              <a:t>i</a:t>
            </a:r>
            <a:r>
              <a:rPr lang="en-US" sz="1600" dirty="0" smtClean="0"/>
              <a:t>) Calculate the magnitude of the heat absorbed by the solution during the dissolution process, assuming that the specific heat capacity of the solution is 4.18 J/</a:t>
            </a:r>
            <a:r>
              <a:rPr lang="en-US" sz="1600" dirty="0" err="1" smtClean="0"/>
              <a:t>g°C</a:t>
            </a:r>
            <a:r>
              <a:rPr lang="en-US" sz="1600" dirty="0" smtClean="0"/>
              <a:t>.  Include units with your answer.</a:t>
            </a:r>
            <a:endParaRPr lang="en-US" sz="1600" dirty="0"/>
          </a:p>
        </p:txBody>
      </p:sp>
      <p:sp>
        <p:nvSpPr>
          <p:cNvPr id="4" name="Content Placeholder 3"/>
          <p:cNvSpPr>
            <a:spLocks noGrp="1"/>
          </p:cNvSpPr>
          <p:nvPr>
            <p:ph sz="half" idx="18"/>
          </p:nvPr>
        </p:nvSpPr>
        <p:spPr>
          <a:xfrm>
            <a:off x="576143" y="4521211"/>
            <a:ext cx="7551867" cy="808643"/>
          </a:xfrm>
        </p:spPr>
        <p:txBody>
          <a:bodyPr/>
          <a:lstStyle/>
          <a:p>
            <a:r>
              <a:rPr lang="en-US" dirty="0" smtClean="0"/>
              <a:t>Released answer:  2 </a:t>
            </a:r>
            <a:r>
              <a:rPr lang="en-US" dirty="0" err="1" smtClean="0"/>
              <a:t>pts</a:t>
            </a:r>
            <a:r>
              <a:rPr lang="en-US" dirty="0" smtClean="0"/>
              <a:t>; 1 for correct setup, 1 for answer with units.  q = </a:t>
            </a:r>
            <a:r>
              <a:rPr lang="en-US" dirty="0" err="1" smtClean="0"/>
              <a:t>mc∆T</a:t>
            </a:r>
            <a:r>
              <a:rPr lang="en-US" dirty="0" smtClean="0"/>
              <a:t> = (110.0)(4.18)(35.6-15.0) = 9,470 J = 9.47 kJ</a:t>
            </a:r>
          </a:p>
        </p:txBody>
      </p:sp>
      <p:sp>
        <p:nvSpPr>
          <p:cNvPr id="6" name="Content Placeholder 5"/>
          <p:cNvSpPr>
            <a:spLocks noGrp="1"/>
          </p:cNvSpPr>
          <p:nvPr>
            <p:ph sz="half" idx="16"/>
          </p:nvPr>
        </p:nvSpPr>
        <p:spPr>
          <a:xfrm>
            <a:off x="576143" y="5389284"/>
            <a:ext cx="7474198" cy="1008178"/>
          </a:xfrm>
        </p:spPr>
        <p:txBody>
          <a:bodyPr>
            <a:noAutofit/>
          </a:bodyPr>
          <a:lstStyle/>
          <a:p>
            <a:r>
              <a:rPr lang="en-US" dirty="0" smtClean="0">
                <a:solidFill>
                  <a:schemeClr val="tx1"/>
                </a:solidFill>
              </a:rPr>
              <a:t>Additional comments:  Had to use 110 g, not 100 g.  If 100 g was used, correct calculation could earn the second pt.  Inserting a negative sign or wrong/</a:t>
            </a:r>
            <a:r>
              <a:rPr lang="en-US" dirty="0" err="1" smtClean="0">
                <a:solidFill>
                  <a:schemeClr val="tx1"/>
                </a:solidFill>
              </a:rPr>
              <a:t>unshown</a:t>
            </a:r>
            <a:r>
              <a:rPr lang="en-US" dirty="0" smtClean="0">
                <a:solidFill>
                  <a:schemeClr val="tx1"/>
                </a:solidFill>
              </a:rPr>
              <a:t> units cost one pt</a:t>
            </a:r>
            <a:r>
              <a:rPr lang="en-US" dirty="0"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216984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714795"/>
          </a:xfrm>
        </p:spPr>
        <p:txBody>
          <a:bodyPr>
            <a:normAutofit/>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7"/>
          </p:nvPr>
        </p:nvSpPr>
        <p:spPr>
          <a:xfrm>
            <a:off x="498474" y="1831650"/>
            <a:ext cx="7556313" cy="744180"/>
          </a:xfrm>
        </p:spPr>
        <p:txBody>
          <a:bodyPr/>
          <a:lstStyle/>
          <a:p>
            <a:r>
              <a:rPr lang="en-US" dirty="0" err="1" smtClean="0"/>
              <a:t>aii</a:t>
            </a:r>
            <a:r>
              <a:rPr lang="en-US" dirty="0" smtClean="0"/>
              <a:t>)  Determine the value of ∆</a:t>
            </a:r>
            <a:r>
              <a:rPr lang="en-US" dirty="0" err="1" smtClean="0"/>
              <a:t>H</a:t>
            </a:r>
            <a:r>
              <a:rPr lang="en-US" baseline="-25000" dirty="0" err="1" smtClean="0"/>
              <a:t>soln</a:t>
            </a:r>
            <a:r>
              <a:rPr lang="en-US" dirty="0" smtClean="0"/>
              <a:t> for </a:t>
            </a:r>
            <a:r>
              <a:rPr lang="en-US" dirty="0" err="1" smtClean="0"/>
              <a:t>LiCl</a:t>
            </a:r>
            <a:r>
              <a:rPr lang="en-US" dirty="0" smtClean="0"/>
              <a:t> in kJ/</a:t>
            </a:r>
            <a:r>
              <a:rPr lang="en-US" dirty="0" err="1" smtClean="0"/>
              <a:t>mol</a:t>
            </a:r>
            <a:r>
              <a:rPr lang="en-US" baseline="-25000" dirty="0" err="1" smtClean="0"/>
              <a:t>rxn</a:t>
            </a:r>
            <a:r>
              <a:rPr lang="en-US" dirty="0" smtClean="0"/>
              <a:t>.</a:t>
            </a:r>
            <a:endParaRPr lang="en-US" dirty="0"/>
          </a:p>
        </p:txBody>
      </p:sp>
      <p:sp>
        <p:nvSpPr>
          <p:cNvPr id="4" name="Content Placeholder 3"/>
          <p:cNvSpPr>
            <a:spLocks noGrp="1"/>
          </p:cNvSpPr>
          <p:nvPr>
            <p:ph sz="half" idx="18"/>
          </p:nvPr>
        </p:nvSpPr>
        <p:spPr>
          <a:xfrm>
            <a:off x="498474" y="2786108"/>
            <a:ext cx="7556313" cy="1383556"/>
          </a:xfrm>
        </p:spPr>
        <p:txBody>
          <a:bodyPr/>
          <a:lstStyle/>
          <a:p>
            <a:r>
              <a:rPr lang="en-US" dirty="0" smtClean="0"/>
              <a:t>Released answer:  2 pts.  10.0g x 1 </a:t>
            </a:r>
            <a:r>
              <a:rPr lang="en-US" dirty="0" err="1" smtClean="0"/>
              <a:t>mol</a:t>
            </a:r>
            <a:r>
              <a:rPr lang="en-US" dirty="0" smtClean="0"/>
              <a:t>/42.39 g = 0.236 </a:t>
            </a:r>
            <a:r>
              <a:rPr lang="en-US" dirty="0" err="1" smtClean="0"/>
              <a:t>mol</a:t>
            </a:r>
            <a:r>
              <a:rPr lang="en-US" dirty="0" smtClean="0"/>
              <a:t> </a:t>
            </a:r>
            <a:r>
              <a:rPr lang="en-US" dirty="0" err="1" smtClean="0"/>
              <a:t>LiCl</a:t>
            </a:r>
            <a:endParaRPr lang="en-US" dirty="0" smtClean="0"/>
          </a:p>
          <a:p>
            <a:r>
              <a:rPr lang="en-US" dirty="0" smtClean="0"/>
              <a:t>-9.47 kJ/0.236 </a:t>
            </a:r>
            <a:r>
              <a:rPr lang="en-US" dirty="0" err="1" smtClean="0"/>
              <a:t>mol</a:t>
            </a:r>
            <a:r>
              <a:rPr lang="en-US" dirty="0" smtClean="0"/>
              <a:t> = -40.1 kJ/</a:t>
            </a:r>
            <a:r>
              <a:rPr lang="en-US" dirty="0" err="1" smtClean="0"/>
              <a:t>mol</a:t>
            </a:r>
            <a:r>
              <a:rPr lang="en-US" baseline="-25000" dirty="0" err="1" smtClean="0"/>
              <a:t>rxn</a:t>
            </a:r>
            <a:r>
              <a:rPr lang="en-US" dirty="0" smtClean="0"/>
              <a:t>.  1 </a:t>
            </a:r>
            <a:r>
              <a:rPr lang="en-US" dirty="0" err="1" smtClean="0"/>
              <a:t>pt</a:t>
            </a:r>
            <a:r>
              <a:rPr lang="en-US" dirty="0" smtClean="0"/>
              <a:t> for correct number of moles, 1 </a:t>
            </a:r>
            <a:r>
              <a:rPr lang="en-US" dirty="0" err="1" smtClean="0"/>
              <a:t>pt</a:t>
            </a:r>
            <a:r>
              <a:rPr lang="en-US" dirty="0" smtClean="0"/>
              <a:t> for correct ∆H with the correct sign.</a:t>
            </a:r>
            <a:endParaRPr lang="en-US" dirty="0"/>
          </a:p>
        </p:txBody>
      </p:sp>
      <p:sp>
        <p:nvSpPr>
          <p:cNvPr id="6" name="Content Placeholder 5"/>
          <p:cNvSpPr>
            <a:spLocks noGrp="1"/>
          </p:cNvSpPr>
          <p:nvPr>
            <p:ph sz="half" idx="16"/>
          </p:nvPr>
        </p:nvSpPr>
        <p:spPr>
          <a:xfrm>
            <a:off x="530072" y="4326902"/>
            <a:ext cx="7291957" cy="1708622"/>
          </a:xfrm>
        </p:spPr>
        <p:txBody>
          <a:bodyPr>
            <a:normAutofit lnSpcReduction="10000"/>
          </a:bodyPr>
          <a:lstStyle/>
          <a:p>
            <a:r>
              <a:rPr lang="en-US" dirty="0" smtClean="0">
                <a:solidFill>
                  <a:schemeClr val="tx1"/>
                </a:solidFill>
              </a:rPr>
              <a:t>Additional comments:  correct setup of mole calculation earned the point even if the answer wasn’t shown.</a:t>
            </a:r>
          </a:p>
          <a:p>
            <a:r>
              <a:rPr lang="en-US" dirty="0" smtClean="0">
                <a:solidFill>
                  <a:schemeClr val="tx1"/>
                </a:solidFill>
              </a:rPr>
              <a:t>Again, carrying over number from first part correctly would earn credit.  Many students did not give the negative sign in the answer, losing credit.</a:t>
            </a:r>
            <a:endParaRPr lang="en-US" dirty="0">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45278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Chemical Properties within a Group and across a Period</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5154600" y="1191406"/>
            <a:ext cx="3915522" cy="4691100"/>
          </a:xfrm>
          <a:prstGeom prst="rect">
            <a:avLst/>
          </a:prstGeom>
        </p:spPr>
        <p:txBody>
          <a:bodyPr lIns="91425" tIns="91425" rIns="91425" bIns="91425" anchor="t" anchorCtr="0">
            <a:noAutofit/>
          </a:bodyPr>
          <a:lstStyle/>
          <a:p>
            <a:pPr marL="457200" lvl="0" indent="-228600" rtl="0">
              <a:spcBef>
                <a:spcPts val="0"/>
              </a:spcBef>
            </a:pPr>
            <a:r>
              <a:rPr lang="en-US" dirty="0"/>
              <a:t>Group 1 metals more </a:t>
            </a:r>
            <a:endParaRPr lang="en-US" dirty="0" smtClean="0"/>
          </a:p>
          <a:p>
            <a:pPr lvl="0" indent="0" rtl="0">
              <a:spcBef>
                <a:spcPts val="0"/>
              </a:spcBef>
              <a:buNone/>
            </a:pPr>
            <a:r>
              <a:rPr lang="en-US" dirty="0" smtClean="0"/>
              <a:t>reactive </a:t>
            </a:r>
            <a:r>
              <a:rPr lang="en-US" dirty="0"/>
              <a:t>than group 2 </a:t>
            </a:r>
            <a:endParaRPr lang="en-US" dirty="0" smtClean="0"/>
          </a:p>
          <a:p>
            <a:pPr lvl="0" indent="0" rtl="0">
              <a:spcBef>
                <a:spcPts val="0"/>
              </a:spcBef>
              <a:buNone/>
            </a:pPr>
            <a:r>
              <a:rPr lang="en-US" dirty="0" smtClean="0"/>
              <a:t>metals</a:t>
            </a:r>
            <a:endParaRPr lang="en-US" dirty="0"/>
          </a:p>
          <a:p>
            <a:pPr marL="457200" lvl="0" indent="-228600" rtl="0">
              <a:spcBef>
                <a:spcPts val="0"/>
              </a:spcBef>
            </a:pPr>
            <a:r>
              <a:rPr lang="en-US" dirty="0"/>
              <a:t>Reactivity increases as you go down a group</a:t>
            </a:r>
          </a:p>
          <a:p>
            <a:pPr marL="457200" lvl="0" indent="-228600" rtl="0">
              <a:spcBef>
                <a:spcPts val="0"/>
              </a:spcBef>
            </a:pPr>
            <a:r>
              <a:rPr lang="en-US" dirty="0"/>
              <a:t>Metals on left form basic oxides</a:t>
            </a:r>
          </a:p>
          <a:p>
            <a:pPr marL="914400" lvl="1" indent="-228600" rtl="0">
              <a:spcBef>
                <a:spcPts val="0"/>
              </a:spcBef>
            </a:pPr>
            <a:r>
              <a:rPr lang="en-US" dirty="0"/>
              <a:t>Ex.  Na</a:t>
            </a:r>
            <a:r>
              <a:rPr lang="en-US" baseline="-25000" dirty="0"/>
              <a:t>2</a:t>
            </a:r>
            <a:r>
              <a:rPr lang="en-US" dirty="0"/>
              <a:t>O + H</a:t>
            </a:r>
            <a:r>
              <a:rPr lang="en-US" baseline="-25000" dirty="0"/>
              <a:t>2</a:t>
            </a:r>
            <a:r>
              <a:rPr lang="en-US" dirty="0"/>
              <a:t>O → 2 </a:t>
            </a:r>
            <a:r>
              <a:rPr lang="en-US" dirty="0" err="1"/>
              <a:t>NaOH</a:t>
            </a:r>
            <a:endParaRPr lang="en-US" dirty="0"/>
          </a:p>
          <a:p>
            <a:pPr marL="457200" lvl="0" indent="-228600" rtl="0">
              <a:spcBef>
                <a:spcPts val="0"/>
              </a:spcBef>
            </a:pPr>
            <a:r>
              <a:rPr lang="en-US" dirty="0"/>
              <a:t>Nonmetals on right form form acidic oxides</a:t>
            </a:r>
          </a:p>
          <a:p>
            <a:pPr marL="914400" lvl="1" indent="-228600" rtl="0">
              <a:spcBef>
                <a:spcPts val="0"/>
              </a:spcBef>
            </a:pPr>
            <a:r>
              <a:rPr lang="en-US" dirty="0"/>
              <a:t>Ex. SO</a:t>
            </a:r>
            <a:r>
              <a:rPr lang="en-US" baseline="-25000" dirty="0"/>
              <a:t>3</a:t>
            </a:r>
            <a:r>
              <a:rPr lang="en-US" dirty="0"/>
              <a:t> + H</a:t>
            </a:r>
            <a:r>
              <a:rPr lang="en-US" baseline="-25000" dirty="0"/>
              <a:t>2</a:t>
            </a:r>
            <a:r>
              <a:rPr lang="en-US" dirty="0"/>
              <a:t>O → H</a:t>
            </a:r>
            <a:r>
              <a:rPr lang="en-US" baseline="-25000" dirty="0"/>
              <a:t>2</a:t>
            </a:r>
            <a:r>
              <a:rPr lang="en-US" dirty="0"/>
              <a:t>SO</a:t>
            </a:r>
            <a:r>
              <a:rPr lang="en-US" baseline="-25000" dirty="0"/>
              <a:t>4</a:t>
            </a:r>
          </a:p>
          <a:p>
            <a:pPr marL="457200" lvl="0" indent="-228600" rtl="0">
              <a:spcBef>
                <a:spcPts val="0"/>
              </a:spcBef>
            </a:pPr>
            <a:r>
              <a:rPr lang="en-US" dirty="0"/>
              <a:t>Elements in the middle, like Al, </a:t>
            </a:r>
            <a:r>
              <a:rPr lang="en-US" dirty="0" err="1"/>
              <a:t>Ga</a:t>
            </a:r>
            <a:r>
              <a:rPr lang="en-US" dirty="0"/>
              <a:t>, </a:t>
            </a:r>
            <a:r>
              <a:rPr lang="en-US" dirty="0" err="1"/>
              <a:t>etc</a:t>
            </a:r>
            <a:r>
              <a:rPr lang="en-US" dirty="0"/>
              <a:t> can behave </a:t>
            </a:r>
            <a:r>
              <a:rPr lang="en-US" dirty="0" err="1"/>
              <a:t>amphoterically</a:t>
            </a:r>
            <a:endParaRPr lang="en-US" dirty="0"/>
          </a:p>
          <a:p>
            <a:pPr marL="457200" lvl="0" indent="-228600" rtl="0">
              <a:spcBef>
                <a:spcPts val="0"/>
              </a:spcBef>
            </a:pPr>
            <a:r>
              <a:rPr lang="en-US" dirty="0"/>
              <a:t>If SiO</a:t>
            </a:r>
            <a:r>
              <a:rPr lang="en-US" baseline="-25000" dirty="0"/>
              <a:t>2</a:t>
            </a:r>
            <a:r>
              <a:rPr lang="en-US" dirty="0"/>
              <a:t> can be a ceramic then SnO</a:t>
            </a:r>
            <a:r>
              <a:rPr lang="en-US" baseline="-25000" dirty="0"/>
              <a:t>2</a:t>
            </a:r>
            <a:r>
              <a:rPr lang="en-US" dirty="0"/>
              <a:t> may be as well since both in the same group</a:t>
            </a:r>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9402" y="6212330"/>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1.11: Analyze data, based on periodicity &amp; properties of binary compounds, to identify patterns &amp; generate hypotheses related to molecular design of compounds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24659"/>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99882"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Rokkitt"/>
                <a:ea typeface="Rokkitt"/>
                <a:cs typeface="Rokkitt"/>
                <a:sym typeface="Rokkitt"/>
                <a:hlinkClick r:id="rId4"/>
              </a:rPr>
              <a:t>Video</a:t>
            </a:r>
          </a:p>
        </p:txBody>
      </p:sp>
      <p:pic>
        <p:nvPicPr>
          <p:cNvPr id="230" name="Shape 230"/>
          <p:cNvPicPr preferRelativeResize="0"/>
          <p:nvPr/>
        </p:nvPicPr>
        <p:blipFill>
          <a:blip r:embed="rId5">
            <a:alphaModFix/>
          </a:blip>
          <a:stretch>
            <a:fillRect/>
          </a:stretch>
        </p:blipFill>
        <p:spPr>
          <a:xfrm>
            <a:off x="70525" y="1523900"/>
            <a:ext cx="5418550" cy="4363950"/>
          </a:xfrm>
          <a:prstGeom prst="rect">
            <a:avLst/>
          </a:prstGeom>
          <a:noFill/>
          <a:ln>
            <a:noFill/>
          </a:ln>
        </p:spPr>
      </p:pic>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r>
              <a:rPr lang="en-US" sz="1200" dirty="0" smtClean="0">
                <a:latin typeface="Times New Roman"/>
                <a:cs typeface="Times New Roman"/>
              </a:rPr>
              <a:t>attracts</a:t>
            </a:r>
            <a:endParaRPr lang="en-US" sz="1200" dirty="0">
              <a:latin typeface="Times New Roman"/>
              <a:cs typeface="Times New Roman"/>
            </a:endParaRPr>
          </a:p>
        </p:txBody>
      </p:sp>
      <p:sp>
        <p:nvSpPr>
          <p:cNvPr id="12" name="TextBox 11"/>
          <p:cNvSpPr txBox="1"/>
          <p:nvPr/>
        </p:nvSpPr>
        <p:spPr>
          <a:xfrm>
            <a:off x="7821476" y="5176866"/>
            <a:ext cx="353746" cy="276999"/>
          </a:xfrm>
          <a:prstGeom prst="rect">
            <a:avLst/>
          </a:prstGeom>
          <a:solidFill>
            <a:schemeClr val="bg1"/>
          </a:solidFill>
        </p:spPr>
        <p:txBody>
          <a:bodyPr wrap="square" rtlCol="0">
            <a:spAutoFit/>
          </a:bodyPr>
          <a:lstStyle/>
          <a:p>
            <a:pPr algn="dist"/>
            <a:r>
              <a:rPr lang="en-US" sz="1200" dirty="0" smtClean="0">
                <a:latin typeface="Times"/>
                <a:cs typeface="Times"/>
              </a:rPr>
              <a:t>its</a:t>
            </a:r>
            <a:endParaRPr lang="en-US" sz="1200" dirty="0">
              <a:latin typeface="Times"/>
              <a:cs typeface="Times"/>
            </a:endParaRPr>
          </a:p>
        </p:txBody>
      </p:sp>
      <p:pic>
        <p:nvPicPr>
          <p:cNvPr id="4" name="Picture 3" descr="Screen Shot 2016-04-09 at 3.54.28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2516" y="1110447"/>
            <a:ext cx="8529798" cy="484687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519135" y="4101127"/>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421614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7"/>
          </p:nvPr>
        </p:nvSpPr>
        <p:spPr>
          <a:xfrm>
            <a:off x="502920" y="1344915"/>
            <a:ext cx="7431632" cy="2443314"/>
          </a:xfrm>
        </p:spPr>
        <p:txBody>
          <a:bodyPr>
            <a:normAutofit fontScale="92500"/>
          </a:bodyPr>
          <a:lstStyle/>
          <a:p>
            <a:r>
              <a:rPr lang="en-US" dirty="0" smtClean="0"/>
              <a:t>To explain why ∆</a:t>
            </a:r>
            <a:r>
              <a:rPr lang="en-US" dirty="0" err="1" smtClean="0"/>
              <a:t>H</a:t>
            </a:r>
            <a:r>
              <a:rPr lang="en-US" baseline="-25000" dirty="0" err="1" smtClean="0"/>
              <a:t>soln</a:t>
            </a:r>
            <a:r>
              <a:rPr lang="en-US" dirty="0" smtClean="0"/>
              <a:t> for </a:t>
            </a:r>
            <a:r>
              <a:rPr lang="en-US" dirty="0" err="1" smtClean="0"/>
              <a:t>NaCl</a:t>
            </a:r>
            <a:r>
              <a:rPr lang="en-US" dirty="0" smtClean="0"/>
              <a:t> is different than that for </a:t>
            </a:r>
            <a:r>
              <a:rPr lang="en-US" dirty="0" err="1" smtClean="0"/>
              <a:t>LiCl</a:t>
            </a:r>
            <a:r>
              <a:rPr lang="en-US" dirty="0" smtClean="0"/>
              <a:t>, the student investigates factors that affect ∆</a:t>
            </a:r>
            <a:r>
              <a:rPr lang="en-US" dirty="0" err="1" smtClean="0"/>
              <a:t>H</a:t>
            </a:r>
            <a:r>
              <a:rPr lang="en-US" baseline="-25000" dirty="0" err="1" smtClean="0"/>
              <a:t>soln</a:t>
            </a:r>
            <a:r>
              <a:rPr lang="en-US" dirty="0" smtClean="0"/>
              <a:t> and finds that ionic radius and lattice enthalpy (which can be defined as the ∆H associated with the separation of a solid crystal into gaseous ions) contribute to the process.  The student consults references and collects the data shown:  Li</a:t>
            </a:r>
            <a:r>
              <a:rPr lang="en-US" baseline="30000" dirty="0" smtClean="0"/>
              <a:t>+</a:t>
            </a:r>
            <a:r>
              <a:rPr lang="en-US" dirty="0" smtClean="0"/>
              <a:t> 76 pm ionic radius; Na</a:t>
            </a:r>
            <a:r>
              <a:rPr lang="en-US" baseline="30000" dirty="0" smtClean="0"/>
              <a:t>+</a:t>
            </a:r>
            <a:r>
              <a:rPr lang="en-US" dirty="0" smtClean="0"/>
              <a:t> 102 pm ionic radius.</a:t>
            </a:r>
          </a:p>
          <a:p>
            <a:r>
              <a:rPr lang="en-US" dirty="0" smtClean="0"/>
              <a:t>b.  Write the complete electron configuration for the Na</a:t>
            </a:r>
            <a:r>
              <a:rPr lang="en-US" baseline="30000" dirty="0" smtClean="0"/>
              <a:t>+</a:t>
            </a:r>
            <a:r>
              <a:rPr lang="en-US" dirty="0" smtClean="0"/>
              <a:t> ion in the ground state.</a:t>
            </a:r>
            <a:endParaRPr lang="en-US" dirty="0"/>
          </a:p>
        </p:txBody>
      </p:sp>
      <p:sp>
        <p:nvSpPr>
          <p:cNvPr id="4" name="Content Placeholder 3"/>
          <p:cNvSpPr>
            <a:spLocks noGrp="1"/>
          </p:cNvSpPr>
          <p:nvPr>
            <p:ph sz="half" idx="18"/>
          </p:nvPr>
        </p:nvSpPr>
        <p:spPr>
          <a:xfrm>
            <a:off x="502920" y="4056400"/>
            <a:ext cx="7431632" cy="869874"/>
          </a:xfrm>
        </p:spPr>
        <p:txBody>
          <a:bodyPr/>
          <a:lstStyle/>
          <a:p>
            <a:r>
              <a:rPr lang="en-US" dirty="0" smtClean="0"/>
              <a:t>Released answer:  1 </a:t>
            </a:r>
            <a:r>
              <a:rPr lang="en-US" dirty="0" err="1" smtClean="0"/>
              <a:t>pt</a:t>
            </a:r>
            <a:r>
              <a:rPr lang="en-US" dirty="0" smtClean="0"/>
              <a:t> for complete correct configuration.  1s</a:t>
            </a:r>
            <a:r>
              <a:rPr lang="en-US" baseline="30000" dirty="0" smtClean="0"/>
              <a:t>2</a:t>
            </a:r>
            <a:r>
              <a:rPr lang="en-US" dirty="0" smtClean="0"/>
              <a:t>2s</a:t>
            </a:r>
            <a:r>
              <a:rPr lang="en-US" baseline="30000" dirty="0" smtClean="0"/>
              <a:t>2</a:t>
            </a:r>
            <a:r>
              <a:rPr lang="en-US" dirty="0" smtClean="0"/>
              <a:t>2p</a:t>
            </a:r>
            <a:r>
              <a:rPr lang="en-US" baseline="30000" dirty="0" smtClean="0"/>
              <a:t>6</a:t>
            </a:r>
            <a:endParaRPr lang="en-US" baseline="30000" dirty="0"/>
          </a:p>
        </p:txBody>
      </p:sp>
      <p:sp>
        <p:nvSpPr>
          <p:cNvPr id="6" name="Content Placeholder 5"/>
          <p:cNvSpPr>
            <a:spLocks noGrp="1"/>
          </p:cNvSpPr>
          <p:nvPr>
            <p:ph sz="half" idx="16"/>
          </p:nvPr>
        </p:nvSpPr>
        <p:spPr>
          <a:xfrm>
            <a:off x="490032" y="4867342"/>
            <a:ext cx="7564755" cy="1297529"/>
          </a:xfrm>
        </p:spPr>
        <p:txBody>
          <a:bodyPr/>
          <a:lstStyle/>
          <a:p>
            <a:r>
              <a:rPr lang="en-US" dirty="0" smtClean="0">
                <a:solidFill>
                  <a:schemeClr val="tx1"/>
                </a:solidFill>
              </a:rPr>
              <a:t>Additional information:  Had to be complete (no noble gas symbol); could not be an orbital diagram unless the configuration information was also present.  Way too many students gave us the configuration for the sodium atom, not ion.</a:t>
            </a:r>
            <a:endParaRPr lang="en-US" dirty="0">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25527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7"/>
          </p:nvPr>
        </p:nvSpPr>
        <p:spPr>
          <a:xfrm>
            <a:off x="498474" y="1600200"/>
            <a:ext cx="7381649" cy="1024467"/>
          </a:xfrm>
        </p:spPr>
        <p:txBody>
          <a:bodyPr/>
          <a:lstStyle/>
          <a:p>
            <a:r>
              <a:rPr lang="en-US" dirty="0" smtClean="0"/>
              <a:t>c)  Using principles of atomic structure, explain why the Na</a:t>
            </a:r>
            <a:r>
              <a:rPr lang="en-US" baseline="30000" dirty="0" smtClean="0"/>
              <a:t>+</a:t>
            </a:r>
            <a:r>
              <a:rPr lang="en-US" dirty="0" smtClean="0"/>
              <a:t> ion is larger than the Li</a:t>
            </a:r>
            <a:r>
              <a:rPr lang="en-US" baseline="30000" dirty="0" smtClean="0"/>
              <a:t>+</a:t>
            </a:r>
            <a:r>
              <a:rPr lang="en-US" dirty="0" smtClean="0"/>
              <a:t> ion.</a:t>
            </a:r>
            <a:endParaRPr lang="en-US" dirty="0"/>
          </a:p>
        </p:txBody>
      </p:sp>
      <p:sp>
        <p:nvSpPr>
          <p:cNvPr id="4" name="Content Placeholder 3"/>
          <p:cNvSpPr>
            <a:spLocks noGrp="1"/>
          </p:cNvSpPr>
          <p:nvPr>
            <p:ph sz="half" idx="18"/>
          </p:nvPr>
        </p:nvSpPr>
        <p:spPr>
          <a:xfrm>
            <a:off x="498474" y="2439085"/>
            <a:ext cx="7556313" cy="1528699"/>
          </a:xfrm>
        </p:spPr>
        <p:txBody>
          <a:bodyPr/>
          <a:lstStyle/>
          <a:p>
            <a:r>
              <a:rPr lang="en-US" dirty="0" smtClean="0"/>
              <a:t>Released answer:  1 pt.  The valence electrons in the Na</a:t>
            </a:r>
            <a:r>
              <a:rPr lang="en-US" baseline="30000" dirty="0" smtClean="0"/>
              <a:t>+</a:t>
            </a:r>
            <a:r>
              <a:rPr lang="en-US" dirty="0" smtClean="0"/>
              <a:t> ion are in a higher principal energy level than the valence electrons in the Li</a:t>
            </a:r>
            <a:r>
              <a:rPr lang="en-US" baseline="30000" dirty="0" smtClean="0"/>
              <a:t>+</a:t>
            </a:r>
            <a:r>
              <a:rPr lang="en-US" dirty="0" smtClean="0"/>
              <a:t> ion.  Electrons in higher principal energy levels are, on average, farther from the nucleus.</a:t>
            </a:r>
            <a:endParaRPr lang="en-US" dirty="0"/>
          </a:p>
        </p:txBody>
      </p:sp>
      <p:sp>
        <p:nvSpPr>
          <p:cNvPr id="6" name="Content Placeholder 5"/>
          <p:cNvSpPr>
            <a:spLocks noGrp="1"/>
          </p:cNvSpPr>
          <p:nvPr>
            <p:ph sz="half" idx="16"/>
          </p:nvPr>
        </p:nvSpPr>
        <p:spPr>
          <a:xfrm>
            <a:off x="485586" y="3882569"/>
            <a:ext cx="7569201" cy="2470729"/>
          </a:xfrm>
        </p:spPr>
        <p:txBody>
          <a:bodyPr>
            <a:normAutofit fontScale="92500" lnSpcReduction="10000"/>
          </a:bodyPr>
          <a:lstStyle/>
          <a:p>
            <a:r>
              <a:rPr lang="en-US" dirty="0" smtClean="0">
                <a:solidFill>
                  <a:schemeClr val="tx1"/>
                </a:solidFill>
              </a:rPr>
              <a:t>Additional information:  </a:t>
            </a:r>
            <a:r>
              <a:rPr lang="en-US" dirty="0">
                <a:solidFill>
                  <a:schemeClr val="tx1"/>
                </a:solidFill>
              </a:rPr>
              <a:t>we wanted to see some sense of </a:t>
            </a:r>
            <a:r>
              <a:rPr lang="en-US" u="sng" dirty="0">
                <a:solidFill>
                  <a:schemeClr val="tx1"/>
                </a:solidFill>
              </a:rPr>
              <a:t>occupied principal energy levels</a:t>
            </a:r>
            <a:r>
              <a:rPr lang="en-US" dirty="0">
                <a:solidFill>
                  <a:schemeClr val="tx1"/>
                </a:solidFill>
              </a:rPr>
              <a:t> being </a:t>
            </a:r>
            <a:r>
              <a:rPr lang="en-US" dirty="0" smtClean="0">
                <a:solidFill>
                  <a:schemeClr val="tx1"/>
                </a:solidFill>
              </a:rPr>
              <a:t>different (saying ‘more’ was no good </a:t>
            </a:r>
            <a:r>
              <a:rPr lang="mr-IN" dirty="0" smtClean="0">
                <a:solidFill>
                  <a:schemeClr val="tx1"/>
                </a:solidFill>
              </a:rPr>
              <a:t>–</a:t>
            </a:r>
            <a:r>
              <a:rPr lang="en-US" dirty="0" smtClean="0">
                <a:solidFill>
                  <a:schemeClr val="tx1"/>
                </a:solidFill>
              </a:rPr>
              <a:t> no sense of occupancy here, but ‘one extra’ was) (levels or shells, not orbitals or sublevels; 2p is higher energy than 2s, but closer to nucleus on average).</a:t>
            </a:r>
            <a:r>
              <a:rPr lang="en-US" dirty="0">
                <a:solidFill>
                  <a:schemeClr val="tx1"/>
                </a:solidFill>
              </a:rPr>
              <a:t>  For group trends, the best explanation is that higher principal energy levels are occupied, which are further from the nucleus.  Many students wanted to talk about shielding, which is more useful for periodic trend reasoning.  There is an effect of shielding, but it serves largely to cancel out the increased nuclear charge, so that </a:t>
            </a:r>
            <a:r>
              <a:rPr lang="en-US" dirty="0" err="1">
                <a:solidFill>
                  <a:schemeClr val="tx1"/>
                </a:solidFill>
              </a:rPr>
              <a:t>Zeff</a:t>
            </a:r>
            <a:r>
              <a:rPr lang="en-US" dirty="0">
                <a:solidFill>
                  <a:schemeClr val="tx1"/>
                </a:solidFill>
              </a:rPr>
              <a:t> (which was also frequently referred to) is largely </a:t>
            </a:r>
            <a:r>
              <a:rPr lang="en-US" dirty="0" smtClean="0">
                <a:solidFill>
                  <a:schemeClr val="tx1"/>
                </a:solidFill>
              </a:rPr>
              <a:t>unchanged.  </a:t>
            </a:r>
            <a:endParaRPr lang="en-US" dirty="0">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046612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8" name="Content Placeholder 7"/>
          <p:cNvSpPr>
            <a:spLocks noGrp="1"/>
          </p:cNvSpPr>
          <p:nvPr>
            <p:ph sz="half" idx="1"/>
          </p:nvPr>
        </p:nvSpPr>
        <p:spPr>
          <a:xfrm>
            <a:off x="498517" y="1985963"/>
            <a:ext cx="7569157" cy="953180"/>
          </a:xfrm>
        </p:spPr>
        <p:txBody>
          <a:bodyPr/>
          <a:lstStyle/>
          <a:p>
            <a:r>
              <a:rPr lang="en-US" dirty="0" smtClean="0"/>
              <a:t>d)  Which salt, </a:t>
            </a:r>
            <a:r>
              <a:rPr lang="en-US" dirty="0" err="1" smtClean="0"/>
              <a:t>LiCl</a:t>
            </a:r>
            <a:r>
              <a:rPr lang="en-US" dirty="0" smtClean="0"/>
              <a:t> or </a:t>
            </a:r>
            <a:r>
              <a:rPr lang="en-US" dirty="0" err="1" smtClean="0"/>
              <a:t>NaCl</a:t>
            </a:r>
            <a:r>
              <a:rPr lang="en-US" dirty="0" smtClean="0"/>
              <a:t>, has the greater lattice enthalpy?  Justify your answer.</a:t>
            </a:r>
            <a:endParaRPr lang="en-US" dirty="0"/>
          </a:p>
        </p:txBody>
      </p:sp>
      <p:sp>
        <p:nvSpPr>
          <p:cNvPr id="9" name="Content Placeholder 8"/>
          <p:cNvSpPr>
            <a:spLocks noGrp="1"/>
          </p:cNvSpPr>
          <p:nvPr>
            <p:ph sz="half" idx="14"/>
          </p:nvPr>
        </p:nvSpPr>
        <p:spPr>
          <a:xfrm>
            <a:off x="498517" y="2919156"/>
            <a:ext cx="7569157" cy="1277892"/>
          </a:xfrm>
        </p:spPr>
        <p:txBody>
          <a:bodyPr/>
          <a:lstStyle/>
          <a:p>
            <a:r>
              <a:rPr lang="en-US" dirty="0" smtClean="0"/>
              <a:t>Released answer:  1 pt.  </a:t>
            </a:r>
            <a:r>
              <a:rPr lang="en-US" dirty="0" err="1" smtClean="0"/>
              <a:t>LiCl</a:t>
            </a:r>
            <a:r>
              <a:rPr lang="en-US" dirty="0" smtClean="0"/>
              <a:t>.  Because the Li</a:t>
            </a:r>
            <a:r>
              <a:rPr lang="en-US" baseline="30000" dirty="0" smtClean="0"/>
              <a:t>+</a:t>
            </a:r>
            <a:r>
              <a:rPr lang="en-US" dirty="0" smtClean="0"/>
              <a:t> ion is smaller than the Na</a:t>
            </a:r>
            <a:r>
              <a:rPr lang="en-US" baseline="30000" dirty="0" smtClean="0"/>
              <a:t>+</a:t>
            </a:r>
            <a:r>
              <a:rPr lang="en-US" dirty="0" smtClean="0"/>
              <a:t> ion, the columbic attractions between ions in the </a:t>
            </a:r>
            <a:r>
              <a:rPr lang="en-US" dirty="0" err="1" smtClean="0"/>
              <a:t>LiCl</a:t>
            </a:r>
            <a:r>
              <a:rPr lang="en-US" dirty="0" smtClean="0"/>
              <a:t> are stronger than in </a:t>
            </a:r>
            <a:r>
              <a:rPr lang="en-US" dirty="0" err="1" smtClean="0"/>
              <a:t>NaCl</a:t>
            </a:r>
            <a:r>
              <a:rPr lang="en-US" dirty="0" smtClean="0"/>
              <a:t>, resulting in greater lattice energy.</a:t>
            </a:r>
            <a:endParaRPr lang="en-US" dirty="0"/>
          </a:p>
        </p:txBody>
      </p:sp>
      <p:sp>
        <p:nvSpPr>
          <p:cNvPr id="10" name="TextBox 9"/>
          <p:cNvSpPr txBox="1"/>
          <p:nvPr/>
        </p:nvSpPr>
        <p:spPr>
          <a:xfrm>
            <a:off x="592667" y="4039810"/>
            <a:ext cx="7475007" cy="2031325"/>
          </a:xfrm>
          <a:prstGeom prst="rect">
            <a:avLst/>
          </a:prstGeom>
          <a:noFill/>
        </p:spPr>
        <p:txBody>
          <a:bodyPr wrap="square" rtlCol="0">
            <a:spAutoFit/>
          </a:bodyPr>
          <a:lstStyle/>
          <a:p>
            <a:r>
              <a:rPr lang="en-US" dirty="0" smtClean="0"/>
              <a:t>Additional information:  </a:t>
            </a:r>
            <a:r>
              <a:rPr lang="en-US" dirty="0"/>
              <a:t>We wanted some discussion about since Li</a:t>
            </a:r>
            <a:r>
              <a:rPr lang="en-US" baseline="30000" dirty="0"/>
              <a:t>+</a:t>
            </a:r>
            <a:r>
              <a:rPr lang="en-US" dirty="0"/>
              <a:t> is smaller, it and </a:t>
            </a:r>
            <a:r>
              <a:rPr lang="en-US" dirty="0" err="1"/>
              <a:t>Cl</a:t>
            </a:r>
            <a:r>
              <a:rPr lang="en-US" baseline="30000" dirty="0"/>
              <a:t>-</a:t>
            </a:r>
            <a:r>
              <a:rPr lang="en-US" dirty="0"/>
              <a:t> can get closer, and therefore have a stronger attraction.  Many students got into </a:t>
            </a:r>
            <a:r>
              <a:rPr lang="en-US" dirty="0" err="1" smtClean="0"/>
              <a:t>Coulombic</a:t>
            </a:r>
            <a:r>
              <a:rPr lang="en-US" dirty="0" smtClean="0"/>
              <a:t> </a:t>
            </a:r>
            <a:r>
              <a:rPr lang="en-US" dirty="0"/>
              <a:t>attraction conversation here, which could work, but it had to be between Li</a:t>
            </a:r>
            <a:r>
              <a:rPr lang="en-US" baseline="30000" dirty="0"/>
              <a:t>+</a:t>
            </a:r>
            <a:r>
              <a:rPr lang="en-US" dirty="0"/>
              <a:t> and </a:t>
            </a:r>
            <a:r>
              <a:rPr lang="en-US" dirty="0" err="1"/>
              <a:t>Cl</a:t>
            </a:r>
            <a:r>
              <a:rPr lang="en-US" baseline="30000" dirty="0"/>
              <a:t>-</a:t>
            </a:r>
            <a:r>
              <a:rPr lang="en-US" dirty="0"/>
              <a:t> as opposed to between the lithium nucleus and its electrons.  Students also frequently referred to electronegativity and ionization energies, which did not earn credit.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47233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
          </p:nvPr>
        </p:nvSpPr>
        <p:spPr>
          <a:xfrm>
            <a:off x="485630" y="1563801"/>
            <a:ext cx="7569157" cy="844323"/>
          </a:xfrm>
        </p:spPr>
        <p:txBody>
          <a:bodyPr/>
          <a:lstStyle/>
          <a:p>
            <a:r>
              <a:rPr lang="en-US" dirty="0" smtClean="0"/>
              <a:t>e)  In the representation of a portion of a crystal of </a:t>
            </a:r>
            <a:r>
              <a:rPr lang="en-US" dirty="0" err="1" smtClean="0"/>
              <a:t>LiCl</a:t>
            </a:r>
            <a:r>
              <a:rPr lang="en-US" dirty="0" smtClean="0"/>
              <a:t>, identify the ions by writing in the appropriate formulas (Li</a:t>
            </a:r>
            <a:r>
              <a:rPr lang="en-US" baseline="30000" dirty="0" smtClean="0"/>
              <a:t>+</a:t>
            </a:r>
            <a:r>
              <a:rPr lang="en-US" dirty="0" smtClean="0"/>
              <a:t> or </a:t>
            </a:r>
            <a:r>
              <a:rPr lang="en-US" dirty="0" err="1" smtClean="0"/>
              <a:t>Cl</a:t>
            </a:r>
            <a:r>
              <a:rPr lang="en-US" baseline="30000" dirty="0" smtClean="0"/>
              <a:t>-</a:t>
            </a:r>
            <a:r>
              <a:rPr lang="en-US" dirty="0" smtClean="0"/>
              <a:t>) in the boxes.</a:t>
            </a:r>
            <a:endParaRPr lang="en-US" dirty="0"/>
          </a:p>
        </p:txBody>
      </p:sp>
      <p:sp>
        <p:nvSpPr>
          <p:cNvPr id="4" name="Content Placeholder 3"/>
          <p:cNvSpPr>
            <a:spLocks noGrp="1"/>
          </p:cNvSpPr>
          <p:nvPr>
            <p:ph sz="half" idx="14"/>
          </p:nvPr>
        </p:nvSpPr>
        <p:spPr>
          <a:xfrm>
            <a:off x="498517" y="2846584"/>
            <a:ext cx="7569157" cy="540083"/>
          </a:xfrm>
        </p:spPr>
        <p:txBody>
          <a:bodyPr/>
          <a:lstStyle/>
          <a:p>
            <a:r>
              <a:rPr lang="en-US" dirty="0" smtClean="0"/>
              <a:t>Released answer:  1 pt.  The larger ion is </a:t>
            </a:r>
            <a:r>
              <a:rPr lang="en-US" dirty="0" err="1" smtClean="0"/>
              <a:t>Cl</a:t>
            </a:r>
            <a:r>
              <a:rPr lang="en-US" baseline="30000" dirty="0" smtClean="0"/>
              <a:t>-</a:t>
            </a:r>
            <a:r>
              <a:rPr lang="en-US" dirty="0" smtClean="0"/>
              <a:t>, the smaller is Li</a:t>
            </a:r>
            <a:r>
              <a:rPr lang="en-US" baseline="30000" dirty="0" smtClean="0"/>
              <a:t>+</a:t>
            </a:r>
            <a:r>
              <a:rPr lang="en-US" dirty="0" smtClean="0"/>
              <a:t>.</a:t>
            </a:r>
            <a:endParaRPr lang="en-US" dirty="0"/>
          </a:p>
        </p:txBody>
      </p:sp>
      <p:sp>
        <p:nvSpPr>
          <p:cNvPr id="5" name="TextBox 4"/>
          <p:cNvSpPr txBox="1"/>
          <p:nvPr/>
        </p:nvSpPr>
        <p:spPr>
          <a:xfrm>
            <a:off x="498517" y="4039810"/>
            <a:ext cx="7556270" cy="1200329"/>
          </a:xfrm>
          <a:prstGeom prst="rect">
            <a:avLst/>
          </a:prstGeom>
          <a:noFill/>
        </p:spPr>
        <p:txBody>
          <a:bodyPr wrap="square" rtlCol="0">
            <a:spAutoFit/>
          </a:bodyPr>
          <a:lstStyle/>
          <a:p>
            <a:r>
              <a:rPr lang="en-US" dirty="0" smtClean="0"/>
              <a:t>Additional information:  </a:t>
            </a:r>
            <a:r>
              <a:rPr lang="en-US" dirty="0"/>
              <a:t>Not much to say here, there were only two choices, but many students apparently didn't realize that losing or gaining electrons alters the size of the entity.</a:t>
            </a:r>
          </a:p>
          <a:p>
            <a:r>
              <a:rPr lang="en-US" dirty="0" smtClean="0"/>
              <a:t>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794956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
          </p:nvPr>
        </p:nvSpPr>
        <p:spPr>
          <a:xfrm>
            <a:off x="498517" y="1283728"/>
            <a:ext cx="7569157" cy="1630513"/>
          </a:xfrm>
        </p:spPr>
        <p:txBody>
          <a:bodyPr>
            <a:noAutofit/>
          </a:bodyPr>
          <a:lstStyle/>
          <a:p>
            <a:r>
              <a:rPr lang="en-US" sz="1700" dirty="0" smtClean="0"/>
              <a:t>f)  The lattice enthalpy of </a:t>
            </a:r>
            <a:r>
              <a:rPr lang="en-US" sz="1700" dirty="0" err="1" smtClean="0"/>
              <a:t>LiCl</a:t>
            </a:r>
            <a:r>
              <a:rPr lang="en-US" sz="1700" dirty="0" smtClean="0"/>
              <a:t> is positive, indicating that it takes energy to break the ions apart in </a:t>
            </a:r>
            <a:r>
              <a:rPr lang="en-US" sz="1700" dirty="0" err="1" smtClean="0"/>
              <a:t>LiCl</a:t>
            </a:r>
            <a:r>
              <a:rPr lang="en-US" sz="1700" dirty="0" smtClean="0"/>
              <a:t>.  However, the dissolution of </a:t>
            </a:r>
            <a:r>
              <a:rPr lang="en-US" sz="1700" dirty="0" err="1" smtClean="0"/>
              <a:t>LiCl</a:t>
            </a:r>
            <a:r>
              <a:rPr lang="en-US" sz="1700" dirty="0" smtClean="0"/>
              <a:t> in water is an exothermic process.  Identify all particle-particle interactions that contribute significantly to the dissolution process being exothermic.  For each interaction, include the particles that interact and the specific type of intermolecular force between those particles.</a:t>
            </a:r>
            <a:endParaRPr lang="en-US" sz="1700" dirty="0"/>
          </a:p>
        </p:txBody>
      </p:sp>
      <p:sp>
        <p:nvSpPr>
          <p:cNvPr id="4" name="Content Placeholder 3"/>
          <p:cNvSpPr>
            <a:spLocks noGrp="1"/>
          </p:cNvSpPr>
          <p:nvPr>
            <p:ph sz="half" idx="14"/>
          </p:nvPr>
        </p:nvSpPr>
        <p:spPr>
          <a:xfrm>
            <a:off x="498517" y="2914241"/>
            <a:ext cx="7569157" cy="1115982"/>
          </a:xfrm>
        </p:spPr>
        <p:txBody>
          <a:bodyPr>
            <a:noAutofit/>
          </a:bodyPr>
          <a:lstStyle/>
          <a:p>
            <a:r>
              <a:rPr lang="en-US" sz="1700" dirty="0"/>
              <a:t>Released answer</a:t>
            </a:r>
            <a:r>
              <a:rPr lang="en-US" sz="1700" dirty="0" smtClean="0"/>
              <a:t>:  There are interactions between Li</a:t>
            </a:r>
            <a:r>
              <a:rPr lang="en-US" sz="1700" baseline="30000" dirty="0" smtClean="0"/>
              <a:t>+</a:t>
            </a:r>
            <a:r>
              <a:rPr lang="en-US" sz="1700" dirty="0" smtClean="0"/>
              <a:t> ions and polar water molecules and between </a:t>
            </a:r>
            <a:r>
              <a:rPr lang="en-US" sz="1700" dirty="0" err="1" smtClean="0"/>
              <a:t>Cl</a:t>
            </a:r>
            <a:r>
              <a:rPr lang="en-US" sz="1700" baseline="30000" dirty="0" smtClean="0"/>
              <a:t>-</a:t>
            </a:r>
            <a:r>
              <a:rPr lang="en-US" sz="1700" dirty="0" smtClean="0"/>
              <a:t> ions and polar water molecules.  These are ion-dipole interactions.   1 </a:t>
            </a:r>
            <a:r>
              <a:rPr lang="en-US" sz="1700" dirty="0" err="1" smtClean="0"/>
              <a:t>pt</a:t>
            </a:r>
            <a:r>
              <a:rPr lang="en-US" sz="1700" dirty="0" smtClean="0"/>
              <a:t> for identifying the particles that interact, 1 </a:t>
            </a:r>
            <a:r>
              <a:rPr lang="en-US" sz="1700" dirty="0" err="1" smtClean="0"/>
              <a:t>pt</a:t>
            </a:r>
            <a:r>
              <a:rPr lang="en-US" sz="1700" dirty="0" smtClean="0"/>
              <a:t> for identifying the type of interaction.</a:t>
            </a:r>
            <a:endParaRPr lang="en-US" sz="1700" dirty="0"/>
          </a:p>
          <a:p>
            <a:endParaRPr lang="en-US" sz="1700" dirty="0"/>
          </a:p>
        </p:txBody>
      </p:sp>
      <p:sp>
        <p:nvSpPr>
          <p:cNvPr id="5" name="TextBox 4"/>
          <p:cNvSpPr txBox="1"/>
          <p:nvPr/>
        </p:nvSpPr>
        <p:spPr>
          <a:xfrm>
            <a:off x="692191" y="4134177"/>
            <a:ext cx="7375483" cy="2723823"/>
          </a:xfrm>
          <a:prstGeom prst="rect">
            <a:avLst/>
          </a:prstGeom>
          <a:noFill/>
        </p:spPr>
        <p:txBody>
          <a:bodyPr wrap="square" rtlCol="0">
            <a:spAutoFit/>
          </a:bodyPr>
          <a:lstStyle/>
          <a:p>
            <a:r>
              <a:rPr lang="en-US" sz="1700" dirty="0" smtClean="0"/>
              <a:t>Additional information:  The first point was for naming the three particles involved in the exothermic processes:  H</a:t>
            </a:r>
            <a:r>
              <a:rPr lang="en-US" sz="1700" baseline="-25000" dirty="0" smtClean="0"/>
              <a:t>2</a:t>
            </a:r>
            <a:r>
              <a:rPr lang="en-US" sz="1700" dirty="0" smtClean="0"/>
              <a:t>O with Li</a:t>
            </a:r>
            <a:r>
              <a:rPr lang="en-US" sz="1700" baseline="30000" dirty="0" smtClean="0"/>
              <a:t>+</a:t>
            </a:r>
            <a:r>
              <a:rPr lang="en-US" sz="1700" dirty="0" smtClean="0"/>
              <a:t>, and H</a:t>
            </a:r>
            <a:r>
              <a:rPr lang="en-US" sz="1700" baseline="-25000" dirty="0" smtClean="0"/>
              <a:t>2</a:t>
            </a:r>
            <a:r>
              <a:rPr lang="en-US" sz="1700" dirty="0" smtClean="0"/>
              <a:t>O with </a:t>
            </a:r>
            <a:r>
              <a:rPr lang="en-US" sz="1700" dirty="0" err="1" smtClean="0"/>
              <a:t>Cl</a:t>
            </a:r>
            <a:r>
              <a:rPr lang="en-US" sz="1700" baseline="30000" dirty="0" smtClean="0"/>
              <a:t>-</a:t>
            </a:r>
            <a:r>
              <a:rPr lang="en-US" sz="1700" dirty="0" smtClean="0"/>
              <a:t>.  Showing </a:t>
            </a:r>
            <a:r>
              <a:rPr lang="en-US" sz="1700" dirty="0"/>
              <a:t>H</a:t>
            </a:r>
            <a:r>
              <a:rPr lang="en-US" sz="1700" baseline="30000" dirty="0"/>
              <a:t>+</a:t>
            </a:r>
            <a:r>
              <a:rPr lang="en-US" sz="1700" dirty="0"/>
              <a:t> or OH</a:t>
            </a:r>
            <a:r>
              <a:rPr lang="en-US" sz="1700" baseline="30000" dirty="0"/>
              <a:t>-</a:t>
            </a:r>
            <a:r>
              <a:rPr lang="en-US" sz="1700" dirty="0"/>
              <a:t> or O</a:t>
            </a:r>
            <a:r>
              <a:rPr lang="en-US" sz="1700" baseline="30000" dirty="0"/>
              <a:t>-2</a:t>
            </a:r>
            <a:r>
              <a:rPr lang="en-US" sz="1700" dirty="0"/>
              <a:t> lost </a:t>
            </a:r>
            <a:r>
              <a:rPr lang="en-US" sz="1700" dirty="0" smtClean="0"/>
              <a:t>this </a:t>
            </a:r>
            <a:r>
              <a:rPr lang="en-US" sz="1700" dirty="0"/>
              <a:t>point.  The second point was for ion-dipole attraction.  We did accept a thorough description of an ion-dipole attraction in the absence of that specific </a:t>
            </a:r>
            <a:r>
              <a:rPr lang="en-US" sz="1700" dirty="0" smtClean="0"/>
              <a:t>phrase which could’ve included a diagram.  </a:t>
            </a:r>
            <a:r>
              <a:rPr lang="en-US" sz="1700" dirty="0"/>
              <a:t>Again, any reference to water ions (such as ‘the H</a:t>
            </a:r>
            <a:r>
              <a:rPr lang="en-US" sz="1700" baseline="30000" dirty="0"/>
              <a:t>+</a:t>
            </a:r>
            <a:r>
              <a:rPr lang="en-US" sz="1700" dirty="0"/>
              <a:t> of water) lost the </a:t>
            </a:r>
            <a:r>
              <a:rPr lang="en-US" sz="1700" dirty="0" smtClean="0"/>
              <a:t>point; however, partial </a:t>
            </a:r>
            <a:r>
              <a:rPr lang="en-US" sz="1700" dirty="0"/>
              <a:t>charge was good.  Many students invoked LDF, which as they were quick to point out, are always present.  However, it was also irrelevant to the question</a:t>
            </a:r>
            <a:r>
              <a:rPr lang="en-US" sz="1700" dirty="0" smtClean="0"/>
              <a:t>.  Mentioning dipole-dipole lost the point.</a:t>
            </a:r>
            <a:endParaRPr lang="en-US" sz="1700" dirty="0"/>
          </a:p>
          <a:p>
            <a:r>
              <a:rPr lang="en-US" dirty="0" smtClean="0"/>
              <a:t>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758539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Common Problems and Misconceptions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Going from mass to empirical formula – often switch the coefficients</a:t>
            </a:r>
          </a:p>
          <a:p>
            <a:r>
              <a:rPr lang="en-US" dirty="0" smtClean="0"/>
              <a:t>Transition metals lose the s electrons first</a:t>
            </a:r>
          </a:p>
          <a:p>
            <a:r>
              <a:rPr lang="en-US" dirty="0" smtClean="0"/>
              <a:t>s electrons are </a:t>
            </a:r>
            <a:r>
              <a:rPr lang="en-US" u="sng" dirty="0" smtClean="0"/>
              <a:t>further</a:t>
            </a:r>
            <a:r>
              <a:rPr lang="en-US" dirty="0" smtClean="0"/>
              <a:t> on average from nucleus than p for same energy level</a:t>
            </a:r>
          </a:p>
          <a:p>
            <a:r>
              <a:rPr lang="en-US" dirty="0" smtClean="0"/>
              <a:t>Units:  kJ </a:t>
            </a:r>
            <a:r>
              <a:rPr lang="en-US" dirty="0" err="1" smtClean="0"/>
              <a:t>vs</a:t>
            </a:r>
            <a:r>
              <a:rPr lang="en-US" dirty="0" smtClean="0"/>
              <a:t> J, °C </a:t>
            </a:r>
            <a:r>
              <a:rPr lang="en-US" dirty="0" err="1" smtClean="0"/>
              <a:t>vs</a:t>
            </a:r>
            <a:r>
              <a:rPr lang="en-US" dirty="0" smtClean="0"/>
              <a:t> K, per mole or per gram; don’t lose track of which unit you’re using; not always at STP for a gas</a:t>
            </a:r>
          </a:p>
          <a:p>
            <a:r>
              <a:rPr lang="en-US" dirty="0" smtClean="0"/>
              <a:t>Explaining is more than just an observation:  a lone pair on a central atom is not sufficient for shape, the pair must act (repel the other electrons)</a:t>
            </a:r>
          </a:p>
          <a:p>
            <a:r>
              <a:rPr lang="en-US" dirty="0" smtClean="0"/>
              <a:t>What occurs in the process of dissolving?  The solute is not disappearing; it is mixing</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795178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Common </a:t>
            </a:r>
            <a:r>
              <a:rPr lang="en-US" dirty="0" smtClean="0"/>
              <a:t>Problems </a:t>
            </a:r>
            <a:r>
              <a:rPr lang="en-US" dirty="0"/>
              <a:t>and </a:t>
            </a:r>
            <a:r>
              <a:rPr lang="en-US" dirty="0" smtClean="0"/>
              <a:t>Misconceptions</a:t>
            </a:r>
            <a:endParaRPr lang="en-US" dirty="0"/>
          </a:p>
        </p:txBody>
      </p:sp>
      <p:sp>
        <p:nvSpPr>
          <p:cNvPr id="3" name="Content Placeholder 2"/>
          <p:cNvSpPr>
            <a:spLocks noGrp="1"/>
          </p:cNvSpPr>
          <p:nvPr>
            <p:ph idx="1"/>
          </p:nvPr>
        </p:nvSpPr>
        <p:spPr/>
        <p:txBody>
          <a:bodyPr/>
          <a:lstStyle/>
          <a:p>
            <a:r>
              <a:rPr lang="en-US" dirty="0" smtClean="0"/>
              <a:t>Don’t make H</a:t>
            </a:r>
            <a:r>
              <a:rPr lang="en-US" baseline="30000" dirty="0" smtClean="0"/>
              <a:t>+</a:t>
            </a:r>
            <a:r>
              <a:rPr lang="en-US" dirty="0" smtClean="0"/>
              <a:t> from the addition of a strong base; don’t make OH</a:t>
            </a:r>
            <a:r>
              <a:rPr lang="en-US" baseline="30000" dirty="0" smtClean="0"/>
              <a:t>-</a:t>
            </a:r>
            <a:r>
              <a:rPr lang="en-US" dirty="0" smtClean="0"/>
              <a:t> from the addition of a strong acid</a:t>
            </a:r>
          </a:p>
          <a:p>
            <a:r>
              <a:rPr lang="en-US" dirty="0" smtClean="0"/>
              <a:t>Van der Waal’s is not LDF; do not use mass as an explanation for LDF.  You may use </a:t>
            </a:r>
            <a:r>
              <a:rPr lang="en-US" dirty="0" err="1" smtClean="0"/>
              <a:t>polarizability</a:t>
            </a:r>
            <a:r>
              <a:rPr lang="en-US" dirty="0" smtClean="0"/>
              <a:t>, # of electrons, size, and volume.</a:t>
            </a:r>
          </a:p>
          <a:p>
            <a:r>
              <a:rPr lang="en-US" dirty="0" smtClean="0"/>
              <a:t>Limiting reactant problems are confusing – which is limiting, how much of the other is used up, how much of the other remains, </a:t>
            </a:r>
            <a:r>
              <a:rPr lang="en-US" dirty="0" err="1" smtClean="0"/>
              <a:t>etc</a:t>
            </a:r>
            <a:endParaRPr lang="en-US" dirty="0" smtClean="0"/>
          </a:p>
          <a:p>
            <a:r>
              <a:rPr lang="en-US" dirty="0" smtClean="0"/>
              <a:t>Combustion analysis to get empirical formula can be confusing, particularly if not using oxygen as the oxidizer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195961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Science Practices</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Laboratory Exercises</a:t>
            </a:r>
            <a:endParaRPr lang="en-US" sz="5000" dirty="0"/>
          </a:p>
        </p:txBody>
      </p:sp>
      <p:pic>
        <p:nvPicPr>
          <p:cNvPr id="1028" name="Picture 4" descr="http://images.clipartpanda.com/chemistry-lab-equipment-clipart-chemistry-20clipart-home-chemistry-lab.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14178" y="553303"/>
            <a:ext cx="3467100" cy="3257550"/>
          </a:xfrm>
          <a:prstGeom prst="rect">
            <a:avLst/>
          </a:prstGeom>
          <a:noFill/>
          <a:ln w="38100">
            <a:solidFill>
              <a:srgbClr val="00B0F0"/>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003509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Gravimetric Analysis</a:t>
            </a:r>
            <a:br>
              <a:rPr lang="en-US" dirty="0" smtClean="0">
                <a:solidFill>
                  <a:srgbClr val="00B0F0"/>
                </a:solidFill>
              </a:rPr>
            </a:br>
            <a:endParaRPr lang="en-US" dirty="0">
              <a:solidFill>
                <a:srgbClr val="00B0F0"/>
              </a:solidFill>
            </a:endParaRPr>
          </a:p>
        </p:txBody>
      </p:sp>
      <p:sp>
        <p:nvSpPr>
          <p:cNvPr id="5" name="Content Placeholder 4"/>
          <p:cNvSpPr>
            <a:spLocks noGrp="1"/>
          </p:cNvSpPr>
          <p:nvPr>
            <p:ph sz="half" idx="1"/>
          </p:nvPr>
        </p:nvSpPr>
        <p:spPr>
          <a:xfrm>
            <a:off x="35074" y="678765"/>
            <a:ext cx="3567932" cy="4959685"/>
          </a:xfrm>
        </p:spPr>
        <p:txBody>
          <a:bodyPr/>
          <a:lstStyle/>
          <a:p>
            <a:r>
              <a:rPr lang="en-US" sz="1400" dirty="0" smtClean="0"/>
              <a:t>What It Determines:  </a:t>
            </a:r>
          </a:p>
          <a:p>
            <a:pPr lvl="1"/>
            <a:r>
              <a:rPr lang="en-US" sz="1400" dirty="0" smtClean="0"/>
              <a:t>amount of </a:t>
            </a:r>
            <a:r>
              <a:rPr lang="en-US" sz="1400" dirty="0" err="1" smtClean="0"/>
              <a:t>analyte</a:t>
            </a:r>
            <a:r>
              <a:rPr lang="en-US" sz="1400" dirty="0" smtClean="0"/>
              <a:t> by mass measurements</a:t>
            </a:r>
          </a:p>
          <a:p>
            <a:pPr lvl="1"/>
            <a:r>
              <a:rPr lang="en-US" sz="1400" dirty="0" smtClean="0"/>
              <a:t>% composition</a:t>
            </a:r>
          </a:p>
          <a:p>
            <a:pPr lvl="1"/>
            <a:r>
              <a:rPr lang="en-US" sz="1400" dirty="0" smtClean="0"/>
              <a:t>empirical formulas</a:t>
            </a:r>
          </a:p>
          <a:p>
            <a:r>
              <a:rPr lang="en-US" sz="1400" dirty="0" smtClean="0"/>
              <a:t>How It Can Be Done:  </a:t>
            </a:r>
          </a:p>
          <a:p>
            <a:pPr lvl="1"/>
            <a:r>
              <a:rPr lang="en-US" sz="1400" dirty="0" smtClean="0"/>
              <a:t>Dehydration of a hydrate</a:t>
            </a:r>
          </a:p>
          <a:p>
            <a:pPr lvl="1"/>
            <a:r>
              <a:rPr lang="en-US" sz="1400" dirty="0" smtClean="0"/>
              <a:t>Forming a precipitate, which is then isolated and massed</a:t>
            </a:r>
          </a:p>
          <a:p>
            <a:r>
              <a:rPr lang="en-US" sz="1400" dirty="0" smtClean="0"/>
              <a:t>Analysis:</a:t>
            </a:r>
          </a:p>
          <a:p>
            <a:pPr lvl="1"/>
            <a:r>
              <a:rPr lang="en-US" sz="1400" dirty="0" smtClean="0"/>
              <a:t>Remember to ALWAYS go to moles!</a:t>
            </a:r>
          </a:p>
          <a:p>
            <a:pPr lvl="1"/>
            <a:r>
              <a:rPr lang="en-US" sz="1400" dirty="0" smtClean="0"/>
              <a:t>use mole ratios to convert between various components</a:t>
            </a:r>
          </a:p>
          <a:p>
            <a:endParaRPr lang="en-US" sz="1600" dirty="0" smtClean="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4571997" y="5590100"/>
            <a:ext cx="4572000" cy="12801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1.3</a:t>
            </a:r>
            <a:r>
              <a:rPr lang="en-US" sz="900" dirty="0"/>
              <a:t>: The student is able to select and apply mathematical relationships to mass data in order to justify a claim regarding the identity and/or estimated purity of a substance. </a:t>
            </a:r>
          </a:p>
          <a:p>
            <a:r>
              <a:rPr lang="en-US" sz="900" dirty="0" smtClean="0"/>
              <a:t>1.17</a:t>
            </a:r>
            <a:r>
              <a:rPr lang="en-US" sz="900" dirty="0"/>
              <a:t>: The student is able to express the law of conservation of mass quantitatively and qualitatively using symbolic representations and particulate drawings. </a:t>
            </a:r>
          </a:p>
          <a:p>
            <a:r>
              <a:rPr lang="en-US" sz="900" dirty="0" smtClean="0"/>
              <a:t>1.19</a:t>
            </a:r>
            <a:r>
              <a:rPr lang="en-US" sz="900" dirty="0"/>
              <a:t>: The student can design, and/or interpret data from, an experiment that uses gravimetric analysis to determine the concentration of an </a:t>
            </a:r>
            <a:r>
              <a:rPr lang="en-US" sz="900" dirty="0" err="1"/>
              <a:t>analyte</a:t>
            </a:r>
            <a:r>
              <a:rPr lang="en-US" sz="900" dirty="0"/>
              <a:t> in a solution</a:t>
            </a:r>
            <a:r>
              <a:rPr lang="en-US" sz="900" dirty="0" smtClean="0"/>
              <a:t>.</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TextBox 15"/>
          <p:cNvSpPr txBox="1"/>
          <p:nvPr/>
        </p:nvSpPr>
        <p:spPr>
          <a:xfrm>
            <a:off x="0" y="5586908"/>
            <a:ext cx="4572000" cy="12801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1.5  </a:t>
            </a:r>
            <a:r>
              <a:rPr lang="en-US" sz="900" dirty="0"/>
              <a:t>The student can </a:t>
            </a:r>
            <a:r>
              <a:rPr lang="en-US" sz="900" i="1" dirty="0"/>
              <a:t>re-express key elements </a:t>
            </a:r>
            <a:r>
              <a:rPr lang="en-US" sz="900" dirty="0"/>
              <a:t>of natural phenomena across multiple representations in the domain</a:t>
            </a:r>
            <a:r>
              <a:rPr lang="en-US" sz="900" dirty="0" smtClean="0"/>
              <a:t>.</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4.2  The </a:t>
            </a:r>
            <a:r>
              <a:rPr lang="en-US" sz="900" dirty="0"/>
              <a:t>student can </a:t>
            </a:r>
            <a:r>
              <a:rPr lang="en-US" sz="900" i="1" dirty="0"/>
              <a:t>design a plan </a:t>
            </a:r>
            <a:r>
              <a:rPr lang="en-US" sz="900" dirty="0"/>
              <a:t>for collecting data to answer a particular scientific question.</a:t>
            </a:r>
          </a:p>
          <a:p>
            <a:pPr marL="0" lvl="1"/>
            <a:r>
              <a:rPr lang="en-US" sz="900" dirty="0" smtClean="0"/>
              <a:t>5.1  </a:t>
            </a:r>
            <a:r>
              <a:rPr lang="en-US" sz="900" dirty="0"/>
              <a:t>The student can </a:t>
            </a:r>
            <a:r>
              <a:rPr lang="en-US" sz="900" i="1" dirty="0"/>
              <a:t>analyze data </a:t>
            </a:r>
            <a:r>
              <a:rPr lang="en-US" sz="900" dirty="0"/>
              <a:t>to identify patterns or relationships</a:t>
            </a:r>
            <a:r>
              <a:rPr lang="en-US" sz="900" dirty="0" smtClean="0"/>
              <a:t>.</a:t>
            </a:r>
          </a:p>
          <a:p>
            <a:pPr marL="0" lvl="1"/>
            <a:r>
              <a:rPr lang="en-US" sz="900" dirty="0" smtClean="0"/>
              <a:t>6.1  </a:t>
            </a:r>
            <a:r>
              <a:rPr lang="en-US" sz="900" dirty="0"/>
              <a:t>The student can </a:t>
            </a:r>
            <a:r>
              <a:rPr lang="en-US" sz="900" i="1" dirty="0"/>
              <a:t>justify claims with evidence</a:t>
            </a:r>
            <a:r>
              <a:rPr lang="en-US" sz="900" dirty="0" smtClean="0"/>
              <a:t>.</a:t>
            </a:r>
            <a:endParaRPr lang="en-US" sz="900" dirty="0"/>
          </a:p>
        </p:txBody>
      </p:sp>
      <p:graphicFrame>
        <p:nvGraphicFramePr>
          <p:cNvPr id="17" name="Table 16"/>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654837637"/>
              </p:ext>
            </p:extLst>
          </p:nvPr>
        </p:nvGraphicFramePr>
        <p:xfrm>
          <a:off x="-4" y="4550588"/>
          <a:ext cx="9144000" cy="1097280"/>
        </p:xfrm>
        <a:graphic>
          <a:graphicData uri="http://schemas.openxmlformats.org/drawingml/2006/table">
            <a:tbl>
              <a:tblPr firstRow="1" bandRow="1">
                <a:tableStyleId>{5C22544A-7EE6-4342-B048-85BDC9FD1C3A}</a:tableStyleId>
              </a:tblPr>
              <a:tblGrid>
                <a:gridCol w="2286000"/>
                <a:gridCol w="2286000"/>
                <a:gridCol w="2286000"/>
                <a:gridCol w="2286000"/>
              </a:tblGrid>
              <a:tr h="370840">
                <a:tc>
                  <a:txBody>
                    <a:bodyPr/>
                    <a:lstStyle/>
                    <a:p>
                      <a:r>
                        <a:rPr lang="en-US" sz="1600" b="1" dirty="0" smtClean="0"/>
                        <a:t>Possible Source of Error</a:t>
                      </a:r>
                      <a:endParaRPr lang="en-US" sz="1600" b="1" dirty="0"/>
                    </a:p>
                  </a:txBody>
                  <a:tcPr>
                    <a:solidFill>
                      <a:schemeClr val="tx2">
                        <a:lumMod val="50000"/>
                        <a:lumOff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Contamination in solid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Incomplete Precipitation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Solid not fully dehydrated </a:t>
                      </a:r>
                    </a:p>
                  </a:txBody>
                  <a:tcPr/>
                </a:tc>
              </a:tr>
              <a:tr h="370840">
                <a:tc>
                  <a:txBody>
                    <a:bodyPr/>
                    <a:lstStyle/>
                    <a:p>
                      <a:r>
                        <a:rPr lang="en-US" sz="1600" b="1" dirty="0" smtClean="0"/>
                        <a:t>Impact on Results</a:t>
                      </a:r>
                      <a:endParaRPr lang="en-US" sz="1600" b="1" dirty="0"/>
                    </a:p>
                  </a:txBody>
                  <a:tcPr>
                    <a:solidFill>
                      <a:schemeClr val="tx2">
                        <a:lumMod val="50000"/>
                        <a:lumOff val="50000"/>
                      </a:schemeClr>
                    </a:solidFill>
                  </a:tcPr>
                </a:tc>
                <a:tc>
                  <a:txBody>
                    <a:bodyPr/>
                    <a:lstStyle/>
                    <a:p>
                      <a:r>
                        <a:rPr lang="en-US" sz="1400" dirty="0" smtClean="0">
                          <a:sym typeface="Symbol"/>
                        </a:rPr>
                        <a:t>measured </a:t>
                      </a:r>
                      <a:r>
                        <a:rPr lang="en-US" sz="1400" dirty="0" smtClean="0"/>
                        <a:t>mass too large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Lose ion in filtrate – mass too small</a:t>
                      </a:r>
                    </a:p>
                  </a:txBody>
                  <a:tcPr/>
                </a:tc>
                <a:tc>
                  <a:txBody>
                    <a:bodyPr/>
                    <a:lstStyle/>
                    <a:p>
                      <a:r>
                        <a:rPr lang="en-US" sz="1400" dirty="0" smtClean="0">
                          <a:sym typeface="Symbol"/>
                        </a:rPr>
                        <a:t>measured </a:t>
                      </a:r>
                      <a:r>
                        <a:rPr lang="en-US" sz="1400" dirty="0" smtClean="0"/>
                        <a:t>mass too large </a:t>
                      </a:r>
                      <a:endParaRPr lang="en-US" sz="1400" dirty="0"/>
                    </a:p>
                  </a:txBody>
                  <a:tcPr/>
                </a:tc>
              </a:tr>
            </a:tbl>
          </a:graphicData>
        </a:graphic>
      </p:graphicFrame>
      <p:sp>
        <p:nvSpPr>
          <p:cNvPr id="18" name="TextBox 17"/>
          <p:cNvSpPr txBox="1"/>
          <p:nvPr/>
        </p:nvSpPr>
        <p:spPr>
          <a:xfrm>
            <a:off x="7678757" y="2117319"/>
            <a:ext cx="1376367" cy="369332"/>
          </a:xfrm>
          <a:prstGeom prst="rect">
            <a:avLst/>
          </a:prstGeom>
          <a:noFill/>
        </p:spPr>
        <p:txBody>
          <a:bodyPr wrap="square" rtlCol="0">
            <a:spAutoFit/>
          </a:bodyPr>
          <a:lstStyle/>
          <a:p>
            <a:r>
              <a:rPr lang="en-US" dirty="0" smtClean="0">
                <a:hlinkClick r:id="rId4"/>
              </a:rPr>
              <a:t>Virtual Lab</a:t>
            </a:r>
            <a:endParaRPr lang="en-US" dirty="0"/>
          </a:p>
        </p:txBody>
      </p:sp>
      <p:pic>
        <p:nvPicPr>
          <p:cNvPr id="19" name="Picture 18" descr="Gravimetric4.png"/>
          <p:cNvPicPr>
            <a:picLocks noChangeAspect="1"/>
          </p:cNvPicPr>
          <p:nvPr/>
        </p:nvPicPr>
        <p:blipFill>
          <a:blip r:embed="rId5"/>
          <a:stretch>
            <a:fillRect/>
          </a:stretch>
        </p:blipFill>
        <p:spPr>
          <a:xfrm>
            <a:off x="4735773" y="1086142"/>
            <a:ext cx="2719025" cy="267552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8604" r="7013" b="7977"/>
          <a:stretch/>
        </p:blipFill>
        <p:spPr>
          <a:xfrm>
            <a:off x="4571997" y="808313"/>
            <a:ext cx="3081520" cy="292608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75935" y="922953"/>
            <a:ext cx="3902822" cy="27432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5343"/>
          <a:stretch>
            <a:fillRect/>
          </a:stretch>
        </p:blipFill>
        <p:spPr>
          <a:xfrm>
            <a:off x="3723631" y="1024420"/>
            <a:ext cx="4036576" cy="260604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0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Content Placeholder 4"/>
          <p:cNvSpPr>
            <a:spLocks noGrp="1"/>
          </p:cNvSpPr>
          <p:nvPr>
            <p:ph sz="half" idx="1"/>
          </p:nvPr>
        </p:nvSpPr>
        <p:spPr>
          <a:xfrm>
            <a:off x="-1" y="1025458"/>
            <a:ext cx="4754880" cy="3108960"/>
          </a:xfrm>
          <a:solidFill>
            <a:schemeClr val="bg2">
              <a:lumMod val="60000"/>
              <a:lumOff val="40000"/>
            </a:schemeClr>
          </a:solidFill>
        </p:spPr>
        <p:txBody>
          <a:bodyPr>
            <a:normAutofit lnSpcReduction="10000"/>
          </a:bodyPr>
          <a:lstStyle/>
          <a:p>
            <a:r>
              <a:rPr lang="en-US" sz="1400" dirty="0" smtClean="0"/>
              <a:t>How It’s Done/Analysis:</a:t>
            </a:r>
          </a:p>
          <a:p>
            <a:pPr lvl="1"/>
            <a:r>
              <a:rPr lang="en-US" sz="1400" dirty="0" smtClean="0"/>
              <a:t>Volatile liquid heated until completely vaporized</a:t>
            </a:r>
          </a:p>
          <a:p>
            <a:pPr lvl="1"/>
            <a:r>
              <a:rPr lang="en-US" sz="1400" dirty="0" smtClean="0"/>
              <a:t>PV=</a:t>
            </a:r>
            <a:r>
              <a:rPr lang="en-US" sz="1400" dirty="0" err="1" smtClean="0"/>
              <a:t>nRT</a:t>
            </a:r>
            <a:r>
              <a:rPr lang="en-US" sz="1400" dirty="0" smtClean="0"/>
              <a:t> to solve for n:</a:t>
            </a:r>
          </a:p>
          <a:p>
            <a:pPr lvl="2"/>
            <a:r>
              <a:rPr lang="en-US" sz="1400" dirty="0" smtClean="0"/>
              <a:t>Temperature of water bath=T</a:t>
            </a:r>
          </a:p>
          <a:p>
            <a:pPr lvl="2"/>
            <a:r>
              <a:rPr lang="en-US" sz="1400" dirty="0" smtClean="0"/>
              <a:t>Small hole in stopper means Pressure = room pressure </a:t>
            </a:r>
          </a:p>
          <a:p>
            <a:pPr lvl="2"/>
            <a:r>
              <a:rPr lang="en-US" sz="1400" dirty="0" smtClean="0"/>
              <a:t>Volume=volume of flask</a:t>
            </a:r>
          </a:p>
          <a:p>
            <a:pPr lvl="1"/>
            <a:r>
              <a:rPr lang="en-US" sz="1400" dirty="0" smtClean="0"/>
              <a:t>Divide Mass of </a:t>
            </a:r>
            <a:r>
              <a:rPr lang="en-US" sz="1400" dirty="0" err="1" smtClean="0"/>
              <a:t>recondensed</a:t>
            </a:r>
            <a:r>
              <a:rPr lang="en-US" sz="1400" dirty="0" smtClean="0"/>
              <a:t> unknown by moles, compare to known molar mass to ID unknown</a:t>
            </a:r>
          </a:p>
          <a:p>
            <a:pPr lvl="1"/>
            <a:r>
              <a:rPr lang="en-US" sz="1400" dirty="0" smtClean="0"/>
              <a:t>Assume vapor completely </a:t>
            </a:r>
            <a:r>
              <a:rPr lang="en-US" sz="1400" dirty="0" err="1" smtClean="0"/>
              <a:t>recondenses</a:t>
            </a:r>
            <a:r>
              <a:rPr lang="en-US" sz="1400" dirty="0" smtClean="0"/>
              <a:t> </a:t>
            </a:r>
          </a:p>
          <a:p>
            <a:pPr lvl="1">
              <a:buNone/>
            </a:pPr>
            <a:r>
              <a:rPr lang="en-US" sz="1400" dirty="0" smtClean="0">
                <a:sym typeface="Wingdings" pitchFamily="2" charset="2"/>
              </a:rPr>
              <a:t></a:t>
            </a:r>
            <a:r>
              <a:rPr lang="en-US" sz="1400" dirty="0" smtClean="0"/>
              <a:t>If lose vapor, then mass would be too low, and moles would be low</a:t>
            </a:r>
          </a:p>
          <a:p>
            <a:pPr lvl="1">
              <a:buNone/>
            </a:pPr>
            <a:endParaRPr lang="en-US" sz="1600" dirty="0" smtClean="0"/>
          </a:p>
        </p:txBody>
      </p:sp>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Gas </a:t>
            </a:r>
            <a:r>
              <a:rPr lang="en-US" smtClean="0">
                <a:solidFill>
                  <a:srgbClr val="00B0F0"/>
                </a:solidFill>
              </a:rPr>
              <a:t>Laws Labs</a:t>
            </a:r>
            <a:endParaRPr lang="en-US" dirty="0">
              <a:solidFill>
                <a:srgbClr val="00B0F0"/>
              </a:solidFill>
            </a:endParaRPr>
          </a:p>
        </p:txBody>
      </p:sp>
      <p:sp>
        <p:nvSpPr>
          <p:cNvPr id="9" name="TextBox 8"/>
          <p:cNvSpPr txBox="1"/>
          <p:nvPr/>
        </p:nvSpPr>
        <p:spPr>
          <a:xfrm>
            <a:off x="7895969" y="-32652"/>
            <a:ext cx="1181190" cy="369332"/>
          </a:xfrm>
          <a:prstGeom prst="rect">
            <a:avLst/>
          </a:prstGeom>
          <a:noFill/>
        </p:spPr>
        <p:txBody>
          <a:bodyPr wrap="square" rtlCol="0">
            <a:spAutoFit/>
          </a:bodyPr>
          <a:lstStyle/>
          <a:p>
            <a:r>
              <a:rPr lang="en-US" dirty="0" smtClean="0">
                <a:hlinkClick r:id="rId2"/>
              </a:rPr>
              <a:t>Source 1</a:t>
            </a:r>
            <a:endParaRPr lang="en-US" dirty="0"/>
          </a:p>
        </p:txBody>
      </p:sp>
      <p:sp>
        <p:nvSpPr>
          <p:cNvPr id="11" name="TextBox 10"/>
          <p:cNvSpPr txBox="1"/>
          <p:nvPr/>
        </p:nvSpPr>
        <p:spPr>
          <a:xfrm>
            <a:off x="7895970" y="2361511"/>
            <a:ext cx="1156528" cy="369332"/>
          </a:xfrm>
          <a:prstGeom prst="rect">
            <a:avLst/>
          </a:prstGeom>
          <a:noFill/>
        </p:spPr>
        <p:txBody>
          <a:bodyPr wrap="square" rtlCol="0">
            <a:spAutoFit/>
          </a:bodyPr>
          <a:lstStyle/>
          <a:p>
            <a:r>
              <a:rPr lang="en-US" dirty="0" smtClean="0">
                <a:hlinkClick r:id="rId3"/>
              </a:rPr>
              <a:t>Video 1</a:t>
            </a:r>
            <a:endParaRPr lang="en-US" dirty="0"/>
          </a:p>
        </p:txBody>
      </p:sp>
      <p:pic>
        <p:nvPicPr>
          <p:cNvPr id="10242" name="Picture 2" descr="http://chemskills.com/sites/default/files/ideal-gas2.png"/>
          <p:cNvPicPr>
            <a:picLocks noChangeAspect="1" noChangeArrowheads="1"/>
          </p:cNvPicPr>
          <p:nvPr/>
        </p:nvPicPr>
        <p:blipFill>
          <a:blip r:embed="rId4"/>
          <a:srcRect l="14233"/>
          <a:stretch>
            <a:fillRect/>
          </a:stretch>
        </p:blipFill>
        <p:spPr bwMode="auto">
          <a:xfrm>
            <a:off x="-1" y="1347918"/>
            <a:ext cx="4754880" cy="2765849"/>
          </a:xfrm>
          <a:prstGeom prst="rect">
            <a:avLst/>
          </a:prstGeom>
          <a:noFill/>
          <a:ln w="28575">
            <a:solidFill>
              <a:srgbClr val="00B0F0"/>
            </a:solidFill>
          </a:ln>
        </p:spPr>
      </p:pic>
      <p:sp>
        <p:nvSpPr>
          <p:cNvPr id="10" name="TextBox 9"/>
          <p:cNvSpPr txBox="1"/>
          <p:nvPr/>
        </p:nvSpPr>
        <p:spPr>
          <a:xfrm>
            <a:off x="1803" y="996286"/>
            <a:ext cx="4769518"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Mass of  a Volatile Liquid</a:t>
            </a:r>
            <a:endParaRPr lang="en-US" sz="1600" dirty="0"/>
          </a:p>
        </p:txBody>
      </p:sp>
      <p:sp>
        <p:nvSpPr>
          <p:cNvPr id="12" name="TextBox 11"/>
          <p:cNvSpPr txBox="1"/>
          <p:nvPr/>
        </p:nvSpPr>
        <p:spPr>
          <a:xfrm>
            <a:off x="4981389" y="5656775"/>
            <a:ext cx="4162607" cy="1361911"/>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dirty="0" smtClean="0"/>
              <a:t>LO 2.4: The student is able to use KMT and concepts of intermolecular forces to make predictions about the macroscopic properties of gases, including both ideal and </a:t>
            </a:r>
            <a:r>
              <a:rPr lang="en-US" dirty="0" err="1" smtClean="0"/>
              <a:t>nonideal</a:t>
            </a:r>
            <a:r>
              <a:rPr lang="en-US" dirty="0" smtClean="0"/>
              <a:t> behaviors. </a:t>
            </a:r>
          </a:p>
          <a:p>
            <a:r>
              <a:rPr lang="en-US" dirty="0" smtClean="0"/>
              <a:t>LO 2.6: The student can apply mathematical relationships or estimation to determine macroscopic variables for ideal gases. </a:t>
            </a:r>
          </a:p>
          <a:p>
            <a:r>
              <a:rPr lang="en-US" dirty="0"/>
              <a:t>			</a:t>
            </a:r>
          </a:p>
        </p:txBody>
      </p:sp>
      <p:sp>
        <p:nvSpPr>
          <p:cNvPr id="13" name="TextBox 12"/>
          <p:cNvSpPr txBox="1"/>
          <p:nvPr/>
        </p:nvSpPr>
        <p:spPr>
          <a:xfrm>
            <a:off x="-1" y="5672633"/>
            <a:ext cx="4981389" cy="1338828"/>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p>
          <a:p>
            <a:pPr marL="0" lvl="1"/>
            <a:endParaRPr lang="en-US" sz="900" dirty="0" smtClean="0"/>
          </a:p>
        </p:txBody>
      </p:sp>
      <p:sp>
        <p:nvSpPr>
          <p:cNvPr id="14" name="TextBox 13"/>
          <p:cNvSpPr txBox="1"/>
          <p:nvPr/>
        </p:nvSpPr>
        <p:spPr>
          <a:xfrm>
            <a:off x="3134334" y="3695342"/>
            <a:ext cx="1636987" cy="184666"/>
          </a:xfrm>
          <a:prstGeom prst="rect">
            <a:avLst/>
          </a:prstGeom>
          <a:noFill/>
        </p:spPr>
        <p:txBody>
          <a:bodyPr wrap="none" rtlCol="0">
            <a:spAutoFit/>
          </a:bodyPr>
          <a:lstStyle/>
          <a:p>
            <a:r>
              <a:rPr lang="en-US" sz="600" dirty="0" smtClean="0"/>
              <a:t>http://chemskills.com/?q=ideal_gas_law</a:t>
            </a:r>
            <a:endParaRPr lang="en-US" sz="600" dirty="0"/>
          </a:p>
        </p:txBody>
      </p:sp>
      <p:sp>
        <p:nvSpPr>
          <p:cNvPr id="19" name="Content Placeholder 4"/>
          <p:cNvSpPr>
            <a:spLocks noGrp="1"/>
          </p:cNvSpPr>
          <p:nvPr>
            <p:ph sz="half" idx="1"/>
          </p:nvPr>
        </p:nvSpPr>
        <p:spPr>
          <a:xfrm>
            <a:off x="5870301" y="51381"/>
            <a:ext cx="1554480" cy="3828628"/>
          </a:xfrm>
          <a:solidFill>
            <a:schemeClr val="tx2">
              <a:lumMod val="10000"/>
              <a:lumOff val="90000"/>
            </a:schemeClr>
          </a:solidFill>
        </p:spPr>
        <p:txBody>
          <a:bodyPr>
            <a:noAutofit/>
          </a:bodyPr>
          <a:lstStyle/>
          <a:p>
            <a:pPr lvl="1"/>
            <a:r>
              <a:rPr lang="en-US" sz="1000" dirty="0" smtClean="0"/>
              <a:t>After </a:t>
            </a:r>
            <a:r>
              <a:rPr lang="en-US" sz="1000" dirty="0" err="1" smtClean="0"/>
              <a:t>rxn</a:t>
            </a:r>
            <a:r>
              <a:rPr lang="en-US" sz="1000" dirty="0" smtClean="0"/>
              <a:t>, eudiometer lowered into water until levels equal so pressure inside room and tube are same</a:t>
            </a:r>
          </a:p>
          <a:p>
            <a:pPr lvl="1"/>
            <a:r>
              <a:rPr lang="en-US" sz="1000" dirty="0" smtClean="0"/>
              <a:t>Use Dalton’s Law to subtract </a:t>
            </a:r>
            <a:r>
              <a:rPr lang="en-US" sz="1000" dirty="0" err="1" smtClean="0"/>
              <a:t>P</a:t>
            </a:r>
            <a:r>
              <a:rPr lang="en-US" sz="1000" baseline="-25000" dirty="0" err="1" smtClean="0"/>
              <a:t>water</a:t>
            </a:r>
            <a:endParaRPr lang="en-US" sz="1000" baseline="-25000" dirty="0" smtClean="0"/>
          </a:p>
          <a:p>
            <a:pPr lvl="1"/>
            <a:r>
              <a:rPr lang="en-US" sz="1000" dirty="0" smtClean="0"/>
              <a:t>Sources of error:</a:t>
            </a:r>
          </a:p>
          <a:p>
            <a:pPr lvl="2"/>
            <a:r>
              <a:rPr lang="en-US" sz="1000" dirty="0" smtClean="0"/>
              <a:t>Mg left: moles of H</a:t>
            </a:r>
            <a:r>
              <a:rPr lang="en-US" sz="1000" baseline="-25000" dirty="0" smtClean="0"/>
              <a:t>2</a:t>
            </a:r>
            <a:r>
              <a:rPr lang="en-US" sz="1000" dirty="0" smtClean="0"/>
              <a:t> too low</a:t>
            </a:r>
          </a:p>
          <a:p>
            <a:pPr lvl="2"/>
            <a:r>
              <a:rPr lang="en-US" sz="1000" dirty="0" smtClean="0"/>
              <a:t>Air bubble at start: volume of gas too high	</a:t>
            </a:r>
          </a:p>
        </p:txBody>
      </p:sp>
      <p:pic>
        <p:nvPicPr>
          <p:cNvPr id="16" name="Picture 15" descr="Molar Volume of Gas 3.png"/>
          <p:cNvPicPr>
            <a:picLocks noChangeAspect="1"/>
          </p:cNvPicPr>
          <p:nvPr/>
        </p:nvPicPr>
        <p:blipFill>
          <a:blip r:embed="rId5"/>
          <a:stretch>
            <a:fillRect/>
          </a:stretch>
        </p:blipFill>
        <p:spPr>
          <a:xfrm>
            <a:off x="6181077" y="51381"/>
            <a:ext cx="1737360" cy="4113454"/>
          </a:xfrm>
          <a:prstGeom prst="rect">
            <a:avLst/>
          </a:prstGeom>
        </p:spPr>
      </p:pic>
      <p:pic>
        <p:nvPicPr>
          <p:cNvPr id="17" name="Picture 16" descr="Molar Volume of Gas 2.png"/>
          <p:cNvPicPr>
            <a:picLocks noChangeAspect="1"/>
          </p:cNvPicPr>
          <p:nvPr/>
        </p:nvPicPr>
        <p:blipFill>
          <a:blip r:embed="rId6"/>
          <a:stretch>
            <a:fillRect/>
          </a:stretch>
        </p:blipFill>
        <p:spPr>
          <a:xfrm>
            <a:off x="6089318" y="14646"/>
            <a:ext cx="1737360" cy="4113456"/>
          </a:xfrm>
          <a:prstGeom prst="rect">
            <a:avLst/>
          </a:prstGeom>
        </p:spPr>
      </p:pic>
      <p:pic>
        <p:nvPicPr>
          <p:cNvPr id="18" name="Picture 17" descr="Molar Volume of Gas 1.png"/>
          <p:cNvPicPr>
            <a:picLocks noChangeAspect="1"/>
          </p:cNvPicPr>
          <p:nvPr/>
        </p:nvPicPr>
        <p:blipFill>
          <a:blip r:embed="rId7"/>
          <a:stretch>
            <a:fillRect/>
          </a:stretch>
        </p:blipFill>
        <p:spPr>
          <a:xfrm>
            <a:off x="6181077" y="29068"/>
            <a:ext cx="1418460" cy="4114800"/>
          </a:xfrm>
          <a:prstGeom prst="rect">
            <a:avLst/>
          </a:prstGeom>
          <a:ln>
            <a:solidFill>
              <a:srgbClr val="00B0F0"/>
            </a:solidFill>
          </a:ln>
        </p:spPr>
      </p:pic>
      <p:sp>
        <p:nvSpPr>
          <p:cNvPr id="21" name="TextBox 20"/>
          <p:cNvSpPr txBox="1"/>
          <p:nvPr/>
        </p:nvSpPr>
        <p:spPr>
          <a:xfrm rot="16200000">
            <a:off x="3938634" y="1925194"/>
            <a:ext cx="4114800"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Volume of a Gas</a:t>
            </a:r>
            <a:endParaRPr lang="en-US" sz="1600" dirty="0"/>
          </a:p>
        </p:txBody>
      </p:sp>
      <p:sp>
        <p:nvSpPr>
          <p:cNvPr id="22" name="TextBox 21"/>
          <p:cNvSpPr txBox="1"/>
          <p:nvPr/>
        </p:nvSpPr>
        <p:spPr>
          <a:xfrm>
            <a:off x="1155724" y="4242913"/>
            <a:ext cx="1167339" cy="1077218"/>
          </a:xfrm>
          <a:prstGeom prst="rect">
            <a:avLst/>
          </a:prstGeom>
          <a:solidFill>
            <a:schemeClr val="bg1"/>
          </a:solidFill>
          <a:ln w="28575">
            <a:solidFill>
              <a:srgbClr val="00B0F0"/>
            </a:solidFill>
          </a:ln>
        </p:spPr>
        <p:txBody>
          <a:bodyPr wrap="square" rtlCol="0">
            <a:spAutoFit/>
          </a:bodyPr>
          <a:lstStyle/>
          <a:p>
            <a:pPr algn="r"/>
            <a:r>
              <a:rPr lang="en-US" sz="1600" dirty="0" smtClean="0"/>
              <a:t>Diffusion : Graham’s Law </a:t>
            </a:r>
          </a:p>
          <a:p>
            <a:pPr algn="r"/>
            <a:r>
              <a:rPr lang="en-US" sz="1600" dirty="0" smtClean="0"/>
              <a:t>Demo</a:t>
            </a:r>
            <a:endParaRPr lang="en-US" sz="1600" dirty="0"/>
          </a:p>
        </p:txBody>
      </p:sp>
      <p:sp>
        <p:nvSpPr>
          <p:cNvPr id="24" name="Content Placeholder 4"/>
          <p:cNvSpPr>
            <a:spLocks noGrp="1"/>
          </p:cNvSpPr>
          <p:nvPr>
            <p:ph sz="half" idx="1"/>
          </p:nvPr>
        </p:nvSpPr>
        <p:spPr>
          <a:xfrm>
            <a:off x="2350235" y="4304698"/>
            <a:ext cx="6457580" cy="1077218"/>
          </a:xfrm>
          <a:solidFill>
            <a:schemeClr val="tx2">
              <a:lumMod val="10000"/>
              <a:lumOff val="90000"/>
            </a:schemeClr>
          </a:solidFill>
        </p:spPr>
        <p:txBody>
          <a:bodyPr numCol="2">
            <a:normAutofit fontScale="70000" lnSpcReduction="20000"/>
          </a:bodyPr>
          <a:lstStyle/>
          <a:p>
            <a:r>
              <a:rPr lang="en-US" sz="1400" dirty="0" smtClean="0"/>
              <a:t>How It’s Done/Analysis:</a:t>
            </a:r>
          </a:p>
          <a:p>
            <a:pPr lvl="1"/>
            <a:r>
              <a:rPr lang="en-US" sz="1400" dirty="0" smtClean="0"/>
              <a:t>Ends of glass tube plugged with soaked cotton</a:t>
            </a:r>
          </a:p>
          <a:p>
            <a:pPr lvl="1"/>
            <a:r>
              <a:rPr lang="en-US" sz="1400" dirty="0" smtClean="0"/>
              <a:t>White ring is NH</a:t>
            </a:r>
            <a:r>
              <a:rPr lang="en-US" sz="1400" baseline="-25000" dirty="0" smtClean="0"/>
              <a:t>4</a:t>
            </a:r>
            <a:r>
              <a:rPr lang="en-US" sz="1400" dirty="0" smtClean="0"/>
              <a:t>Cl </a:t>
            </a:r>
            <a:r>
              <a:rPr lang="en-US" sz="1400" dirty="0" err="1" smtClean="0"/>
              <a:t>ppt</a:t>
            </a:r>
            <a:endParaRPr lang="en-US" sz="1400" dirty="0" smtClean="0"/>
          </a:p>
          <a:p>
            <a:pPr lvl="1">
              <a:buNone/>
            </a:pPr>
            <a:endParaRPr lang="en-US" sz="1400" dirty="0" smtClean="0"/>
          </a:p>
          <a:p>
            <a:pPr lvl="1"/>
            <a:r>
              <a:rPr lang="en-US" sz="1400" dirty="0" err="1" smtClean="0"/>
              <a:t>Ppt</a:t>
            </a:r>
            <a:r>
              <a:rPr lang="en-US" sz="1400" dirty="0" smtClean="0"/>
              <a:t> will not be exactly in middle… </a:t>
            </a:r>
          </a:p>
          <a:p>
            <a:pPr lvl="2"/>
            <a:r>
              <a:rPr lang="en-US" sz="1400" dirty="0" smtClean="0"/>
              <a:t>Molar mass of NH</a:t>
            </a:r>
            <a:r>
              <a:rPr lang="en-US" sz="1400" baseline="-25000" dirty="0" smtClean="0"/>
              <a:t>3</a:t>
            </a:r>
            <a:r>
              <a:rPr lang="en-US" sz="1400" dirty="0" smtClean="0"/>
              <a:t> is lower than MM of </a:t>
            </a:r>
            <a:r>
              <a:rPr lang="en-US" sz="1400" dirty="0" err="1" smtClean="0"/>
              <a:t>HCl</a:t>
            </a:r>
            <a:r>
              <a:rPr lang="en-US" sz="1400" dirty="0" smtClean="0"/>
              <a:t>, so ring will be toward right side of tube</a:t>
            </a:r>
          </a:p>
          <a:p>
            <a:pPr lvl="2"/>
            <a:r>
              <a:rPr lang="en-US" sz="1400" dirty="0" smtClean="0"/>
              <a:t>Graham’s Law can be used to establish ratios which can be applied to distances </a:t>
            </a:r>
          </a:p>
        </p:txBody>
      </p:sp>
      <p:sp>
        <p:nvSpPr>
          <p:cNvPr id="25" name="Rectangle 24"/>
          <p:cNvSpPr/>
          <p:nvPr/>
        </p:nvSpPr>
        <p:spPr>
          <a:xfrm>
            <a:off x="7826678" y="1955108"/>
            <a:ext cx="1092350" cy="369332"/>
          </a:xfrm>
          <a:prstGeom prst="rect">
            <a:avLst/>
          </a:prstGeom>
        </p:spPr>
        <p:txBody>
          <a:bodyPr wrap="none">
            <a:spAutoFit/>
          </a:bodyPr>
          <a:lstStyle/>
          <a:p>
            <a:r>
              <a:rPr lang="en-US" dirty="0" smtClean="0">
                <a:hlinkClick r:id="rId8"/>
              </a:rPr>
              <a:t>Source 2</a:t>
            </a:r>
            <a:endParaRPr lang="en-US" dirty="0"/>
          </a:p>
        </p:txBody>
      </p:sp>
      <p:sp>
        <p:nvSpPr>
          <p:cNvPr id="26" name="TextBox 25"/>
          <p:cNvSpPr txBox="1"/>
          <p:nvPr/>
        </p:nvSpPr>
        <p:spPr>
          <a:xfrm>
            <a:off x="7895971" y="2730843"/>
            <a:ext cx="1053776" cy="369332"/>
          </a:xfrm>
          <a:prstGeom prst="rect">
            <a:avLst/>
          </a:prstGeom>
          <a:noFill/>
        </p:spPr>
        <p:txBody>
          <a:bodyPr wrap="square" rtlCol="0">
            <a:spAutoFit/>
          </a:bodyPr>
          <a:lstStyle/>
          <a:p>
            <a:r>
              <a:rPr lang="en-US" dirty="0" smtClean="0">
                <a:hlinkClick r:id="rId9"/>
              </a:rPr>
              <a:t>Video 2</a:t>
            </a:r>
            <a:endParaRPr lang="en-US" dirty="0"/>
          </a:p>
        </p:txBody>
      </p:sp>
      <p:sp>
        <p:nvSpPr>
          <p:cNvPr id="28" name="TextBox 27"/>
          <p:cNvSpPr txBox="1"/>
          <p:nvPr/>
        </p:nvSpPr>
        <p:spPr>
          <a:xfrm>
            <a:off x="7883612" y="3100175"/>
            <a:ext cx="1053776" cy="369332"/>
          </a:xfrm>
          <a:prstGeom prst="rect">
            <a:avLst/>
          </a:prstGeom>
          <a:noFill/>
        </p:spPr>
        <p:txBody>
          <a:bodyPr wrap="square" rtlCol="0">
            <a:spAutoFit/>
          </a:bodyPr>
          <a:lstStyle/>
          <a:p>
            <a:r>
              <a:rPr lang="en-US" dirty="0" smtClean="0">
                <a:hlinkClick r:id="rId10"/>
              </a:rPr>
              <a:t>Video 3</a:t>
            </a:r>
            <a:endParaRPr lang="en-US" dirty="0"/>
          </a:p>
        </p:txBody>
      </p:sp>
      <p:pic>
        <p:nvPicPr>
          <p:cNvPr id="8194" name="Picture 2" descr="http://www.docbrown.info/page03/3_52states/NH3HCldiffexpt.gif"/>
          <p:cNvPicPr>
            <a:picLocks noChangeAspect="1" noChangeArrowheads="1"/>
          </p:cNvPicPr>
          <p:nvPr/>
        </p:nvPicPr>
        <p:blipFill>
          <a:blip r:embed="rId11"/>
          <a:srcRect/>
          <a:stretch>
            <a:fillRect/>
          </a:stretch>
        </p:blipFill>
        <p:spPr bwMode="auto">
          <a:xfrm>
            <a:off x="2334469" y="4227898"/>
            <a:ext cx="6457580" cy="1248467"/>
          </a:xfrm>
          <a:prstGeom prst="rect">
            <a:avLst/>
          </a:prstGeom>
          <a:noFill/>
          <a:ln>
            <a:solidFill>
              <a:srgbClr val="00B0F0"/>
            </a:solidFill>
          </a:ln>
        </p:spPr>
      </p:pic>
      <p:sp>
        <p:nvSpPr>
          <p:cNvPr id="27" name="Rectangle 26"/>
          <p:cNvSpPr/>
          <p:nvPr/>
        </p:nvSpPr>
        <p:spPr>
          <a:xfrm>
            <a:off x="12768"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93" name="Picture 1"/>
          <p:cNvPicPr>
            <a:picLocks noChangeAspect="1" noChangeArrowheads="1"/>
          </p:cNvPicPr>
          <p:nvPr/>
        </p:nvPicPr>
        <p:blipFill>
          <a:blip r:embed="rId12"/>
          <a:srcRect l="26889" t="26727" r="32514" b="35493"/>
          <a:stretch>
            <a:fillRect/>
          </a:stretch>
        </p:blipFill>
        <p:spPr bwMode="auto">
          <a:xfrm>
            <a:off x="236978" y="942585"/>
            <a:ext cx="8366474" cy="4377546"/>
          </a:xfrm>
          <a:prstGeom prst="rect">
            <a:avLst/>
          </a:prstGeom>
          <a:noFill/>
          <a:ln w="9525">
            <a:noFill/>
            <a:miter lim="800000"/>
            <a:headEnd/>
            <a:tailEnd/>
          </a:ln>
        </p:spPr>
      </p:pic>
      <p:sp>
        <p:nvSpPr>
          <p:cNvPr id="30" name="Rounded Rectangle 29"/>
          <p:cNvSpPr/>
          <p:nvPr/>
        </p:nvSpPr>
        <p:spPr>
          <a:xfrm>
            <a:off x="402280" y="4289667"/>
            <a:ext cx="6972549" cy="97083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61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42"/>
                                        </p:tgtEl>
                                        <p:attrNameLst>
                                          <p:attrName>ppt_x</p:attrName>
                                        </p:attrNameLst>
                                      </p:cBhvr>
                                      <p:tavLst>
                                        <p:tav tm="0">
                                          <p:val>
                                            <p:strVal val="ppt_x"/>
                                          </p:val>
                                        </p:tav>
                                        <p:tav tm="100000">
                                          <p:val>
                                            <p:strVal val="ppt_x"/>
                                          </p:val>
                                        </p:tav>
                                      </p:tavLst>
                                    </p:anim>
                                    <p:anim calcmode="lin" valueType="num">
                                      <p:cBhvr additive="base">
                                        <p:cTn id="7" dur="500"/>
                                        <p:tgtEl>
                                          <p:spTgt spid="10242"/>
                                        </p:tgtEl>
                                        <p:attrNameLst>
                                          <p:attrName>ppt_y</p:attrName>
                                        </p:attrNameLst>
                                      </p:cBhvr>
                                      <p:tavLst>
                                        <p:tav tm="0">
                                          <p:val>
                                            <p:strVal val="ppt_y"/>
                                          </p:val>
                                        </p:tav>
                                        <p:tav tm="100000">
                                          <p:val>
                                            <p:strVal val="1+ppt_h/2"/>
                                          </p:val>
                                        </p:tav>
                                      </p:tavLst>
                                    </p:anim>
                                    <p:set>
                                      <p:cBhvr>
                                        <p:cTn id="8" dur="1" fill="hold">
                                          <p:stCondLst>
                                            <p:cond delay="499"/>
                                          </p:stCondLst>
                                        </p:cTn>
                                        <p:tgtEl>
                                          <p:spTgt spid="1024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7"/>
                                        </p:tgtEl>
                                        <p:attrNameLst>
                                          <p:attrName>ppt_x</p:attrName>
                                        </p:attrNameLst>
                                      </p:cBhvr>
                                      <p:tavLst>
                                        <p:tav tm="0">
                                          <p:val>
                                            <p:strVal val="ppt_x"/>
                                          </p:val>
                                        </p:tav>
                                        <p:tav tm="100000">
                                          <p:val>
                                            <p:strVal val="ppt_x"/>
                                          </p:val>
                                        </p:tav>
                                      </p:tavLst>
                                    </p:anim>
                                    <p:anim calcmode="lin" valueType="num">
                                      <p:cBhvr additive="base">
                                        <p:cTn id="23" dur="500"/>
                                        <p:tgtEl>
                                          <p:spTgt spid="17"/>
                                        </p:tgtEl>
                                        <p:attrNameLst>
                                          <p:attrName>ppt_y</p:attrName>
                                        </p:attrNameLst>
                                      </p:cBhvr>
                                      <p:tavLst>
                                        <p:tav tm="0">
                                          <p:val>
                                            <p:strVal val="ppt_y"/>
                                          </p:val>
                                        </p:tav>
                                        <p:tav tm="100000">
                                          <p:val>
                                            <p:strVal val="1+ppt_h/2"/>
                                          </p:val>
                                        </p:tav>
                                      </p:tavLst>
                                    </p:anim>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6"/>
                                        </p:tgtEl>
                                        <p:attrNameLst>
                                          <p:attrName>ppt_x</p:attrName>
                                        </p:attrNameLst>
                                      </p:cBhvr>
                                      <p:tavLst>
                                        <p:tav tm="0">
                                          <p:val>
                                            <p:strVal val="ppt_x"/>
                                          </p:val>
                                        </p:tav>
                                        <p:tav tm="100000">
                                          <p:val>
                                            <p:strVal val="ppt_x"/>
                                          </p:val>
                                        </p:tav>
                                      </p:tavLst>
                                    </p:anim>
                                    <p:anim calcmode="lin" valueType="num">
                                      <p:cBhvr additive="base">
                                        <p:cTn id="29" dur="500"/>
                                        <p:tgtEl>
                                          <p:spTgt spid="16"/>
                                        </p:tgtEl>
                                        <p:attrNameLst>
                                          <p:attrName>ppt_y</p:attrName>
                                        </p:attrNameLst>
                                      </p:cBhvr>
                                      <p:tavLst>
                                        <p:tav tm="0">
                                          <p:val>
                                            <p:strVal val="ppt_y"/>
                                          </p:val>
                                        </p:tav>
                                        <p:tav tm="100000">
                                          <p:val>
                                            <p:strVal val="1+ppt_h/2"/>
                                          </p:val>
                                        </p:tav>
                                      </p:tavLst>
                                    </p:anim>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8194"/>
                                        </p:tgtEl>
                                        <p:attrNameLst>
                                          <p:attrName>ppt_x</p:attrName>
                                        </p:attrNameLst>
                                      </p:cBhvr>
                                      <p:tavLst>
                                        <p:tav tm="0">
                                          <p:val>
                                            <p:strVal val="ppt_x"/>
                                          </p:val>
                                        </p:tav>
                                        <p:tav tm="100000">
                                          <p:val>
                                            <p:strVal val="ppt_x"/>
                                          </p:val>
                                        </p:tav>
                                      </p:tavLst>
                                    </p:anim>
                                    <p:anim calcmode="lin" valueType="num">
                                      <p:cBhvr additive="base">
                                        <p:cTn id="35" dur="500"/>
                                        <p:tgtEl>
                                          <p:spTgt spid="8194"/>
                                        </p:tgtEl>
                                        <p:attrNameLst>
                                          <p:attrName>ppt_y</p:attrName>
                                        </p:attrNameLst>
                                      </p:cBhvr>
                                      <p:tavLst>
                                        <p:tav tm="0">
                                          <p:val>
                                            <p:strVal val="ppt_y"/>
                                          </p:val>
                                        </p:tav>
                                        <p:tav tm="100000">
                                          <p:val>
                                            <p:strVal val="1+ppt_h/2"/>
                                          </p:val>
                                        </p:tav>
                                      </p:tavLst>
                                    </p:anim>
                                    <p:set>
                                      <p:cBhvr>
                                        <p:cTn id="36" dur="1" fill="hold">
                                          <p:stCondLst>
                                            <p:cond delay="499"/>
                                          </p:stCondLst>
                                        </p:cTn>
                                        <p:tgtEl>
                                          <p:spTgt spid="819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45" presetID="1"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30" grpId="0" animBg="1"/>
      <p:bldP spid="30" grpId="1"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984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Classic Shell Model of Atom </a:t>
            </a:r>
            <a:r>
              <a:rPr lang="en-US" dirty="0" err="1"/>
              <a:t>vs</a:t>
            </a:r>
            <a:endParaRPr lang="en-US" dirty="0"/>
          </a:p>
          <a:p>
            <a:pPr marL="0" marR="0" lvl="0" indent="0" algn="l" rtl="0">
              <a:spcBef>
                <a:spcPts val="0"/>
              </a:spcBef>
              <a:buClr>
                <a:schemeClr val="accent1"/>
              </a:buClr>
              <a:buSzPct val="25000"/>
              <a:buFont typeface="Rokkitt"/>
              <a:buNone/>
            </a:pPr>
            <a:r>
              <a:rPr lang="en-US" dirty="0"/>
              <a:t>Quantum Mechanical Model</a:t>
            </a:r>
          </a:p>
        </p:txBody>
      </p:sp>
      <p:sp>
        <p:nvSpPr>
          <p:cNvPr id="250" name="Shape 250"/>
          <p:cNvSpPr txBox="1">
            <a:spLocks noGrp="1"/>
          </p:cNvSpPr>
          <p:nvPr>
            <p:ph type="body" idx="2"/>
          </p:nvPr>
        </p:nvSpPr>
        <p:spPr>
          <a:xfrm>
            <a:off x="4165604" y="1310247"/>
            <a:ext cx="4858149" cy="47535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Developed by Schrodinger and the position of an electron is now </a:t>
            </a:r>
            <a:endParaRPr lang="en-US" dirty="0" smtClean="0"/>
          </a:p>
          <a:p>
            <a:pPr marL="114300" marR="0" lvl="0" indent="0" algn="l" rtl="0">
              <a:spcBef>
                <a:spcPts val="0"/>
              </a:spcBef>
              <a:buClr>
                <a:srgbClr val="595959"/>
              </a:buClr>
              <a:buSzPct val="100000"/>
              <a:buNone/>
            </a:pPr>
            <a:r>
              <a:rPr lang="en-US" dirty="0" smtClean="0"/>
              <a:t>represented </a:t>
            </a:r>
            <a:r>
              <a:rPr lang="en-US" dirty="0"/>
              <a:t>by a wave equation</a:t>
            </a:r>
          </a:p>
          <a:p>
            <a:pPr marL="457200" marR="0" lvl="0" indent="-228600" algn="l" rtl="0">
              <a:spcBef>
                <a:spcPts val="0"/>
              </a:spcBef>
            </a:pPr>
            <a:r>
              <a:rPr lang="en-US" dirty="0"/>
              <a:t>Most </a:t>
            </a:r>
            <a:r>
              <a:rPr lang="en-US" b="1" i="1" dirty="0"/>
              <a:t>probable</a:t>
            </a:r>
            <a:r>
              <a:rPr lang="en-US" dirty="0"/>
              <a:t> place of finding an electron is called an </a:t>
            </a:r>
            <a:r>
              <a:rPr lang="en-US" b="1" dirty="0"/>
              <a:t>ORBITAL</a:t>
            </a:r>
            <a:r>
              <a:rPr lang="en-US" dirty="0"/>
              <a:t> (90% probability)</a:t>
            </a:r>
          </a:p>
          <a:p>
            <a:pPr marL="457200" marR="0" lvl="0" indent="-228600" algn="l" rtl="0">
              <a:spcBef>
                <a:spcPts val="0"/>
              </a:spcBef>
            </a:pPr>
            <a:r>
              <a:rPr lang="en-US" dirty="0"/>
              <a:t>Each orbital can only hold 2 electrons with opposing spins (S, P, D &amp; F orbitals)</a:t>
            </a:r>
          </a:p>
          <a:p>
            <a:pPr marL="0" marR="0" lvl="0" indent="0" algn="l" rtl="0">
              <a:spcBef>
                <a:spcPts val="0"/>
              </a:spcBef>
              <a:buNone/>
            </a:pPr>
            <a:r>
              <a:rPr lang="en-US" b="1" u="sng" dirty="0"/>
              <a:t>Evidence for this theory:</a:t>
            </a:r>
          </a:p>
          <a:p>
            <a:pPr marL="457200" marR="0" lvl="0" indent="-228600" algn="l" rtl="0">
              <a:spcBef>
                <a:spcPts val="0"/>
              </a:spcBef>
            </a:pPr>
            <a:r>
              <a:rPr lang="en-US" dirty="0"/>
              <a:t>Work of </a:t>
            </a:r>
            <a:r>
              <a:rPr lang="en-US" dirty="0" err="1"/>
              <a:t>DeBroglie</a:t>
            </a:r>
            <a:r>
              <a:rPr lang="en-US" dirty="0"/>
              <a:t> and </a:t>
            </a:r>
            <a:r>
              <a:rPr lang="en-US" dirty="0" err="1"/>
              <a:t>PLanck</a:t>
            </a:r>
            <a:r>
              <a:rPr lang="en-US" dirty="0"/>
              <a:t> that electron had wavelike characteristics</a:t>
            </a:r>
          </a:p>
          <a:p>
            <a:pPr marL="457200" marR="0" lvl="0" indent="-228600" algn="l" rtl="0">
              <a:spcBef>
                <a:spcPts val="0"/>
              </a:spcBef>
            </a:pPr>
            <a:r>
              <a:rPr lang="en-US" dirty="0"/>
              <a:t>Heisenberg Uncertainty Principle - impossible to predict exact location of electron- contradicted Bohr</a:t>
            </a:r>
          </a:p>
          <a:p>
            <a:pPr marL="457200" marR="0" lvl="0" indent="-228600" algn="l" rtl="0">
              <a:spcBef>
                <a:spcPts val="0"/>
              </a:spcBef>
            </a:pPr>
            <a:r>
              <a:rPr lang="en-US" dirty="0"/>
              <a:t>This new evidence caused the Shell Theory to be replaced by the Quantum Mechanical Model of the atom</a:t>
            </a:r>
          </a:p>
        </p:txBody>
      </p:sp>
      <p:sp>
        <p:nvSpPr>
          <p:cNvPr id="251" name="Shape 251"/>
          <p:cNvSpPr/>
          <p:nvPr/>
        </p:nvSpPr>
        <p:spPr>
          <a:xfrm>
            <a:off x="328725" y="1383410"/>
            <a:ext cx="3779400" cy="15231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000" b="1" dirty="0" smtClean="0">
                <a:solidFill>
                  <a:schemeClr val="accent3"/>
                </a:solidFill>
                <a:ea typeface="Rokkitt"/>
                <a:cs typeface="Rokkitt"/>
                <a:sym typeface="Rokkitt"/>
              </a:rPr>
              <a:t>Quantum Mechanical Model</a:t>
            </a:r>
            <a:endParaRPr lang="en-US" sz="3000" b="1" dirty="0">
              <a:solidFill>
                <a:schemeClr val="accent3"/>
              </a:solidFill>
              <a:ea typeface="Rokkitt"/>
              <a:cs typeface="Rokkitt"/>
              <a:sym typeface="Rokkitt"/>
            </a:endParaRPr>
          </a:p>
        </p:txBody>
      </p:sp>
      <p:sp>
        <p:nvSpPr>
          <p:cNvPr id="252" name="Shape 252"/>
          <p:cNvSpPr txBox="1"/>
          <p:nvPr/>
        </p:nvSpPr>
        <p:spPr>
          <a:xfrm>
            <a:off x="0" y="6223928"/>
            <a:ext cx="9144000" cy="575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1.12: </a:t>
            </a:r>
            <a:r>
              <a:rPr lang="en-US" sz="1800" dirty="0" smtClean="0">
                <a:solidFill>
                  <a:schemeClr val="dk1"/>
                </a:solidFill>
                <a:ea typeface="Rokkitt"/>
                <a:cs typeface="Rokkitt"/>
                <a:sym typeface="Rokkitt"/>
              </a:rPr>
              <a:t>Explain </a:t>
            </a:r>
            <a:r>
              <a:rPr lang="en-US" sz="1800" dirty="0">
                <a:solidFill>
                  <a:schemeClr val="dk1"/>
                </a:solidFill>
                <a:ea typeface="Rokkitt"/>
                <a:cs typeface="Rokkitt"/>
                <a:sym typeface="Rokkitt"/>
              </a:rPr>
              <a:t>why data suggests (or not) the need to refine a model from a classical shell model with the quantum mechanical model</a:t>
            </a:r>
            <a:r>
              <a:rPr lang="en-US" sz="1800" dirty="0">
                <a:solidFill>
                  <a:schemeClr val="dk1"/>
                </a:solidFill>
                <a:latin typeface="Rokkitt"/>
                <a:ea typeface="Rokkitt"/>
                <a:cs typeface="Rokkitt"/>
                <a:sym typeface="Rokkitt"/>
              </a:rPr>
              <a:t>																</a:t>
            </a:r>
          </a:p>
        </p:txBody>
      </p:sp>
      <p:sp>
        <p:nvSpPr>
          <p:cNvPr id="253" name="Shape 253"/>
          <p:cNvSpPr txBox="1"/>
          <p:nvPr/>
        </p:nvSpPr>
        <p:spPr>
          <a:xfrm>
            <a:off x="7963964" y="-32650"/>
            <a:ext cx="1036719"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u="sng" dirty="0">
                <a:solidFill>
                  <a:schemeClr val="hlink"/>
                </a:solidFill>
                <a:latin typeface="Rokkitt"/>
                <a:ea typeface="Rokkitt"/>
                <a:cs typeface="Rokkitt"/>
                <a:sym typeface="Rokkitt"/>
                <a:hlinkClick r:id="rId3"/>
              </a:rPr>
              <a:t> </a:t>
            </a:r>
            <a:r>
              <a:rPr lang="en-US" sz="1800" u="sng" dirty="0" smtClean="0">
                <a:solidFill>
                  <a:schemeClr val="hlink"/>
                </a:solidFill>
                <a:ea typeface="Rokkitt"/>
                <a:cs typeface="Rokkitt"/>
                <a:sym typeface="Rokkitt"/>
                <a:hlinkClick r:id="rId3"/>
              </a:rPr>
              <a:t>Source</a:t>
            </a:r>
            <a:endParaRPr lang="en-US" sz="1800" u="sng" dirty="0">
              <a:solidFill>
                <a:schemeClr val="hlink"/>
              </a:solidFill>
              <a:ea typeface="Rokkitt"/>
              <a:cs typeface="Rokkitt"/>
              <a:sym typeface="Rokkitt"/>
              <a:hlinkClick r:id="rId3"/>
            </a:endParaRPr>
          </a:p>
        </p:txBody>
      </p:sp>
      <p:sp>
        <p:nvSpPr>
          <p:cNvPr id="254" name="Shape 254"/>
          <p:cNvSpPr txBox="1"/>
          <p:nvPr/>
        </p:nvSpPr>
        <p:spPr>
          <a:xfrm>
            <a:off x="8128854" y="1847056"/>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55" name="Shape 255"/>
          <p:cNvPicPr preferRelativeResize="0"/>
          <p:nvPr/>
        </p:nvPicPr>
        <p:blipFill>
          <a:blip r:embed="rId5">
            <a:alphaModFix/>
          </a:blip>
          <a:stretch>
            <a:fillRect/>
          </a:stretch>
        </p:blipFill>
        <p:spPr>
          <a:xfrm>
            <a:off x="172620" y="2132915"/>
            <a:ext cx="4537323" cy="3634936"/>
          </a:xfrm>
          <a:prstGeom prst="rect">
            <a:avLst/>
          </a:prstGeom>
          <a:noFill/>
          <a:ln>
            <a:noFill/>
          </a:ln>
        </p:spPr>
      </p:pic>
      <p:sp>
        <p:nvSpPr>
          <p:cNvPr id="9" name="Shape 250"/>
          <p:cNvSpPr txBox="1">
            <a:spLocks/>
          </p:cNvSpPr>
          <p:nvPr/>
        </p:nvSpPr>
        <p:spPr>
          <a:xfrm>
            <a:off x="4143690" y="1387935"/>
            <a:ext cx="4858149" cy="4753500"/>
          </a:xfrm>
          <a:prstGeom prst="rect">
            <a:avLst/>
          </a:prstGeom>
          <a:solidFill>
            <a:schemeClr val="bg1"/>
          </a:solidFill>
          <a:ln>
            <a:noFill/>
          </a:ln>
        </p:spPr>
        <p:txBody>
          <a:bodyPr vert="horz" lIns="91425" tIns="45700" rIns="91425" bIns="45700" rtlCol="0" anchor="t" anchorCtr="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114300" indent="0">
              <a:spcBef>
                <a:spcPts val="0"/>
              </a:spcBef>
              <a:buClr>
                <a:srgbClr val="595959"/>
              </a:buClr>
              <a:buSzPct val="100000"/>
              <a:buFont typeface="Wingdings" pitchFamily="2" charset="2"/>
              <a:buNone/>
            </a:pPr>
            <a:r>
              <a:rPr lang="en-US" dirty="0" smtClean="0"/>
              <a:t>Developed by Schrodinger and the position of an electron is now </a:t>
            </a:r>
          </a:p>
          <a:p>
            <a:pPr marL="114300" indent="0">
              <a:spcBef>
                <a:spcPts val="0"/>
              </a:spcBef>
              <a:buClr>
                <a:srgbClr val="595959"/>
              </a:buClr>
              <a:buSzPct val="100000"/>
              <a:buFont typeface="Wingdings" pitchFamily="2" charset="2"/>
              <a:buNone/>
            </a:pPr>
            <a:r>
              <a:rPr lang="en-US" dirty="0" smtClean="0"/>
              <a:t>represented by a wave equation</a:t>
            </a:r>
          </a:p>
          <a:p>
            <a:pPr marL="457200">
              <a:spcBef>
                <a:spcPts val="0"/>
              </a:spcBef>
            </a:pPr>
            <a:r>
              <a:rPr lang="en-US" dirty="0" smtClean="0"/>
              <a:t>Most </a:t>
            </a:r>
            <a:r>
              <a:rPr lang="en-US" b="1" i="1" dirty="0" smtClean="0"/>
              <a:t>probable</a:t>
            </a:r>
            <a:r>
              <a:rPr lang="en-US" dirty="0" smtClean="0"/>
              <a:t> place of finding an electron is called an </a:t>
            </a:r>
            <a:r>
              <a:rPr lang="en-US" b="1" dirty="0" smtClean="0"/>
              <a:t>ORBITAL</a:t>
            </a:r>
            <a:r>
              <a:rPr lang="en-US" dirty="0" smtClean="0"/>
              <a:t> (90% probability)</a:t>
            </a:r>
          </a:p>
          <a:p>
            <a:pPr marL="457200">
              <a:spcBef>
                <a:spcPts val="0"/>
              </a:spcBef>
            </a:pPr>
            <a:r>
              <a:rPr lang="en-US" dirty="0" smtClean="0"/>
              <a:t>Each orbital can only hold 2 electrons with opposing spins (S, P, D &amp; F orbitals)</a:t>
            </a:r>
          </a:p>
          <a:p>
            <a:pPr marL="0" indent="0">
              <a:spcBef>
                <a:spcPts val="0"/>
              </a:spcBef>
              <a:buFont typeface="Wingdings" pitchFamily="2" charset="2"/>
              <a:buNone/>
            </a:pPr>
            <a:r>
              <a:rPr lang="en-US" b="1" u="sng" dirty="0" smtClean="0"/>
              <a:t>Evidence for this theory:</a:t>
            </a:r>
          </a:p>
          <a:p>
            <a:pPr marL="457200">
              <a:spcBef>
                <a:spcPts val="0"/>
              </a:spcBef>
            </a:pPr>
            <a:r>
              <a:rPr lang="en-US" dirty="0" smtClean="0"/>
              <a:t>Work of </a:t>
            </a:r>
            <a:r>
              <a:rPr lang="en-US" dirty="0" err="1" smtClean="0"/>
              <a:t>DeBroglie</a:t>
            </a:r>
            <a:r>
              <a:rPr lang="en-US" dirty="0" smtClean="0"/>
              <a:t> and Planck that electron had wavelike characteristics</a:t>
            </a:r>
          </a:p>
          <a:p>
            <a:pPr marL="457200">
              <a:spcBef>
                <a:spcPts val="0"/>
              </a:spcBef>
            </a:pPr>
            <a:r>
              <a:rPr lang="en-US" dirty="0" smtClean="0"/>
              <a:t>Heisenberg Uncertainty Principle - impossible to predict exact location of electron- contradicted Bohr</a:t>
            </a:r>
          </a:p>
          <a:p>
            <a:pPr marL="457200">
              <a:spcBef>
                <a:spcPts val="0"/>
              </a:spcBef>
            </a:pPr>
            <a:r>
              <a:rPr lang="en-US" dirty="0" smtClean="0"/>
              <a:t>This new evidence caused the Shell Theory to be replaced by the Quantum Mechanical Model of the atom</a:t>
            </a:r>
            <a:endParaRPr lang="en-US" dirty="0"/>
          </a:p>
        </p:txBody>
      </p:sp>
      <p:pic>
        <p:nvPicPr>
          <p:cNvPr id="10" name="Shape 242"/>
          <p:cNvPicPr preferRelativeResize="0"/>
          <p:nvPr/>
        </p:nvPicPr>
        <p:blipFill>
          <a:blip r:embed="rId6">
            <a:alphaModFix/>
          </a:blip>
          <a:stretch>
            <a:fillRect/>
          </a:stretch>
        </p:blipFill>
        <p:spPr>
          <a:xfrm>
            <a:off x="161727" y="2388873"/>
            <a:ext cx="4039900" cy="3536206"/>
          </a:xfrm>
          <a:prstGeom prst="rect">
            <a:avLst/>
          </a:prstGeom>
          <a:noFill/>
          <a:ln>
            <a:noFill/>
          </a:ln>
        </p:spPr>
      </p:pic>
      <p:sp>
        <p:nvSpPr>
          <p:cNvPr id="11" name="Shape 238"/>
          <p:cNvSpPr/>
          <p:nvPr/>
        </p:nvSpPr>
        <p:spPr>
          <a:xfrm>
            <a:off x="199679" y="1386071"/>
            <a:ext cx="3875400" cy="1154160"/>
          </a:xfrm>
          <a:prstGeom prst="rect">
            <a:avLst/>
          </a:prstGeom>
          <a:solidFill>
            <a:schemeClr val="bg1"/>
          </a:solid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600" b="1" dirty="0">
                <a:solidFill>
                  <a:schemeClr val="accent3"/>
                </a:solidFill>
                <a:ea typeface="Rokkitt"/>
                <a:cs typeface="Rokkitt"/>
                <a:sym typeface="Rokkitt"/>
              </a:rPr>
              <a:t>Shell Model - Bohr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2785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TextBox 17"/>
          <p:cNvSpPr txBox="1"/>
          <p:nvPr/>
        </p:nvSpPr>
        <p:spPr>
          <a:xfrm>
            <a:off x="7659532" y="2153920"/>
            <a:ext cx="1392966" cy="369332"/>
          </a:xfrm>
          <a:prstGeom prst="rect">
            <a:avLst/>
          </a:prstGeom>
          <a:noFill/>
        </p:spPr>
        <p:txBody>
          <a:bodyPr wrap="square" rtlCol="0">
            <a:spAutoFit/>
          </a:bodyPr>
          <a:lstStyle/>
          <a:p>
            <a:r>
              <a:rPr lang="en-US" dirty="0" smtClean="0">
                <a:hlinkClick r:id="rId2"/>
              </a:rPr>
              <a:t>Virtual Lab</a:t>
            </a:r>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Chromatography</a:t>
            </a:r>
            <a:endParaRPr lang="en-US" dirty="0">
              <a:solidFill>
                <a:srgbClr val="00B0F0"/>
              </a:solidFill>
            </a:endParaRP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9220" name="Picture 4" descr="http://4.bp.blogspot.com/-AUAIUsg1hPA/Td6OGmD8hXI/AAAAAAAACQw/74lwLwTsvOU/s1600/Chromatography-2.jpg"/>
          <p:cNvPicPr>
            <a:picLocks noChangeAspect="1" noChangeArrowheads="1"/>
          </p:cNvPicPr>
          <p:nvPr/>
        </p:nvPicPr>
        <p:blipFill>
          <a:blip r:embed="rId5"/>
          <a:srcRect/>
          <a:stretch>
            <a:fillRect/>
          </a:stretch>
        </p:blipFill>
        <p:spPr bwMode="auto">
          <a:xfrm>
            <a:off x="0" y="703376"/>
            <a:ext cx="4547286" cy="3160365"/>
          </a:xfrm>
          <a:prstGeom prst="rect">
            <a:avLst/>
          </a:prstGeom>
          <a:noFill/>
        </p:spPr>
      </p:pic>
      <p:sp>
        <p:nvSpPr>
          <p:cNvPr id="13" name="TextBox 12"/>
          <p:cNvSpPr txBox="1"/>
          <p:nvPr/>
        </p:nvSpPr>
        <p:spPr>
          <a:xfrm>
            <a:off x="88304" y="3299939"/>
            <a:ext cx="4626972" cy="369332"/>
          </a:xfrm>
          <a:prstGeom prst="rect">
            <a:avLst/>
          </a:prstGeom>
          <a:noFill/>
        </p:spPr>
        <p:txBody>
          <a:bodyPr wrap="none" rtlCol="0">
            <a:spAutoFit/>
          </a:bodyPr>
          <a:lstStyle/>
          <a:p>
            <a:r>
              <a:rPr lang="en-US" dirty="0" smtClean="0">
                <a:hlinkClick r:id="rId6"/>
              </a:rPr>
              <a:t>Source</a:t>
            </a:r>
            <a:r>
              <a:rPr lang="en-US" dirty="0" smtClean="0"/>
              <a:t> </a:t>
            </a:r>
            <a:r>
              <a:rPr lang="en-US" sz="1200" dirty="0" smtClean="0"/>
              <a:t>(includes nice discussion of biological applications)</a:t>
            </a:r>
            <a:endParaRPr lang="en-US" sz="1200" dirty="0"/>
          </a:p>
        </p:txBody>
      </p:sp>
      <p:sp>
        <p:nvSpPr>
          <p:cNvPr id="15" name="TextBox 14"/>
          <p:cNvSpPr txBox="1"/>
          <p:nvPr/>
        </p:nvSpPr>
        <p:spPr>
          <a:xfrm>
            <a:off x="4981389" y="5805059"/>
            <a:ext cx="4162607" cy="10515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2.7: The student is able to explain how solutes can be separated by chromatography based on intermolecular interactions. </a:t>
            </a:r>
          </a:p>
          <a:p>
            <a:r>
              <a:rPr lang="en-US" sz="900" dirty="0" smtClean="0"/>
              <a:t>LO 2.10: The student can design and/or interpret the results of a separation experiment (filtration, paper chromatography, column chromatography, or distillation) in terms of the relative strength of interactions among and between the components. </a:t>
            </a:r>
            <a:r>
              <a:rPr lang="en-US" dirty="0"/>
              <a:t>			</a:t>
            </a:r>
          </a:p>
        </p:txBody>
      </p:sp>
      <p:sp>
        <p:nvSpPr>
          <p:cNvPr id="16" name="TextBox 15"/>
          <p:cNvSpPr txBox="1"/>
          <p:nvPr/>
        </p:nvSpPr>
        <p:spPr>
          <a:xfrm>
            <a:off x="-1" y="5820918"/>
            <a:ext cx="4981389" cy="10515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5.1The student can </a:t>
            </a:r>
            <a:r>
              <a:rPr lang="en-US" sz="900" i="1" dirty="0" smtClean="0"/>
              <a:t>analyze data </a:t>
            </a:r>
            <a:r>
              <a:rPr lang="en-US" sz="900" dirty="0" smtClean="0"/>
              <a:t>to identify patterns or relationships.</a:t>
            </a:r>
          </a:p>
          <a:p>
            <a:pPr marL="0" lvl="1"/>
            <a:r>
              <a:rPr lang="en-US" sz="900" dirty="0" smtClean="0"/>
              <a:t>6.2 The student can </a:t>
            </a:r>
            <a:r>
              <a:rPr lang="en-US" sz="900" i="1" dirty="0" smtClean="0"/>
              <a:t>construct explanations of phenomena based on evidence </a:t>
            </a:r>
            <a:r>
              <a:rPr lang="en-US" sz="900" dirty="0" smtClean="0"/>
              <a:t>produced through scientific practices.</a:t>
            </a:r>
          </a:p>
          <a:p>
            <a:pPr marL="0" lvl="1"/>
            <a:endParaRPr lang="en-US" sz="900" dirty="0" smtClean="0"/>
          </a:p>
        </p:txBody>
      </p:sp>
      <p:pic>
        <p:nvPicPr>
          <p:cNvPr id="9223" name="Picture 7">
            <a:hlinkClick r:id="rId7"/>
          </p:cNvPr>
          <p:cNvPicPr>
            <a:picLocks noChangeAspect="1" noChangeArrowheads="1"/>
          </p:cNvPicPr>
          <p:nvPr/>
        </p:nvPicPr>
        <p:blipFill>
          <a:blip r:embed="rId8"/>
          <a:srcRect l="13094" t="13382" r="23563" b="6038"/>
          <a:stretch>
            <a:fillRect/>
          </a:stretch>
        </p:blipFill>
        <p:spPr bwMode="auto">
          <a:xfrm>
            <a:off x="4602851" y="189998"/>
            <a:ext cx="3056680" cy="2186186"/>
          </a:xfrm>
          <a:prstGeom prst="rect">
            <a:avLst/>
          </a:prstGeom>
          <a:noFill/>
          <a:ln w="9525">
            <a:noFill/>
            <a:miter lim="800000"/>
            <a:headEnd/>
            <a:tailEnd/>
          </a:ln>
        </p:spPr>
      </p:pic>
      <p:sp>
        <p:nvSpPr>
          <p:cNvPr id="17" name="Oval Callout 16"/>
          <p:cNvSpPr/>
          <p:nvPr/>
        </p:nvSpPr>
        <p:spPr>
          <a:xfrm>
            <a:off x="1682134" y="0"/>
            <a:ext cx="3299254" cy="1677555"/>
          </a:xfrm>
          <a:prstGeom prst="wedgeEllipseCallout">
            <a:avLst>
              <a:gd name="adj1" fmla="val 57445"/>
              <a:gd name="adj2" fmla="val 330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here to watch animation explaining column chromatography</a:t>
            </a:r>
            <a:endParaRPr lang="en-US" dirty="0"/>
          </a:p>
        </p:txBody>
      </p:sp>
      <p:pic>
        <p:nvPicPr>
          <p:cNvPr id="9222" name="Picture 6" descr="Column Chromatography&#10;Column chromatography: technique that uses an adsorbent packed in a&#10;glass column, and a solvent that..."/>
          <p:cNvPicPr>
            <a:picLocks noChangeAspect="1" noChangeArrowheads="1"/>
          </p:cNvPicPr>
          <p:nvPr/>
        </p:nvPicPr>
        <p:blipFill>
          <a:blip r:embed="rId9"/>
          <a:srcRect l="7769" t="6931" r="7811" b="10563"/>
          <a:stretch>
            <a:fillRect/>
          </a:stretch>
        </p:blipFill>
        <p:spPr bwMode="auto">
          <a:xfrm>
            <a:off x="4696413" y="2497704"/>
            <a:ext cx="4337221" cy="3275910"/>
          </a:xfrm>
          <a:prstGeom prst="rect">
            <a:avLst/>
          </a:prstGeom>
          <a:noFill/>
        </p:spPr>
      </p:pic>
      <p:sp>
        <p:nvSpPr>
          <p:cNvPr id="14" name="Right Arrow 13"/>
          <p:cNvSpPr/>
          <p:nvPr/>
        </p:nvSpPr>
        <p:spPr>
          <a:xfrm>
            <a:off x="3193583" y="3669271"/>
            <a:ext cx="2035138" cy="12653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Advantage: We can collect and use the fractions </a:t>
            </a:r>
            <a:endParaRPr lang="en-US" sz="1500" dirty="0"/>
          </a:p>
        </p:txBody>
      </p:sp>
      <p:sp>
        <p:nvSpPr>
          <p:cNvPr id="20" name="Content Placeholder 4"/>
          <p:cNvSpPr>
            <a:spLocks noGrp="1"/>
          </p:cNvSpPr>
          <p:nvPr>
            <p:ph sz="half" idx="1"/>
          </p:nvPr>
        </p:nvSpPr>
        <p:spPr>
          <a:xfrm>
            <a:off x="88304" y="3724595"/>
            <a:ext cx="3567932" cy="2096323"/>
          </a:xfrm>
        </p:spPr>
        <p:txBody>
          <a:bodyPr>
            <a:normAutofit fontScale="92500" lnSpcReduction="20000"/>
          </a:bodyPr>
          <a:lstStyle/>
          <a:p>
            <a:r>
              <a:rPr lang="en-US" sz="1600" dirty="0" smtClean="0"/>
              <a:t>Main Error:</a:t>
            </a:r>
          </a:p>
          <a:p>
            <a:pPr lvl="1"/>
            <a:r>
              <a:rPr lang="en-US" sz="1600" dirty="0" smtClean="0"/>
              <a:t>Incomplete Separation</a:t>
            </a:r>
          </a:p>
          <a:p>
            <a:r>
              <a:rPr lang="en-US" sz="1600" dirty="0" smtClean="0"/>
              <a:t>Can be caused by:</a:t>
            </a:r>
          </a:p>
          <a:p>
            <a:pPr lvl="1"/>
            <a:r>
              <a:rPr lang="en-US" sz="1600" dirty="0" smtClean="0"/>
              <a:t>Inconsistent spotting</a:t>
            </a:r>
          </a:p>
          <a:p>
            <a:pPr lvl="1"/>
            <a:r>
              <a:rPr lang="en-US" sz="1600" dirty="0" smtClean="0"/>
              <a:t>Overloading</a:t>
            </a:r>
          </a:p>
          <a:p>
            <a:pPr lvl="1"/>
            <a:r>
              <a:rPr lang="en-US" sz="1600" dirty="0" smtClean="0"/>
              <a:t>Improper packing (column)</a:t>
            </a:r>
          </a:p>
          <a:p>
            <a:pPr lvl="1"/>
            <a:r>
              <a:rPr lang="en-US" sz="1600" dirty="0" smtClean="0"/>
              <a:t>Poor solvent choice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54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3000" fill="hold"/>
                                        <p:tgtEl>
                                          <p:spTgt spid="922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slide(fromBottom)">
                                      <p:cBhvr>
                                        <p:cTn id="16" dur="500"/>
                                        <p:tgtEl>
                                          <p:spTgt spid="20">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slide(fromBottom)">
                                      <p:cBhvr>
                                        <p:cTn id="19" dur="500"/>
                                        <p:tgtEl>
                                          <p:spTgt spid="2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slide(fromBottom)">
                                      <p:cBhvr>
                                        <p:cTn id="24" dur="500"/>
                                        <p:tgtEl>
                                          <p:spTgt spid="20">
                                            <p:txEl>
                                              <p:pRg st="2" end="2"/>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slide(fromBottom)">
                                      <p:cBhvr>
                                        <p:cTn id="27" dur="500"/>
                                        <p:tgtEl>
                                          <p:spTgt spid="20">
                                            <p:txEl>
                                              <p:pRg st="3" end="3"/>
                                            </p:txEl>
                                          </p:spTgt>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0">
                                            <p:txEl>
                                              <p:pRg st="4" end="4"/>
                                            </p:txEl>
                                          </p:spTgt>
                                        </p:tgtEl>
                                        <p:attrNameLst>
                                          <p:attrName>style.visibility</p:attrName>
                                        </p:attrNameLst>
                                      </p:cBhvr>
                                      <p:to>
                                        <p:strVal val="visible"/>
                                      </p:to>
                                    </p:set>
                                    <p:animEffect transition="in" filter="slide(fromBottom)">
                                      <p:cBhvr>
                                        <p:cTn id="30" dur="500"/>
                                        <p:tgtEl>
                                          <p:spTgt spid="20">
                                            <p:txEl>
                                              <p:pRg st="4" end="4"/>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animEffect transition="in" filter="slide(fromBottom)">
                                      <p:cBhvr>
                                        <p:cTn id="33" dur="500"/>
                                        <p:tgtEl>
                                          <p:spTgt spid="20">
                                            <p:txEl>
                                              <p:pRg st="5" end="5"/>
                                            </p:txEl>
                                          </p:spTgt>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20">
                                            <p:txEl>
                                              <p:pRg st="6" end="6"/>
                                            </p:txEl>
                                          </p:spTgt>
                                        </p:tgtEl>
                                        <p:attrNameLst>
                                          <p:attrName>style.visibility</p:attrName>
                                        </p:attrNameLst>
                                      </p:cBhvr>
                                      <p:to>
                                        <p:strVal val="visible"/>
                                      </p:to>
                                    </p:set>
                                    <p:animEffect transition="in" filter="slide(fromBottom)">
                                      <p:cBhvr>
                                        <p:cTn id="36"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build="p"/>
    </p:bld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 name="TextBox 53"/>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Filter and collect alum crystals</a:t>
            </a:r>
            <a:endParaRPr lang="en-US" baseline="-25000" dirty="0" smtClean="0"/>
          </a:p>
          <a:p>
            <a:endParaRPr lang="en-US" dirty="0" smtClean="0"/>
          </a:p>
          <a:p>
            <a:r>
              <a:rPr lang="en-US" sz="1600" dirty="0" smtClean="0"/>
              <a:t>Possible Error Sources: crystals escape to filtrate, crystals not washed well and remain wet</a:t>
            </a:r>
          </a:p>
          <a:p>
            <a:endParaRPr lang="en-US" dirty="0"/>
          </a:p>
        </p:txBody>
      </p:sp>
      <p:sp>
        <p:nvSpPr>
          <p:cNvPr id="53" name="TextBox 52"/>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err="1" smtClean="0"/>
              <a:t>Recrystallize</a:t>
            </a:r>
            <a:r>
              <a:rPr lang="en-US" dirty="0" smtClean="0"/>
              <a:t> alum in ice bath</a:t>
            </a:r>
            <a:endParaRPr lang="en-US" baseline="-25000" dirty="0" smtClean="0"/>
          </a:p>
          <a:p>
            <a:endParaRPr lang="en-US" dirty="0" smtClean="0"/>
          </a:p>
          <a:p>
            <a:r>
              <a:rPr lang="en-US" sz="1600" dirty="0" smtClean="0"/>
              <a:t>Possible Error Sources: crystals form too quickly, incomplete </a:t>
            </a:r>
            <a:r>
              <a:rPr lang="en-US" sz="1600" dirty="0" err="1" smtClean="0"/>
              <a:t>recrystallization</a:t>
            </a:r>
            <a:endParaRPr lang="en-US" sz="1600" dirty="0" smtClean="0"/>
          </a:p>
          <a:p>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Synthesis</a:t>
            </a:r>
            <a:endParaRPr lang="en-US" dirty="0">
              <a:solidFill>
                <a:srgbClr val="00B0F0"/>
              </a:solidFill>
            </a:endParaRPr>
          </a:p>
        </p:txBody>
      </p:sp>
      <p:sp>
        <p:nvSpPr>
          <p:cNvPr id="8" name="Content Placeholder 7"/>
          <p:cNvSpPr>
            <a:spLocks noGrp="1"/>
          </p:cNvSpPr>
          <p:nvPr>
            <p:ph sz="half" idx="1"/>
          </p:nvPr>
        </p:nvSpPr>
        <p:spPr>
          <a:xfrm>
            <a:off x="455722" y="965540"/>
            <a:ext cx="7599065" cy="2441291"/>
          </a:xfrm>
        </p:spPr>
        <p:txBody>
          <a:bodyPr>
            <a:normAutofit fontScale="70000" lnSpcReduction="20000"/>
          </a:bodyPr>
          <a:lstStyle/>
          <a:p>
            <a:r>
              <a:rPr lang="en-US" dirty="0" smtClean="0"/>
              <a:t>Inorganic Synthesis Examples: </a:t>
            </a:r>
          </a:p>
          <a:p>
            <a:pPr lvl="1"/>
            <a:r>
              <a:rPr lang="en-US" dirty="0" smtClean="0"/>
              <a:t>Synthesis of Coordination Compound  </a:t>
            </a:r>
          </a:p>
          <a:p>
            <a:pPr lvl="1"/>
            <a:r>
              <a:rPr lang="en-US" dirty="0" smtClean="0"/>
              <a:t>Synthesis of Alum from aluminum</a:t>
            </a:r>
          </a:p>
          <a:p>
            <a:r>
              <a:rPr lang="en-US" dirty="0" smtClean="0"/>
              <a:t>Organic Synthesis Example: </a:t>
            </a:r>
          </a:p>
          <a:p>
            <a:pPr lvl="1"/>
            <a:r>
              <a:rPr lang="en-US" dirty="0" smtClean="0"/>
              <a:t>Synthesis of Aspirin</a:t>
            </a:r>
          </a:p>
          <a:p>
            <a:r>
              <a:rPr lang="en-US" dirty="0" smtClean="0"/>
              <a:t>Syntheses are done in solution, and require purification by filtration, </a:t>
            </a:r>
            <a:r>
              <a:rPr lang="en-US" dirty="0" err="1" smtClean="0"/>
              <a:t>recrystalization</a:t>
            </a:r>
            <a:r>
              <a:rPr lang="en-US" dirty="0" smtClean="0"/>
              <a:t>, column chromatography or a combination</a:t>
            </a:r>
          </a:p>
          <a:p>
            <a:r>
              <a:rPr lang="en-US" dirty="0" smtClean="0"/>
              <a:t>% Yield is calculated; analysis is done by melting point, NMR, IR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430211"/>
            <a:ext cx="9144000" cy="369332"/>
          </a:xfrm>
          <a:prstGeom prst="rect">
            <a:avLst/>
          </a:prstGeom>
          <a:noFill/>
        </p:spPr>
        <p:txBody>
          <a:bodyPr wrap="square" rtlCol="0">
            <a:spAutoFit/>
          </a:bodyPr>
          <a:lstStyle/>
          <a:p>
            <a:r>
              <a:rPr lang="en-US" dirty="0" smtClean="0"/>
              <a:t>LO: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7170" name="Picture 2" descr="http://4.bp.blogspot.com/-gGOVRTq5yEc/Tm0VVn-SxjI/AAAAAAAAJxE/gPNnyv6MyQw/s1600/Synthesis_of_Aspirin_3.png"/>
          <p:cNvPicPr>
            <a:picLocks noChangeAspect="1" noChangeArrowheads="1"/>
          </p:cNvPicPr>
          <p:nvPr/>
        </p:nvPicPr>
        <p:blipFill>
          <a:blip r:embed="rId4"/>
          <a:srcRect/>
          <a:stretch>
            <a:fillRect/>
          </a:stretch>
        </p:blipFill>
        <p:spPr bwMode="auto">
          <a:xfrm>
            <a:off x="4086653" y="1465238"/>
            <a:ext cx="3572880" cy="910980"/>
          </a:xfrm>
          <a:prstGeom prst="rect">
            <a:avLst/>
          </a:prstGeom>
          <a:noFill/>
        </p:spPr>
      </p:pic>
      <p:sp>
        <p:nvSpPr>
          <p:cNvPr id="21" name="U-Turn Arrow 20"/>
          <p:cNvSpPr/>
          <p:nvPr/>
        </p:nvSpPr>
        <p:spPr>
          <a:xfrm flipV="1">
            <a:off x="2211860" y="2252648"/>
            <a:ext cx="4031428" cy="268128"/>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7659532" y="2277490"/>
            <a:ext cx="1392966" cy="369332"/>
          </a:xfrm>
          <a:prstGeom prst="rect">
            <a:avLst/>
          </a:prstGeom>
          <a:noFill/>
        </p:spPr>
        <p:txBody>
          <a:bodyPr wrap="square" rtlCol="0">
            <a:spAutoFit/>
          </a:bodyPr>
          <a:lstStyle/>
          <a:p>
            <a:r>
              <a:rPr lang="en-US" dirty="0" smtClean="0">
                <a:hlinkClick r:id="rId5"/>
              </a:rPr>
              <a:t>Virtual Lab</a:t>
            </a:r>
            <a:endParaRPr lang="en-US" dirty="0"/>
          </a:p>
        </p:txBody>
      </p:sp>
      <p:sp>
        <p:nvSpPr>
          <p:cNvPr id="23" name="TextBox 22"/>
          <p:cNvSpPr txBox="1"/>
          <p:nvPr/>
        </p:nvSpPr>
        <p:spPr>
          <a:xfrm>
            <a:off x="159160" y="3406831"/>
            <a:ext cx="3366755" cy="369332"/>
          </a:xfrm>
          <a:prstGeom prst="rect">
            <a:avLst/>
          </a:prstGeom>
          <a:noFill/>
        </p:spPr>
        <p:txBody>
          <a:bodyPr wrap="none" rtlCol="0">
            <a:spAutoFit/>
          </a:bodyPr>
          <a:lstStyle/>
          <a:p>
            <a:r>
              <a:rPr lang="en-US" dirty="0" smtClean="0"/>
              <a:t>Synthesizing Alum Procedure:</a:t>
            </a:r>
            <a:endParaRPr lang="en-US" dirty="0"/>
          </a:p>
        </p:txBody>
      </p:sp>
      <p:pic>
        <p:nvPicPr>
          <p:cNvPr id="7172" name="Picture 4" descr="http://www.chem.uiuc.edu/chem103/aluminum/product.jpg"/>
          <p:cNvPicPr>
            <a:picLocks noChangeAspect="1" noChangeArrowheads="1"/>
          </p:cNvPicPr>
          <p:nvPr/>
        </p:nvPicPr>
        <p:blipFill>
          <a:blip r:embed="rId6"/>
          <a:srcRect r="7177"/>
          <a:stretch>
            <a:fillRect/>
          </a:stretch>
        </p:blipFill>
        <p:spPr bwMode="auto">
          <a:xfrm>
            <a:off x="6387944" y="3776163"/>
            <a:ext cx="2360640" cy="1905000"/>
          </a:xfrm>
          <a:prstGeom prst="rect">
            <a:avLst/>
          </a:prstGeom>
          <a:noFill/>
        </p:spPr>
      </p:pic>
      <p:grpSp>
        <p:nvGrpSpPr>
          <p:cNvPr id="44" name="Group 43"/>
          <p:cNvGrpSpPr/>
          <p:nvPr/>
        </p:nvGrpSpPr>
        <p:grpSpPr>
          <a:xfrm>
            <a:off x="4223064" y="3776163"/>
            <a:ext cx="4525520" cy="2004182"/>
            <a:chOff x="4223064" y="3776163"/>
            <a:chExt cx="4525520" cy="2004182"/>
          </a:xfrm>
        </p:grpSpPr>
        <p:pic>
          <p:nvPicPr>
            <p:cNvPr id="7174" name="Picture 6" descr="http://www.chem.uiuc.edu/chem103/aluminum/filterppt.jpg"/>
            <p:cNvPicPr>
              <a:picLocks noChangeAspect="1" noChangeArrowheads="1"/>
            </p:cNvPicPr>
            <p:nvPr/>
          </p:nvPicPr>
          <p:blipFill>
            <a:blip r:embed="rId7"/>
            <a:srcRect/>
            <a:stretch>
              <a:fillRect/>
            </a:stretch>
          </p:blipFill>
          <p:spPr bwMode="auto">
            <a:xfrm>
              <a:off x="6837214" y="3776163"/>
              <a:ext cx="1911370" cy="1905000"/>
            </a:xfrm>
            <a:prstGeom prst="rect">
              <a:avLst/>
            </a:prstGeom>
            <a:noFill/>
          </p:spPr>
        </p:pic>
        <p:pic>
          <p:nvPicPr>
            <p:cNvPr id="7176" name="Picture 8" descr="http://www.chem.uiuc.edu/chem103/aluminum/filterapparatus3.jpg"/>
            <p:cNvPicPr>
              <a:picLocks noChangeAspect="1" noChangeArrowheads="1"/>
            </p:cNvPicPr>
            <p:nvPr/>
          </p:nvPicPr>
          <p:blipFill>
            <a:blip r:embed="rId8"/>
            <a:srcRect/>
            <a:stretch>
              <a:fillRect/>
            </a:stretch>
          </p:blipFill>
          <p:spPr bwMode="auto">
            <a:xfrm>
              <a:off x="4223064" y="3776163"/>
              <a:ext cx="2614150" cy="2004182"/>
            </a:xfrm>
            <a:prstGeom prst="rect">
              <a:avLst/>
            </a:prstGeom>
            <a:noFill/>
          </p:spPr>
        </p:pic>
      </p:grpSp>
      <p:grpSp>
        <p:nvGrpSpPr>
          <p:cNvPr id="25" name="Group 24"/>
          <p:cNvGrpSpPr/>
          <p:nvPr/>
        </p:nvGrpSpPr>
        <p:grpSpPr>
          <a:xfrm>
            <a:off x="4223064" y="3764495"/>
            <a:ext cx="4525520" cy="2015850"/>
            <a:chOff x="5189838" y="3285083"/>
            <a:chExt cx="3741280" cy="2522391"/>
          </a:xfrm>
        </p:grpSpPr>
        <p:pic>
          <p:nvPicPr>
            <p:cNvPr id="7178" name="Picture 10" descr="http://www.chem.uiuc.edu/chem103/aluminum/AddEtOHcold.jpg"/>
            <p:cNvPicPr>
              <a:picLocks noChangeAspect="1" noChangeArrowheads="1"/>
            </p:cNvPicPr>
            <p:nvPr/>
          </p:nvPicPr>
          <p:blipFill>
            <a:blip r:embed="rId9"/>
            <a:srcRect/>
            <a:stretch>
              <a:fillRect/>
            </a:stretch>
          </p:blipFill>
          <p:spPr bwMode="auto">
            <a:xfrm>
              <a:off x="7083945" y="3317447"/>
              <a:ext cx="1847173" cy="2462897"/>
            </a:xfrm>
            <a:prstGeom prst="rect">
              <a:avLst/>
            </a:prstGeom>
            <a:noFill/>
          </p:spPr>
        </p:pic>
        <p:pic>
          <p:nvPicPr>
            <p:cNvPr id="7180" name="Picture 12" descr="http://www.chem.uiuc.edu/chem103/aluminum/cool.jpg"/>
            <p:cNvPicPr>
              <a:picLocks noChangeAspect="1" noChangeArrowheads="1"/>
            </p:cNvPicPr>
            <p:nvPr/>
          </p:nvPicPr>
          <p:blipFill>
            <a:blip r:embed="rId10"/>
            <a:srcRect/>
            <a:stretch>
              <a:fillRect/>
            </a:stretch>
          </p:blipFill>
          <p:spPr bwMode="auto">
            <a:xfrm>
              <a:off x="5189838" y="3285083"/>
              <a:ext cx="1891793" cy="2522391"/>
            </a:xfrm>
            <a:prstGeom prst="rect">
              <a:avLst/>
            </a:prstGeom>
            <a:noFill/>
          </p:spPr>
        </p:pic>
      </p:grpSp>
      <p:grpSp>
        <p:nvGrpSpPr>
          <p:cNvPr id="46" name="Group 45"/>
          <p:cNvGrpSpPr/>
          <p:nvPr/>
        </p:nvGrpSpPr>
        <p:grpSpPr>
          <a:xfrm>
            <a:off x="4086652" y="3406831"/>
            <a:ext cx="4667056" cy="2361157"/>
            <a:chOff x="4086652" y="3418499"/>
            <a:chExt cx="4667056" cy="2361157"/>
          </a:xfrm>
        </p:grpSpPr>
        <p:pic>
          <p:nvPicPr>
            <p:cNvPr id="7182" name="Picture 14" descr="http://www.chem.uiuc.edu/chem103/aluminum/translucent.jpg"/>
            <p:cNvPicPr>
              <a:picLocks noChangeAspect="1" noChangeArrowheads="1"/>
            </p:cNvPicPr>
            <p:nvPr/>
          </p:nvPicPr>
          <p:blipFill>
            <a:blip r:embed="rId11"/>
            <a:srcRect l="9699" r="9958"/>
            <a:stretch>
              <a:fillRect/>
            </a:stretch>
          </p:blipFill>
          <p:spPr bwMode="auto">
            <a:xfrm>
              <a:off x="7482330" y="3433863"/>
              <a:ext cx="1271378" cy="2345123"/>
            </a:xfrm>
            <a:prstGeom prst="rect">
              <a:avLst/>
            </a:prstGeom>
            <a:noFill/>
          </p:spPr>
        </p:pic>
        <p:pic>
          <p:nvPicPr>
            <p:cNvPr id="7184" name="Picture 16" descr="http://www.chem.uiuc.edu/chem103/aluminum/stirrAl2O3ppt.jpg"/>
            <p:cNvPicPr>
              <a:picLocks noChangeAspect="1" noChangeArrowheads="1"/>
            </p:cNvPicPr>
            <p:nvPr/>
          </p:nvPicPr>
          <p:blipFill>
            <a:blip r:embed="rId12"/>
            <a:srcRect/>
            <a:stretch>
              <a:fillRect/>
            </a:stretch>
          </p:blipFill>
          <p:spPr bwMode="auto">
            <a:xfrm>
              <a:off x="5434306" y="3421506"/>
              <a:ext cx="2048024" cy="2358150"/>
            </a:xfrm>
            <a:prstGeom prst="rect">
              <a:avLst/>
            </a:prstGeom>
            <a:noFill/>
          </p:spPr>
        </p:pic>
        <p:pic>
          <p:nvPicPr>
            <p:cNvPr id="7186" name="Picture 18" descr="http://www.chem.uiuc.edu/chem103/aluminum/AddH2SO4.jpg"/>
            <p:cNvPicPr>
              <a:picLocks noChangeAspect="1" noChangeArrowheads="1"/>
            </p:cNvPicPr>
            <p:nvPr/>
          </p:nvPicPr>
          <p:blipFill>
            <a:blip r:embed="rId13"/>
            <a:srcRect/>
            <a:stretch>
              <a:fillRect/>
            </a:stretch>
          </p:blipFill>
          <p:spPr bwMode="auto">
            <a:xfrm>
              <a:off x="4086652" y="3418499"/>
              <a:ext cx="1624669" cy="2360487"/>
            </a:xfrm>
            <a:prstGeom prst="rect">
              <a:avLst/>
            </a:prstGeom>
            <a:noFill/>
          </p:spPr>
        </p:pic>
      </p:grpSp>
      <p:grpSp>
        <p:nvGrpSpPr>
          <p:cNvPr id="47" name="Group 46"/>
          <p:cNvGrpSpPr/>
          <p:nvPr/>
        </p:nvGrpSpPr>
        <p:grpSpPr>
          <a:xfrm>
            <a:off x="4094049" y="3352310"/>
            <a:ext cx="4661932" cy="2304102"/>
            <a:chOff x="4056978" y="3358092"/>
            <a:chExt cx="4661932" cy="2304102"/>
          </a:xfrm>
        </p:grpSpPr>
        <p:pic>
          <p:nvPicPr>
            <p:cNvPr id="7188" name="Picture 20" descr="http://www.chem.uiuc.edu/chem103/aluminum/done.jpg"/>
            <p:cNvPicPr>
              <a:picLocks noChangeAspect="1" noChangeArrowheads="1"/>
            </p:cNvPicPr>
            <p:nvPr/>
          </p:nvPicPr>
          <p:blipFill>
            <a:blip r:embed="rId14"/>
            <a:srcRect l="11193" r="8845"/>
            <a:stretch>
              <a:fillRect/>
            </a:stretch>
          </p:blipFill>
          <p:spPr bwMode="auto">
            <a:xfrm>
              <a:off x="6201571" y="3375353"/>
              <a:ext cx="2517339" cy="2286841"/>
            </a:xfrm>
            <a:prstGeom prst="rect">
              <a:avLst/>
            </a:prstGeom>
            <a:noFill/>
          </p:spPr>
        </p:pic>
        <p:pic>
          <p:nvPicPr>
            <p:cNvPr id="7192" name="Picture 24" descr="http://www.chem.uiuc.edu/chem103/aluminum/heatstirr.jpg"/>
            <p:cNvPicPr>
              <a:picLocks noChangeAspect="1" noChangeArrowheads="1"/>
            </p:cNvPicPr>
            <p:nvPr/>
          </p:nvPicPr>
          <p:blipFill>
            <a:blip r:embed="rId15"/>
            <a:srcRect l="7227" r="12237"/>
            <a:stretch>
              <a:fillRect/>
            </a:stretch>
          </p:blipFill>
          <p:spPr bwMode="auto">
            <a:xfrm>
              <a:off x="4056978" y="3358092"/>
              <a:ext cx="2149238" cy="2304102"/>
            </a:xfrm>
            <a:prstGeom prst="rect">
              <a:avLst/>
            </a:prstGeom>
            <a:noFill/>
          </p:spPr>
        </p:pic>
      </p:grpSp>
      <p:grpSp>
        <p:nvGrpSpPr>
          <p:cNvPr id="39" name="Group 38"/>
          <p:cNvGrpSpPr/>
          <p:nvPr/>
        </p:nvGrpSpPr>
        <p:grpSpPr>
          <a:xfrm>
            <a:off x="3895223" y="3253393"/>
            <a:ext cx="4860758" cy="2550438"/>
            <a:chOff x="4173775" y="3257264"/>
            <a:chExt cx="4779812" cy="2534749"/>
          </a:xfrm>
        </p:grpSpPr>
        <p:pic>
          <p:nvPicPr>
            <p:cNvPr id="7194" name="Picture 26" descr="http://www.chem.uiuc.edu/chem103/aluminum/AlBeaker2.jpg"/>
            <p:cNvPicPr>
              <a:picLocks noChangeAspect="1" noChangeArrowheads="1"/>
            </p:cNvPicPr>
            <p:nvPr/>
          </p:nvPicPr>
          <p:blipFill>
            <a:blip r:embed="rId16"/>
            <a:srcRect/>
            <a:stretch>
              <a:fillRect/>
            </a:stretch>
          </p:blipFill>
          <p:spPr bwMode="auto">
            <a:xfrm>
              <a:off x="4173775" y="3281290"/>
              <a:ext cx="2437595" cy="2510723"/>
            </a:xfrm>
            <a:prstGeom prst="rect">
              <a:avLst/>
            </a:prstGeom>
            <a:noFill/>
          </p:spPr>
        </p:pic>
        <p:pic>
          <p:nvPicPr>
            <p:cNvPr id="7198" name="Picture 30" descr="http://www.chem.uiuc.edu/chem103/aluminum/AddNaOH2.jpg"/>
            <p:cNvPicPr>
              <a:picLocks noChangeAspect="1" noChangeArrowheads="1"/>
            </p:cNvPicPr>
            <p:nvPr/>
          </p:nvPicPr>
          <p:blipFill>
            <a:blip r:embed="rId17"/>
            <a:srcRect/>
            <a:stretch>
              <a:fillRect/>
            </a:stretch>
          </p:blipFill>
          <p:spPr bwMode="auto">
            <a:xfrm>
              <a:off x="6611370" y="3257264"/>
              <a:ext cx="2342217" cy="2498366"/>
            </a:xfrm>
            <a:prstGeom prst="rect">
              <a:avLst/>
            </a:prstGeom>
            <a:noFill/>
          </p:spPr>
        </p:pic>
      </p:grpSp>
      <p:sp>
        <p:nvSpPr>
          <p:cNvPr id="13" name="TextBox 12"/>
          <p:cNvSpPr txBox="1"/>
          <p:nvPr/>
        </p:nvSpPr>
        <p:spPr>
          <a:xfrm>
            <a:off x="4981389" y="5780345"/>
            <a:ext cx="4162607"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3.5: The student is able to design a plan in order to collect data on the synthesis or decomposition of a compound to confirm the conservation of matter and the law of definite proportions. </a:t>
            </a:r>
          </a:p>
          <a:p>
            <a:r>
              <a:rPr lang="en-US" sz="900" dirty="0" smtClean="0"/>
              <a:t>LO 3.6: The student is able to use data from synthesis or decomposition of a compound to confirm the conservation of matter and the law of definite proportions. </a:t>
            </a:r>
            <a:r>
              <a:rPr lang="en-US" sz="900" dirty="0"/>
              <a:t>	</a:t>
            </a:r>
            <a:r>
              <a:rPr lang="en-US" dirty="0"/>
              <a:t>	</a:t>
            </a:r>
          </a:p>
        </p:txBody>
      </p:sp>
      <p:sp>
        <p:nvSpPr>
          <p:cNvPr id="14" name="TextBox 13"/>
          <p:cNvSpPr txBox="1"/>
          <p:nvPr/>
        </p:nvSpPr>
        <p:spPr>
          <a:xfrm>
            <a:off x="-1" y="5792013"/>
            <a:ext cx="4981389"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6.1 The student can </a:t>
            </a:r>
            <a:r>
              <a:rPr lang="en-US" sz="900" i="1" dirty="0" smtClean="0"/>
              <a:t>justify claims with evidence</a:t>
            </a:r>
            <a:r>
              <a:rPr lang="en-US" sz="900" dirty="0" smtClean="0"/>
              <a:t>.</a:t>
            </a:r>
          </a:p>
        </p:txBody>
      </p:sp>
      <p:sp>
        <p:nvSpPr>
          <p:cNvPr id="52" name="TextBox 51"/>
          <p:cNvSpPr txBox="1"/>
          <p:nvPr/>
        </p:nvSpPr>
        <p:spPr>
          <a:xfrm>
            <a:off x="311560" y="3807115"/>
            <a:ext cx="3396749" cy="164592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H</a:t>
            </a:r>
            <a:r>
              <a:rPr lang="en-US" baseline="-25000" dirty="0" smtClean="0"/>
              <a:t>2</a:t>
            </a:r>
            <a:r>
              <a:rPr lang="en-US" dirty="0" smtClean="0"/>
              <a:t>SO</a:t>
            </a:r>
            <a:r>
              <a:rPr lang="en-US" baseline="-25000" dirty="0" smtClean="0"/>
              <a:t>4</a:t>
            </a:r>
            <a:r>
              <a:rPr lang="en-US" dirty="0" smtClean="0"/>
              <a:t> is added to </a:t>
            </a:r>
            <a:r>
              <a:rPr lang="en-US" dirty="0" err="1" smtClean="0"/>
              <a:t>ppt</a:t>
            </a:r>
            <a:r>
              <a:rPr lang="en-US" dirty="0" smtClean="0"/>
              <a:t> Al(OH)</a:t>
            </a:r>
            <a:r>
              <a:rPr lang="en-US" baseline="-25000" dirty="0" smtClean="0"/>
              <a:t>3</a:t>
            </a:r>
          </a:p>
          <a:p>
            <a:endParaRPr lang="en-US" dirty="0" smtClean="0"/>
          </a:p>
          <a:p>
            <a:r>
              <a:rPr lang="en-US" sz="1600" dirty="0" smtClean="0"/>
              <a:t>Possible Error Sources: incomplete precipitation</a:t>
            </a:r>
          </a:p>
          <a:p>
            <a:endParaRPr lang="en-US" dirty="0"/>
          </a:p>
        </p:txBody>
      </p:sp>
      <p:sp>
        <p:nvSpPr>
          <p:cNvPr id="51" name="TextBox 50"/>
          <p:cNvSpPr txBox="1"/>
          <p:nvPr/>
        </p:nvSpPr>
        <p:spPr>
          <a:xfrm>
            <a:off x="311560" y="3807115"/>
            <a:ext cx="3396749" cy="169277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Mixture heated until no Al(s) is left</a:t>
            </a:r>
          </a:p>
          <a:p>
            <a:endParaRPr lang="en-US" dirty="0" smtClean="0"/>
          </a:p>
          <a:p>
            <a:r>
              <a:rPr lang="en-US" sz="1600" dirty="0" smtClean="0"/>
              <a:t>Possible Error Sources: some Al(s) remains </a:t>
            </a:r>
            <a:r>
              <a:rPr lang="en-US" sz="1600" dirty="0" err="1" smtClean="0"/>
              <a:t>undissolved</a:t>
            </a:r>
            <a:endParaRPr lang="en-US" sz="1600" dirty="0" smtClean="0"/>
          </a:p>
          <a:p>
            <a:endParaRPr lang="en-US" dirty="0"/>
          </a:p>
        </p:txBody>
      </p:sp>
      <p:sp>
        <p:nvSpPr>
          <p:cNvPr id="48" name="TextBox 47"/>
          <p:cNvSpPr txBox="1"/>
          <p:nvPr/>
        </p:nvSpPr>
        <p:spPr>
          <a:xfrm>
            <a:off x="311560" y="3717420"/>
            <a:ext cx="3396749" cy="193899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Source of aluminum is reacted with KOH</a:t>
            </a:r>
          </a:p>
          <a:p>
            <a:endParaRPr lang="en-US" dirty="0" smtClean="0"/>
          </a:p>
          <a:p>
            <a:r>
              <a:rPr lang="en-US" sz="1600" dirty="0" smtClean="0"/>
              <a:t>Possible Error Sources: impurity in Al (such as plastic coating) prevents complete </a:t>
            </a:r>
            <a:r>
              <a:rPr lang="en-US" sz="1600" dirty="0" err="1" smtClean="0"/>
              <a:t>rxn</a:t>
            </a:r>
            <a:endParaRPr lang="en-US" sz="1600" dirty="0" smtClean="0"/>
          </a:p>
          <a:p>
            <a:endParaRPr lang="en-US" dirty="0"/>
          </a:p>
        </p:txBody>
      </p:sp>
      <p:pic>
        <p:nvPicPr>
          <p:cNvPr id="7204" name="Picture 36" descr="http://cdn.meme.am/instances/500x/58399345.jpg"/>
          <p:cNvPicPr>
            <a:picLocks noChangeAspect="1" noChangeArrowheads="1"/>
          </p:cNvPicPr>
          <p:nvPr/>
        </p:nvPicPr>
        <p:blipFill>
          <a:blip r:embed="rId18"/>
          <a:srcRect/>
          <a:stretch>
            <a:fillRect/>
          </a:stretch>
        </p:blipFill>
        <p:spPr bwMode="auto">
          <a:xfrm>
            <a:off x="4223064" y="0"/>
            <a:ext cx="1776175" cy="1341902"/>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629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2" presetClass="exit" presetSubtype="4" fill="hold" grpId="0" nodeType="withEffect">
                                  <p:stCondLst>
                                    <p:cond delay="0"/>
                                  </p:stCondLst>
                                  <p:childTnLst>
                                    <p:anim calcmode="lin" valueType="num">
                                      <p:cBhvr additive="base">
                                        <p:cTn id="9" dur="500"/>
                                        <p:tgtEl>
                                          <p:spTgt spid="48"/>
                                        </p:tgtEl>
                                        <p:attrNameLst>
                                          <p:attrName>ppt_x</p:attrName>
                                        </p:attrNameLst>
                                      </p:cBhvr>
                                      <p:tavLst>
                                        <p:tav tm="0">
                                          <p:val>
                                            <p:strVal val="ppt_x"/>
                                          </p:val>
                                        </p:tav>
                                        <p:tav tm="100000">
                                          <p:val>
                                            <p:strVal val="ppt_x"/>
                                          </p:val>
                                        </p:tav>
                                      </p:tavLst>
                                    </p:anim>
                                    <p:anim calcmode="lin" valueType="num">
                                      <p:cBhvr additive="base">
                                        <p:cTn id="10" dur="500"/>
                                        <p:tgtEl>
                                          <p:spTgt spid="48"/>
                                        </p:tgtEl>
                                        <p:attrNameLst>
                                          <p:attrName>ppt_y</p:attrName>
                                        </p:attrNameLst>
                                      </p:cBhvr>
                                      <p:tavLst>
                                        <p:tav tm="0">
                                          <p:val>
                                            <p:strVal val="ppt_y"/>
                                          </p:val>
                                        </p:tav>
                                        <p:tav tm="100000">
                                          <p:val>
                                            <p:strVal val="1+ppt_h/2"/>
                                          </p:val>
                                        </p:tav>
                                      </p:tavLst>
                                    </p:anim>
                                    <p:set>
                                      <p:cBhvr>
                                        <p:cTn id="11" dur="1" fill="hold">
                                          <p:stCondLst>
                                            <p:cond delay="499"/>
                                          </p:stCondLst>
                                        </p:cTn>
                                        <p:tgtEl>
                                          <p:spTgt spid="4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nodeType="clickEffect">
                                  <p:stCondLst>
                                    <p:cond delay="0"/>
                                  </p:stCondLst>
                                  <p:childTnLst>
                                    <p:animEffect transition="out" filter="box(in)">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1"/>
                                        </p:tgtEl>
                                        <p:attrNameLst>
                                          <p:attrName>ppt_x</p:attrName>
                                        </p:attrNameLst>
                                      </p:cBhvr>
                                      <p:tavLst>
                                        <p:tav tm="0">
                                          <p:val>
                                            <p:strVal val="ppt_x"/>
                                          </p:val>
                                        </p:tav>
                                        <p:tav tm="100000">
                                          <p:val>
                                            <p:strVal val="ppt_x"/>
                                          </p:val>
                                        </p:tav>
                                      </p:tavLst>
                                    </p:anim>
                                    <p:anim calcmode="lin" valueType="num">
                                      <p:cBhvr additive="base">
                                        <p:cTn id="19" dur="500"/>
                                        <p:tgtEl>
                                          <p:spTgt spid="51"/>
                                        </p:tgtEl>
                                        <p:attrNameLst>
                                          <p:attrName>ppt_y</p:attrName>
                                        </p:attrNameLst>
                                      </p:cBhvr>
                                      <p:tavLst>
                                        <p:tav tm="0">
                                          <p:val>
                                            <p:strVal val="ppt_y"/>
                                          </p:val>
                                        </p:tav>
                                        <p:tav tm="100000">
                                          <p:val>
                                            <p:strVal val="1+ppt_h/2"/>
                                          </p:val>
                                        </p:tav>
                                      </p:tavLst>
                                    </p:anim>
                                    <p:set>
                                      <p:cBhvr>
                                        <p:cTn id="20" dur="1" fill="hold">
                                          <p:stCondLst>
                                            <p:cond delay="4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52"/>
                                        </p:tgtEl>
                                        <p:attrNameLst>
                                          <p:attrName>ppt_x</p:attrName>
                                        </p:attrNameLst>
                                      </p:cBhvr>
                                      <p:tavLst>
                                        <p:tav tm="0">
                                          <p:val>
                                            <p:strVal val="ppt_x"/>
                                          </p:val>
                                        </p:tav>
                                        <p:tav tm="100000">
                                          <p:val>
                                            <p:strVal val="ppt_x"/>
                                          </p:val>
                                        </p:tav>
                                      </p:tavLst>
                                    </p:anim>
                                    <p:anim calcmode="lin" valueType="num">
                                      <p:cBhvr additive="base">
                                        <p:cTn id="28" dur="500"/>
                                        <p:tgtEl>
                                          <p:spTgt spid="52"/>
                                        </p:tgtEl>
                                        <p:attrNameLst>
                                          <p:attrName>ppt_y</p:attrName>
                                        </p:attrNameLst>
                                      </p:cBhvr>
                                      <p:tavLst>
                                        <p:tav tm="0">
                                          <p:val>
                                            <p:strVal val="ppt_y"/>
                                          </p:val>
                                        </p:tav>
                                        <p:tav tm="100000">
                                          <p:val>
                                            <p:strVal val="1+ppt_h/2"/>
                                          </p:val>
                                        </p:tav>
                                      </p:tavLst>
                                    </p:anim>
                                    <p:set>
                                      <p:cBhvr>
                                        <p:cTn id="29" dur="1" fill="hold">
                                          <p:stCondLst>
                                            <p:cond delay="499"/>
                                          </p:stCondLst>
                                        </p:cTn>
                                        <p:tgtEl>
                                          <p:spTgt spid="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nodeType="clickEffect">
                                  <p:stCondLst>
                                    <p:cond delay="0"/>
                                  </p:stCondLst>
                                  <p:childTnLst>
                                    <p:animEffect transition="out" filter="box(in)">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53"/>
                                        </p:tgtEl>
                                        <p:attrNameLst>
                                          <p:attrName>ppt_x</p:attrName>
                                        </p:attrNameLst>
                                      </p:cBhvr>
                                      <p:tavLst>
                                        <p:tav tm="0">
                                          <p:val>
                                            <p:strVal val="ppt_x"/>
                                          </p:val>
                                        </p:tav>
                                        <p:tav tm="100000">
                                          <p:val>
                                            <p:strVal val="ppt_x"/>
                                          </p:val>
                                        </p:tav>
                                      </p:tavLst>
                                    </p:anim>
                                    <p:anim calcmode="lin" valueType="num">
                                      <p:cBhvr additive="base">
                                        <p:cTn id="37" dur="500"/>
                                        <p:tgtEl>
                                          <p:spTgt spid="53"/>
                                        </p:tgtEl>
                                        <p:attrNameLst>
                                          <p:attrName>ppt_y</p:attrName>
                                        </p:attrNameLst>
                                      </p:cBhvr>
                                      <p:tavLst>
                                        <p:tav tm="0">
                                          <p:val>
                                            <p:strVal val="ppt_y"/>
                                          </p:val>
                                        </p:tav>
                                        <p:tav tm="100000">
                                          <p:val>
                                            <p:strVal val="1+ppt_h/2"/>
                                          </p:val>
                                        </p:tav>
                                      </p:tavLst>
                                    </p:anim>
                                    <p:set>
                                      <p:cBhvr>
                                        <p:cTn id="38" dur="1" fill="hold">
                                          <p:stCondLst>
                                            <p:cond delay="499"/>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par>
                                <p:cTn id="44" presetID="2" presetClass="exit" presetSubtype="4" fill="hold" grpId="0" nodeType="withEffect">
                                  <p:stCondLst>
                                    <p:cond delay="0"/>
                                  </p:stCondLst>
                                  <p:childTnLst>
                                    <p:anim calcmode="lin" valueType="num">
                                      <p:cBhvr additive="base">
                                        <p:cTn id="45" dur="500"/>
                                        <p:tgtEl>
                                          <p:spTgt spid="54"/>
                                        </p:tgtEl>
                                        <p:attrNameLst>
                                          <p:attrName>ppt_x</p:attrName>
                                        </p:attrNameLst>
                                      </p:cBhvr>
                                      <p:tavLst>
                                        <p:tav tm="0">
                                          <p:val>
                                            <p:strVal val="ppt_x"/>
                                          </p:val>
                                        </p:tav>
                                        <p:tav tm="100000">
                                          <p:val>
                                            <p:strVal val="ppt_x"/>
                                          </p:val>
                                        </p:tav>
                                      </p:tavLst>
                                    </p:anim>
                                    <p:anim calcmode="lin" valueType="num">
                                      <p:cBhvr additive="base">
                                        <p:cTn id="46" dur="500"/>
                                        <p:tgtEl>
                                          <p:spTgt spid="54"/>
                                        </p:tgtEl>
                                        <p:attrNameLst>
                                          <p:attrName>ppt_y</p:attrName>
                                        </p:attrNameLst>
                                      </p:cBhvr>
                                      <p:tavLst>
                                        <p:tav tm="0">
                                          <p:val>
                                            <p:strVal val="ppt_y"/>
                                          </p:val>
                                        </p:tav>
                                        <p:tav tm="100000">
                                          <p:val>
                                            <p:strVal val="1+ppt_h/2"/>
                                          </p:val>
                                        </p:tav>
                                      </p:tavLst>
                                    </p:anim>
                                    <p:set>
                                      <p:cBhvr>
                                        <p:cTn id="47"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2" grpId="0" animBg="1"/>
      <p:bldP spid="51" grpId="0" animBg="1"/>
      <p:bldP spid="48" grpId="0" animBg="1"/>
    </p:bld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Content Placeholder 7"/>
          <p:cNvSpPr>
            <a:spLocks noGrp="1"/>
          </p:cNvSpPr>
          <p:nvPr>
            <p:ph sz="half" idx="1"/>
          </p:nvPr>
        </p:nvSpPr>
        <p:spPr>
          <a:xfrm>
            <a:off x="455722" y="1110915"/>
            <a:ext cx="3700396" cy="4642193"/>
          </a:xfrm>
          <a:solidFill>
            <a:schemeClr val="accent3">
              <a:lumMod val="40000"/>
              <a:lumOff val="60000"/>
            </a:schemeClr>
          </a:solidFill>
        </p:spPr>
        <p:txBody>
          <a:bodyPr>
            <a:normAutofit fontScale="92500" lnSpcReduction="10000"/>
          </a:bodyPr>
          <a:lstStyle/>
          <a:p>
            <a:r>
              <a:rPr lang="en-US" dirty="0" smtClean="0"/>
              <a:t>Assumption:  Endpoint is equivalence point</a:t>
            </a:r>
          </a:p>
          <a:p>
            <a:pPr lvl="1"/>
            <a:r>
              <a:rPr lang="en-US" dirty="0" smtClean="0"/>
              <a:t>This is not true – we actually “overshoot” before indicator changes</a:t>
            </a:r>
          </a:p>
          <a:p>
            <a:r>
              <a:rPr lang="en-US" dirty="0" smtClean="0"/>
              <a:t>Possible Sources of Error:</a:t>
            </a:r>
          </a:p>
          <a:p>
            <a:pPr lvl="1"/>
            <a:r>
              <a:rPr lang="en-US" dirty="0" smtClean="0"/>
              <a:t>Overshoot Endpoint</a:t>
            </a:r>
          </a:p>
          <a:p>
            <a:pPr lvl="2"/>
            <a:r>
              <a:rPr lang="en-US" dirty="0" smtClean="0"/>
              <a:t>Moles of </a:t>
            </a:r>
            <a:r>
              <a:rPr lang="en-US" dirty="0" err="1" smtClean="0"/>
              <a:t>titrant</a:t>
            </a:r>
            <a:r>
              <a:rPr lang="en-US" dirty="0" smtClean="0"/>
              <a:t> (and therefore </a:t>
            </a:r>
            <a:r>
              <a:rPr lang="en-US" dirty="0" err="1" smtClean="0"/>
              <a:t>analyte</a:t>
            </a:r>
            <a:r>
              <a:rPr lang="en-US" dirty="0" smtClean="0"/>
              <a:t>) too high</a:t>
            </a:r>
          </a:p>
          <a:p>
            <a:pPr lvl="1"/>
            <a:r>
              <a:rPr lang="en-US" dirty="0" smtClean="0"/>
              <a:t>Not reading to bottom of meniscus</a:t>
            </a:r>
          </a:p>
          <a:p>
            <a:pPr lvl="2"/>
            <a:r>
              <a:rPr lang="en-US" dirty="0" smtClean="0"/>
              <a:t>Moles of </a:t>
            </a:r>
            <a:r>
              <a:rPr lang="en-US" dirty="0" err="1" smtClean="0"/>
              <a:t>titrant</a:t>
            </a:r>
            <a:r>
              <a:rPr lang="en-US" dirty="0" smtClean="0"/>
              <a:t> too low</a:t>
            </a:r>
          </a:p>
          <a:p>
            <a:pPr lvl="1"/>
            <a:r>
              <a:rPr lang="en-US" dirty="0" smtClean="0"/>
              <a:t>Concentration of </a:t>
            </a:r>
            <a:r>
              <a:rPr lang="en-US" dirty="0" err="1" smtClean="0"/>
              <a:t>titrant</a:t>
            </a:r>
            <a:r>
              <a:rPr lang="en-US" dirty="0" smtClean="0"/>
              <a:t> not what expected</a:t>
            </a:r>
          </a:p>
          <a:p>
            <a:pPr lvl="2"/>
            <a:r>
              <a:rPr lang="en-US" dirty="0" smtClean="0"/>
              <a:t>Be sure to rinse </a:t>
            </a:r>
            <a:r>
              <a:rPr lang="en-US" dirty="0" err="1" smtClean="0"/>
              <a:t>buret</a:t>
            </a:r>
            <a:r>
              <a:rPr lang="en-US" dirty="0" smtClean="0"/>
              <a:t> with </a:t>
            </a:r>
            <a:r>
              <a:rPr lang="en-US" dirty="0" err="1" smtClean="0"/>
              <a:t>titrant</a:t>
            </a:r>
            <a:r>
              <a:rPr lang="en-US" dirty="0" smtClean="0"/>
              <a:t> first to control for this</a:t>
            </a:r>
          </a:p>
          <a:p>
            <a:pPr lvl="2"/>
            <a:endParaRPr lang="en-US" dirty="0" smtClean="0"/>
          </a:p>
        </p:txBody>
      </p:sp>
      <p:grpSp>
        <p:nvGrpSpPr>
          <p:cNvPr id="22" name="Group 21"/>
          <p:cNvGrpSpPr/>
          <p:nvPr/>
        </p:nvGrpSpPr>
        <p:grpSpPr>
          <a:xfrm>
            <a:off x="6209999" y="2948884"/>
            <a:ext cx="2842497" cy="1489265"/>
            <a:chOff x="6191173" y="4438149"/>
            <a:chExt cx="2701720" cy="1489265"/>
          </a:xfrm>
        </p:grpSpPr>
        <p:pic>
          <p:nvPicPr>
            <p:cNvPr id="2062" name="Picture 14" descr="http://chemwiki.ucdavis.edu/@api/deki/files/65868/=tcc-KaCompare.png?revision=1&amp;size=bestfit&amp;width=526&amp;height=275"/>
            <p:cNvPicPr>
              <a:picLocks noChangeAspect="1" noChangeArrowheads="1"/>
            </p:cNvPicPr>
            <p:nvPr/>
          </p:nvPicPr>
          <p:blipFill>
            <a:blip r:embed="rId2"/>
            <a:srcRect r="51916"/>
            <a:stretch>
              <a:fillRect/>
            </a:stretch>
          </p:blipFill>
          <p:spPr bwMode="auto">
            <a:xfrm>
              <a:off x="6191173" y="4438149"/>
              <a:ext cx="1369687" cy="1489265"/>
            </a:xfrm>
            <a:prstGeom prst="rect">
              <a:avLst/>
            </a:prstGeom>
            <a:noFill/>
          </p:spPr>
        </p:pic>
        <p:pic>
          <p:nvPicPr>
            <p:cNvPr id="21" name="Picture 14" descr="http://chemwiki.ucdavis.edu/@api/deki/files/65868/=tcc-KaCompare.png?revision=1&amp;size=bestfit&amp;width=526&amp;height=275"/>
            <p:cNvPicPr>
              <a:picLocks noChangeAspect="1" noChangeArrowheads="1"/>
            </p:cNvPicPr>
            <p:nvPr/>
          </p:nvPicPr>
          <p:blipFill>
            <a:blip r:embed="rId2"/>
            <a:srcRect l="51526"/>
            <a:stretch>
              <a:fillRect/>
            </a:stretch>
          </p:blipFill>
          <p:spPr bwMode="auto">
            <a:xfrm>
              <a:off x="7512082" y="4438149"/>
              <a:ext cx="1380811" cy="1489265"/>
            </a:xfrm>
            <a:prstGeom prst="rect">
              <a:avLst/>
            </a:prstGeom>
            <a:noFill/>
          </p:spPr>
        </p:pic>
      </p:grpSp>
      <p:sp>
        <p:nvSpPr>
          <p:cNvPr id="4" name="Title 3"/>
          <p:cNvSpPr>
            <a:spLocks noGrp="1"/>
          </p:cNvSpPr>
          <p:nvPr>
            <p:ph type="title"/>
          </p:nvPr>
        </p:nvSpPr>
        <p:spPr>
          <a:xfrm>
            <a:off x="498474" y="163262"/>
            <a:ext cx="7556313" cy="1116106"/>
          </a:xfrm>
        </p:spPr>
        <p:txBody>
          <a:bodyPr/>
          <a:lstStyle/>
          <a:p>
            <a:r>
              <a:rPr lang="en-US" dirty="0">
                <a:solidFill>
                  <a:srgbClr val="00B0F0"/>
                </a:solidFill>
              </a:rPr>
              <a:t>Titration- </a:t>
            </a:r>
            <a:r>
              <a:rPr lang="en-US" dirty="0" smtClean="0">
                <a:solidFill>
                  <a:srgbClr val="00B0F0"/>
                </a:solidFill>
              </a:rPr>
              <a:t>Acid/Base</a:t>
            </a:r>
            <a:endParaRPr lang="en-US" dirty="0">
              <a:solidFill>
                <a:srgbClr val="00B0F0"/>
              </a:solidFill>
            </a:endParaRP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11" name="TextBox 10"/>
          <p:cNvSpPr txBox="1"/>
          <p:nvPr/>
        </p:nvSpPr>
        <p:spPr>
          <a:xfrm>
            <a:off x="8144771" y="220962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050" name="Picture 2" descr="http://2.bp.blogspot.com/-yekjV9EMOv4/Vc2aMJ_PrmI/AAAAAAAAAJI/kyvBPUOndj4/s400/titration.jpg"/>
          <p:cNvPicPr>
            <a:picLocks noChangeAspect="1" noChangeArrowheads="1"/>
          </p:cNvPicPr>
          <p:nvPr/>
        </p:nvPicPr>
        <p:blipFill>
          <a:blip r:embed="rId5"/>
          <a:srcRect t="4577"/>
          <a:stretch>
            <a:fillRect/>
          </a:stretch>
        </p:blipFill>
        <p:spPr bwMode="auto">
          <a:xfrm>
            <a:off x="361151" y="981527"/>
            <a:ext cx="3808822" cy="4766572"/>
          </a:xfrm>
          <a:prstGeom prst="rect">
            <a:avLst/>
          </a:prstGeom>
          <a:noFill/>
        </p:spPr>
      </p:pic>
      <p:pic>
        <p:nvPicPr>
          <p:cNvPr id="2052" name="Picture 4" descr="http://3.bp.blogspot.com/-w-Ciuc_NA-Y/Vc2eIyd3sZI/AAAAAAAAAJQ/xiSxSjpvgZ0/s320/Titration.gif"/>
          <p:cNvPicPr>
            <a:picLocks noChangeAspect="1" noChangeArrowheads="1"/>
          </p:cNvPicPr>
          <p:nvPr/>
        </p:nvPicPr>
        <p:blipFill>
          <a:blip r:embed="rId6"/>
          <a:srcRect/>
          <a:stretch>
            <a:fillRect/>
          </a:stretch>
        </p:blipFill>
        <p:spPr bwMode="auto">
          <a:xfrm>
            <a:off x="4881356" y="745992"/>
            <a:ext cx="2192984" cy="2131307"/>
          </a:xfrm>
          <a:prstGeom prst="rect">
            <a:avLst/>
          </a:prstGeom>
          <a:noFill/>
        </p:spPr>
      </p:pic>
      <p:pic>
        <p:nvPicPr>
          <p:cNvPr id="2056" name="Picture 8" descr="186indicators"/>
          <p:cNvPicPr>
            <a:picLocks noChangeAspect="1" noChangeArrowheads="1"/>
          </p:cNvPicPr>
          <p:nvPr/>
        </p:nvPicPr>
        <p:blipFill>
          <a:blip r:embed="rId7"/>
          <a:srcRect/>
          <a:stretch>
            <a:fillRect/>
          </a:stretch>
        </p:blipFill>
        <p:spPr bwMode="auto">
          <a:xfrm>
            <a:off x="4367284" y="740011"/>
            <a:ext cx="3193576" cy="2153685"/>
          </a:xfrm>
          <a:prstGeom prst="rect">
            <a:avLst/>
          </a:prstGeom>
          <a:noFill/>
        </p:spPr>
      </p:pic>
      <p:sp>
        <p:nvSpPr>
          <p:cNvPr id="13" name="TextBox 12"/>
          <p:cNvSpPr txBox="1"/>
          <p:nvPr/>
        </p:nvSpPr>
        <p:spPr>
          <a:xfrm>
            <a:off x="6705844" y="2578956"/>
            <a:ext cx="909608" cy="369332"/>
          </a:xfrm>
          <a:prstGeom prst="rect">
            <a:avLst/>
          </a:prstGeom>
          <a:noFill/>
        </p:spPr>
        <p:txBody>
          <a:bodyPr wrap="none" rtlCol="0">
            <a:spAutoFit/>
          </a:bodyPr>
          <a:lstStyle/>
          <a:p>
            <a:r>
              <a:rPr lang="en-US" dirty="0" smtClean="0">
                <a:hlinkClick r:id="rId8"/>
              </a:rPr>
              <a:t>Source</a:t>
            </a:r>
            <a:endParaRPr lang="en-US" dirty="0"/>
          </a:p>
        </p:txBody>
      </p:sp>
      <p:sp>
        <p:nvSpPr>
          <p:cNvPr id="14" name="TextBox 13"/>
          <p:cNvSpPr txBox="1"/>
          <p:nvPr/>
        </p:nvSpPr>
        <p:spPr>
          <a:xfrm>
            <a:off x="3302758" y="5780345"/>
            <a:ext cx="5841239"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p>
          <a:p>
            <a:r>
              <a:rPr lang="en-US" sz="900" dirty="0" smtClean="0"/>
              <a:t>LO 6.13: The student can interpret titration data for </a:t>
            </a:r>
            <a:r>
              <a:rPr lang="en-US" sz="900" dirty="0" err="1" smtClean="0"/>
              <a:t>monoprotic</a:t>
            </a:r>
            <a:r>
              <a:rPr lang="en-US" sz="900" dirty="0" smtClean="0"/>
              <a:t> or </a:t>
            </a:r>
            <a:r>
              <a:rPr lang="en-US" sz="900" dirty="0" err="1" smtClean="0"/>
              <a:t>polyprotic</a:t>
            </a:r>
            <a:r>
              <a:rPr lang="en-US" sz="900" dirty="0" smtClean="0"/>
              <a:t> acids involving titration of a weak or strong acid by a strong base (or a weak or strong base by a strong acid) to determine the concentration of the </a:t>
            </a:r>
            <a:r>
              <a:rPr lang="en-US" sz="900" dirty="0" err="1" smtClean="0"/>
              <a:t>titrant</a:t>
            </a:r>
            <a:r>
              <a:rPr lang="en-US" sz="900" dirty="0" smtClean="0"/>
              <a:t> and the </a:t>
            </a:r>
            <a:r>
              <a:rPr lang="en-US" sz="900" dirty="0" err="1" smtClean="0"/>
              <a:t>pKa</a:t>
            </a:r>
            <a:r>
              <a:rPr lang="en-US" sz="900" dirty="0" smtClean="0"/>
              <a:t> for a weak acid, or the </a:t>
            </a:r>
            <a:r>
              <a:rPr lang="en-US" sz="900" dirty="0" err="1" smtClean="0"/>
              <a:t>pKb</a:t>
            </a:r>
            <a:r>
              <a:rPr lang="en-US" sz="900" dirty="0" smtClean="0"/>
              <a:t> for a weak base. </a:t>
            </a:r>
            <a:r>
              <a:rPr lang="en-US" dirty="0"/>
              <a:t>	</a:t>
            </a:r>
          </a:p>
        </p:txBody>
      </p:sp>
      <p:sp>
        <p:nvSpPr>
          <p:cNvPr id="15" name="TextBox 14"/>
          <p:cNvSpPr txBox="1"/>
          <p:nvPr/>
        </p:nvSpPr>
        <p:spPr>
          <a:xfrm>
            <a:off x="0" y="5777945"/>
            <a:ext cx="3302758" cy="1088136"/>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5.1 The student can </a:t>
            </a:r>
            <a:r>
              <a:rPr lang="en-US" sz="900" i="1" dirty="0" smtClean="0"/>
              <a:t>analyze data </a:t>
            </a:r>
            <a:r>
              <a:rPr lang="en-US" sz="900" dirty="0" smtClean="0"/>
              <a:t>to identify patterns or relationships.</a:t>
            </a:r>
          </a:p>
          <a:p>
            <a:pPr marL="0" lvl="1"/>
            <a:endParaRPr lang="en-US" sz="900" u="sng" dirty="0" smtClean="0"/>
          </a:p>
        </p:txBody>
      </p:sp>
      <p:grpSp>
        <p:nvGrpSpPr>
          <p:cNvPr id="18" name="Group 17"/>
          <p:cNvGrpSpPr/>
          <p:nvPr/>
        </p:nvGrpSpPr>
        <p:grpSpPr>
          <a:xfrm>
            <a:off x="6203168" y="2948884"/>
            <a:ext cx="2848557" cy="1489861"/>
            <a:chOff x="4877460" y="2948288"/>
            <a:chExt cx="2848557" cy="1489861"/>
          </a:xfrm>
        </p:grpSpPr>
        <p:pic>
          <p:nvPicPr>
            <p:cNvPr id="2058" name="Picture 10" descr="http://chemwiki.ucdavis.edu/@api/deki/files/65866/=tccSaSb.png?revision=1&amp;size=bestfit&amp;width=268&amp;height=277"/>
            <p:cNvPicPr>
              <a:picLocks noChangeAspect="1" noChangeArrowheads="1"/>
            </p:cNvPicPr>
            <p:nvPr/>
          </p:nvPicPr>
          <p:blipFill>
            <a:blip r:embed="rId9"/>
            <a:srcRect/>
            <a:stretch>
              <a:fillRect/>
            </a:stretch>
          </p:blipFill>
          <p:spPr bwMode="auto">
            <a:xfrm>
              <a:off x="4877460" y="2948288"/>
              <a:ext cx="1441453" cy="1489861"/>
            </a:xfrm>
            <a:prstGeom prst="rect">
              <a:avLst/>
            </a:prstGeom>
            <a:noFill/>
          </p:spPr>
        </p:pic>
        <p:pic>
          <p:nvPicPr>
            <p:cNvPr id="2060" name="Picture 12" descr="http://chemwiki.ucdavis.edu/@api/deki/files/65865/=tccWS.png?revision=1&amp;size=bestfit&amp;width=283&amp;height=276"/>
            <p:cNvPicPr>
              <a:picLocks noChangeAspect="1" noChangeArrowheads="1"/>
            </p:cNvPicPr>
            <p:nvPr/>
          </p:nvPicPr>
          <p:blipFill>
            <a:blip r:embed="rId10"/>
            <a:srcRect/>
            <a:stretch>
              <a:fillRect/>
            </a:stretch>
          </p:blipFill>
          <p:spPr bwMode="auto">
            <a:xfrm>
              <a:off x="6198369" y="2948288"/>
              <a:ext cx="1527648" cy="1489861"/>
            </a:xfrm>
            <a:prstGeom prst="rect">
              <a:avLst/>
            </a:prstGeom>
            <a:noFill/>
          </p:spPr>
        </p:pic>
      </p:grpSp>
      <p:sp>
        <p:nvSpPr>
          <p:cNvPr id="19" name="TextBox 18"/>
          <p:cNvSpPr txBox="1"/>
          <p:nvPr/>
        </p:nvSpPr>
        <p:spPr>
          <a:xfrm>
            <a:off x="4367284" y="2948288"/>
            <a:ext cx="1823889" cy="1477328"/>
          </a:xfrm>
          <a:prstGeom prst="rect">
            <a:avLst/>
          </a:prstGeom>
          <a:solidFill>
            <a:schemeClr val="accent2">
              <a:lumMod val="50000"/>
              <a:lumOff val="50000"/>
            </a:schemeClr>
          </a:solidFill>
        </p:spPr>
        <p:txBody>
          <a:bodyPr wrap="square" rtlCol="0">
            <a:spAutoFit/>
          </a:bodyPr>
          <a:lstStyle/>
          <a:p>
            <a:r>
              <a:rPr lang="en-US" dirty="0" smtClean="0"/>
              <a:t>Strength of Acids affects shape of graph:</a:t>
            </a:r>
          </a:p>
          <a:p>
            <a:endParaRPr lang="en-US" dirty="0" smtClean="0"/>
          </a:p>
          <a:p>
            <a:endParaRPr lang="en-US" dirty="0" smtClean="0"/>
          </a:p>
        </p:txBody>
      </p:sp>
      <p:grpSp>
        <p:nvGrpSpPr>
          <p:cNvPr id="25" name="Group 24"/>
          <p:cNvGrpSpPr/>
          <p:nvPr/>
        </p:nvGrpSpPr>
        <p:grpSpPr>
          <a:xfrm>
            <a:off x="6209998" y="4520037"/>
            <a:ext cx="2835151" cy="1233071"/>
            <a:chOff x="6209998" y="4438149"/>
            <a:chExt cx="2835151" cy="1233071"/>
          </a:xfrm>
        </p:grpSpPr>
        <p:pic>
          <p:nvPicPr>
            <p:cNvPr id="2064" name="Picture 16" descr="http://www.chem1.com/acad/webtext/acid2/acid2-images/tc-carbonate-2.png"/>
            <p:cNvPicPr>
              <a:picLocks noChangeAspect="1" noChangeArrowheads="1"/>
            </p:cNvPicPr>
            <p:nvPr/>
          </p:nvPicPr>
          <p:blipFill>
            <a:blip r:embed="rId11"/>
            <a:srcRect/>
            <a:stretch>
              <a:fillRect/>
            </a:stretch>
          </p:blipFill>
          <p:spPr bwMode="auto">
            <a:xfrm>
              <a:off x="6209998" y="4438149"/>
              <a:ext cx="1441057" cy="1233070"/>
            </a:xfrm>
            <a:prstGeom prst="rect">
              <a:avLst/>
            </a:prstGeom>
            <a:noFill/>
          </p:spPr>
        </p:pic>
        <p:pic>
          <p:nvPicPr>
            <p:cNvPr id="2066" name="Picture 18" descr="http://www.chem1.com/acad/webtext/acid2/acid2-images/tc-carbonate-1.png"/>
            <p:cNvPicPr>
              <a:picLocks noChangeAspect="1" noChangeArrowheads="1"/>
            </p:cNvPicPr>
            <p:nvPr/>
          </p:nvPicPr>
          <p:blipFill>
            <a:blip r:embed="rId12"/>
            <a:srcRect/>
            <a:stretch>
              <a:fillRect/>
            </a:stretch>
          </p:blipFill>
          <p:spPr bwMode="auto">
            <a:xfrm>
              <a:off x="7599737" y="4438150"/>
              <a:ext cx="1445412" cy="1233070"/>
            </a:xfrm>
            <a:prstGeom prst="rect">
              <a:avLst/>
            </a:prstGeom>
            <a:noFill/>
          </p:spPr>
        </p:pic>
      </p:grpSp>
      <p:sp>
        <p:nvSpPr>
          <p:cNvPr id="26" name="TextBox 25"/>
          <p:cNvSpPr txBox="1"/>
          <p:nvPr/>
        </p:nvSpPr>
        <p:spPr>
          <a:xfrm>
            <a:off x="7898171" y="1840292"/>
            <a:ext cx="1141559" cy="369332"/>
          </a:xfrm>
          <a:prstGeom prst="rect">
            <a:avLst/>
          </a:prstGeom>
          <a:noFill/>
        </p:spPr>
        <p:txBody>
          <a:bodyPr wrap="square" rtlCol="0">
            <a:spAutoFit/>
          </a:bodyPr>
          <a:lstStyle/>
          <a:p>
            <a:r>
              <a:rPr lang="en-US" dirty="0" smtClean="0">
                <a:hlinkClick r:id="rId13"/>
              </a:rPr>
              <a:t>Source 2</a:t>
            </a:r>
            <a:endParaRPr lang="en-US" dirty="0"/>
          </a:p>
        </p:txBody>
      </p:sp>
      <p:sp>
        <p:nvSpPr>
          <p:cNvPr id="28" name="TextBox 27"/>
          <p:cNvSpPr txBox="1"/>
          <p:nvPr/>
        </p:nvSpPr>
        <p:spPr>
          <a:xfrm>
            <a:off x="4367284" y="4520037"/>
            <a:ext cx="1823889" cy="1200329"/>
          </a:xfrm>
          <a:prstGeom prst="rect">
            <a:avLst/>
          </a:prstGeom>
          <a:solidFill>
            <a:schemeClr val="accent2">
              <a:lumMod val="50000"/>
              <a:lumOff val="50000"/>
            </a:schemeClr>
          </a:solidFill>
        </p:spPr>
        <p:txBody>
          <a:bodyPr wrap="square" rtlCol="0">
            <a:spAutoFit/>
          </a:bodyPr>
          <a:lstStyle/>
          <a:p>
            <a:r>
              <a:rPr lang="en-US" dirty="0" err="1" smtClean="0"/>
              <a:t>Polyprotic</a:t>
            </a:r>
            <a:r>
              <a:rPr lang="en-US" dirty="0" smtClean="0"/>
              <a:t> acids have multiple end points:</a:t>
            </a:r>
            <a:endParaRPr lang="en-US" dirty="0"/>
          </a:p>
        </p:txBody>
      </p:sp>
      <p:sp>
        <p:nvSpPr>
          <p:cNvPr id="29" name="TextBox 28"/>
          <p:cNvSpPr txBox="1"/>
          <p:nvPr/>
        </p:nvSpPr>
        <p:spPr>
          <a:xfrm>
            <a:off x="7651057" y="2524364"/>
            <a:ext cx="1388674" cy="369332"/>
          </a:xfrm>
          <a:prstGeom prst="rect">
            <a:avLst/>
          </a:prstGeom>
          <a:noFill/>
        </p:spPr>
        <p:txBody>
          <a:bodyPr wrap="square" rtlCol="0">
            <a:spAutoFit/>
          </a:bodyPr>
          <a:lstStyle/>
          <a:p>
            <a:r>
              <a:rPr lang="en-US" dirty="0" smtClean="0">
                <a:hlinkClick r:id="rId14"/>
              </a:rPr>
              <a:t>Virtual Lab</a:t>
            </a:r>
            <a:endParaRPr lang="en-US" dirty="0"/>
          </a:p>
        </p:txBody>
      </p:sp>
      <p:sp>
        <p:nvSpPr>
          <p:cNvPr id="35" name="Rectangle 34"/>
          <p:cNvSpPr/>
          <p:nvPr/>
        </p:nvSpPr>
        <p:spPr>
          <a:xfrm>
            <a:off x="37427"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8" name="Picture 20"/>
          <p:cNvPicPr>
            <a:picLocks noChangeAspect="1" noChangeArrowheads="1"/>
          </p:cNvPicPr>
          <p:nvPr/>
        </p:nvPicPr>
        <p:blipFill>
          <a:blip r:embed="rId15"/>
          <a:srcRect l="25384" t="10116" r="37402" b="20101"/>
          <a:stretch>
            <a:fillRect/>
          </a:stretch>
        </p:blipFill>
        <p:spPr bwMode="auto">
          <a:xfrm>
            <a:off x="919177" y="698221"/>
            <a:ext cx="4763675" cy="5022145"/>
          </a:xfrm>
          <a:prstGeom prst="rect">
            <a:avLst/>
          </a:prstGeom>
          <a:noFill/>
          <a:ln w="9525">
            <a:noFill/>
            <a:miter lim="800000"/>
            <a:headEnd/>
            <a:tailEnd/>
          </a:ln>
        </p:spPr>
      </p:pic>
      <p:sp>
        <p:nvSpPr>
          <p:cNvPr id="34" name="Rounded Rectangle 33"/>
          <p:cNvSpPr/>
          <p:nvPr/>
        </p:nvSpPr>
        <p:spPr>
          <a:xfrm>
            <a:off x="951830" y="4696906"/>
            <a:ext cx="4591876" cy="739031"/>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84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56"/>
                                        </p:tgtEl>
                                      </p:cBhvr>
                                    </p:animEffect>
                                    <p:set>
                                      <p:cBhvr>
                                        <p:cTn id="7" dur="1" fill="hold">
                                          <p:stCondLst>
                                            <p:cond delay="499"/>
                                          </p:stCondLst>
                                        </p:cTn>
                                        <p:tgtEl>
                                          <p:spTgt spid="205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8" presetClass="exit" presetSubtype="0" decel="100000" fill="hold" nodeType="clickEffect">
                                  <p:stCondLst>
                                    <p:cond delay="0"/>
                                  </p:stCondLst>
                                  <p:childTnLst>
                                    <p:anim calcmode="lin" valueType="num">
                                      <p:cBhvr>
                                        <p:cTn id="14" dur="500"/>
                                        <p:tgtEl>
                                          <p:spTgt spid="2050"/>
                                        </p:tgtEl>
                                        <p:attrNameLst>
                                          <p:attrName>ppt_w</p:attrName>
                                        </p:attrNameLst>
                                      </p:cBhvr>
                                      <p:tavLst>
                                        <p:tav tm="0">
                                          <p:val>
                                            <p:strVal val="ppt_w"/>
                                          </p:val>
                                        </p:tav>
                                        <p:tav tm="100000">
                                          <p:val>
                                            <p:strVal val="ppt_w*2.5"/>
                                          </p:val>
                                        </p:tav>
                                      </p:tavLst>
                                    </p:anim>
                                    <p:anim calcmode="lin" valueType="num">
                                      <p:cBhvr>
                                        <p:cTn id="15" dur="500"/>
                                        <p:tgtEl>
                                          <p:spTgt spid="2050"/>
                                        </p:tgtEl>
                                        <p:attrNameLst>
                                          <p:attrName>ppt_h</p:attrName>
                                        </p:attrNameLst>
                                      </p:cBhvr>
                                      <p:tavLst>
                                        <p:tav tm="0">
                                          <p:val>
                                            <p:strVal val="ppt_h"/>
                                          </p:val>
                                        </p:tav>
                                        <p:tav tm="100000">
                                          <p:val>
                                            <p:strVal val="ppt_h*0.01"/>
                                          </p:val>
                                        </p:tav>
                                      </p:tavLst>
                                    </p:anim>
                                    <p:anim calcmode="lin" valueType="num">
                                      <p:cBhvr>
                                        <p:cTn id="16" dur="500"/>
                                        <p:tgtEl>
                                          <p:spTgt spid="2050"/>
                                        </p:tgtEl>
                                        <p:attrNameLst>
                                          <p:attrName>ppt_x</p:attrName>
                                        </p:attrNameLst>
                                      </p:cBhvr>
                                      <p:tavLst>
                                        <p:tav tm="0">
                                          <p:val>
                                            <p:strVal val="ppt_x"/>
                                          </p:val>
                                        </p:tav>
                                        <p:tav tm="100000">
                                          <p:val>
                                            <p:strVal val="ppt_x"/>
                                          </p:val>
                                        </p:tav>
                                      </p:tavLst>
                                    </p:anim>
                                    <p:anim calcmode="lin" valueType="num">
                                      <p:cBhvr>
                                        <p:cTn id="17" dur="500"/>
                                        <p:tgtEl>
                                          <p:spTgt spid="2050"/>
                                        </p:tgtEl>
                                        <p:attrNameLst>
                                          <p:attrName>ppt_y</p:attrName>
                                        </p:attrNameLst>
                                      </p:cBhvr>
                                      <p:tavLst>
                                        <p:tav tm="0">
                                          <p:val>
                                            <p:strVal val="ppt_y"/>
                                          </p:val>
                                        </p:tav>
                                        <p:tav tm="100000">
                                          <p:val>
                                            <p:strVal val="ppt_h+1"/>
                                          </p:val>
                                        </p:tav>
                                      </p:tavLst>
                                    </p:anim>
                                    <p:animEffect transition="out" filter="fade">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206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animBg="1"/>
      <p:bldP spid="34" grpId="0" animBg="1"/>
      <p:bldP spid="34" grpId="1" animBg="1"/>
    </p:bld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extBox 20"/>
          <p:cNvSpPr txBox="1"/>
          <p:nvPr/>
        </p:nvSpPr>
        <p:spPr>
          <a:xfrm>
            <a:off x="196726" y="3233304"/>
            <a:ext cx="563438" cy="215444"/>
          </a:xfrm>
          <a:prstGeom prst="rect">
            <a:avLst/>
          </a:prstGeom>
          <a:noFill/>
        </p:spPr>
        <p:txBody>
          <a:bodyPr wrap="square" rtlCol="0">
            <a:spAutoFit/>
          </a:bodyPr>
          <a:lstStyle/>
          <a:p>
            <a:r>
              <a:rPr lang="en-US" sz="800" dirty="0" smtClean="0">
                <a:hlinkClick r:id="rId2"/>
              </a:rPr>
              <a:t>Source</a:t>
            </a:r>
            <a:endParaRPr lang="en-US" sz="800" dirty="0"/>
          </a:p>
        </p:txBody>
      </p:sp>
      <p:sp>
        <p:nvSpPr>
          <p:cNvPr id="2" name="Title 1"/>
          <p:cNvSpPr>
            <a:spLocks noGrp="1"/>
          </p:cNvSpPr>
          <p:nvPr>
            <p:ph type="title"/>
          </p:nvPr>
        </p:nvSpPr>
        <p:spPr/>
        <p:txBody>
          <a:bodyPr/>
          <a:lstStyle/>
          <a:p>
            <a:r>
              <a:rPr lang="en-US" dirty="0" smtClean="0">
                <a:solidFill>
                  <a:srgbClr val="00B0F0"/>
                </a:solidFill>
              </a:rPr>
              <a:t>REDOX Titration</a:t>
            </a:r>
            <a:endParaRPr lang="en-US" dirty="0">
              <a:solidFill>
                <a:srgbClr val="00B0F0"/>
              </a:solidFill>
            </a:endParaRPr>
          </a:p>
        </p:txBody>
      </p:sp>
      <p:sp>
        <p:nvSpPr>
          <p:cNvPr id="13" name="TextBox 12"/>
          <p:cNvSpPr txBox="1"/>
          <p:nvPr/>
        </p:nvSpPr>
        <p:spPr>
          <a:xfrm>
            <a:off x="2914510" y="1127351"/>
            <a:ext cx="2946771" cy="646331"/>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Applications/Methods of REDOX  Titrations:</a:t>
            </a:r>
          </a:p>
        </p:txBody>
      </p:sp>
      <p:graphicFrame>
        <p:nvGraphicFramePr>
          <p:cNvPr id="15" name="Table 14"/>
          <p:cNvGraphicFramePr>
            <a:graphicFrameLocks noGrp="1"/>
          </p:cNvGraphicFramePr>
          <p:nvPr/>
        </p:nvGraphicFramePr>
        <p:xfrm>
          <a:off x="2914510" y="1855612"/>
          <a:ext cx="2032000" cy="4220487"/>
        </p:xfrm>
        <a:graphic>
          <a:graphicData uri="http://schemas.openxmlformats.org/drawingml/2006/table">
            <a:tbl>
              <a:tblPr firstRow="1" bandRow="1">
                <a:tableStyleId>{5C22544A-7EE6-4342-B048-85BDC9FD1C3A}</a:tableStyleId>
              </a:tblPr>
              <a:tblGrid>
                <a:gridCol w="2032000"/>
              </a:tblGrid>
              <a:tr h="1758465">
                <a:tc>
                  <a:txBody>
                    <a:bodyPr/>
                    <a:lstStyle/>
                    <a:p>
                      <a:r>
                        <a:rPr lang="en-US" dirty="0" smtClean="0"/>
                        <a:t>Vitamin C Content</a:t>
                      </a:r>
                    </a:p>
                    <a:p>
                      <a:endParaRPr lang="en-US" dirty="0" smtClean="0"/>
                    </a:p>
                    <a:p>
                      <a:endParaRPr lang="en-US" dirty="0" smtClean="0"/>
                    </a:p>
                    <a:p>
                      <a:endParaRPr lang="en-US" dirty="0" smtClean="0"/>
                    </a:p>
                    <a:p>
                      <a:endParaRPr lang="en-US" dirty="0"/>
                    </a:p>
                  </a:txBody>
                  <a:tcPr/>
                </a:tc>
              </a:tr>
              <a:tr h="1645920">
                <a:tc>
                  <a:txBody>
                    <a:bodyPr/>
                    <a:lstStyle/>
                    <a:p>
                      <a:r>
                        <a:rPr lang="en-US" dirty="0" smtClean="0"/>
                        <a:t>Concentration </a:t>
                      </a:r>
                      <a:r>
                        <a:rPr lang="en-US" baseline="0" dirty="0" smtClean="0"/>
                        <a:t> of a </a:t>
                      </a:r>
                      <a:r>
                        <a:rPr lang="en-US" baseline="0" dirty="0" err="1" smtClean="0"/>
                        <a:t>redox</a:t>
                      </a:r>
                      <a:r>
                        <a:rPr lang="en-US" baseline="0" dirty="0" smtClean="0"/>
                        <a:t> species</a:t>
                      </a:r>
                    </a:p>
                    <a:p>
                      <a:endParaRPr lang="en-US" baseline="0" dirty="0" smtClean="0"/>
                    </a:p>
                    <a:p>
                      <a:endParaRPr lang="en-US" baseline="0" dirty="0" smtClean="0"/>
                    </a:p>
                    <a:p>
                      <a:endParaRPr lang="en-US" baseline="0" dirty="0" smtClean="0"/>
                    </a:p>
                    <a:p>
                      <a:endParaRPr lang="en-US" dirty="0"/>
                    </a:p>
                  </a:txBody>
                  <a:tcPr/>
                </a:tc>
              </a:tr>
              <a:tr h="724662">
                <a:tc>
                  <a:txBody>
                    <a:bodyPr/>
                    <a:lstStyle/>
                    <a:p>
                      <a:r>
                        <a:rPr lang="en-US" dirty="0" smtClean="0"/>
                        <a:t>Back Titrations</a:t>
                      </a:r>
                    </a:p>
                    <a:p>
                      <a:endParaRPr lang="en-US" dirty="0"/>
                    </a:p>
                  </a:txBody>
                  <a:tcPr/>
                </a:tc>
              </a:tr>
            </a:tbl>
          </a:graphicData>
        </a:graphic>
      </p:graphicFrame>
      <p:pic>
        <p:nvPicPr>
          <p:cNvPr id="16" name="Picture 8" descr="http://chemcollective.org/chem/ubc/exp09/images/cliparts.png"/>
          <p:cNvPicPr>
            <a:picLocks noChangeAspect="1" noChangeArrowheads="1"/>
          </p:cNvPicPr>
          <p:nvPr/>
        </p:nvPicPr>
        <p:blipFill>
          <a:blip r:embed="rId3"/>
          <a:srcRect/>
          <a:stretch>
            <a:fillRect/>
          </a:stretch>
        </p:blipFill>
        <p:spPr bwMode="auto">
          <a:xfrm>
            <a:off x="4946510" y="1773682"/>
            <a:ext cx="1701343" cy="1769398"/>
          </a:xfrm>
          <a:prstGeom prst="rect">
            <a:avLst/>
          </a:prstGeom>
          <a:noFill/>
        </p:spPr>
      </p:pic>
      <p:sp>
        <p:nvSpPr>
          <p:cNvPr id="17" name="TextBox 16"/>
          <p:cNvSpPr txBox="1"/>
          <p:nvPr/>
        </p:nvSpPr>
        <p:spPr>
          <a:xfrm>
            <a:off x="6090809" y="3450747"/>
            <a:ext cx="667427" cy="276999"/>
          </a:xfrm>
          <a:prstGeom prst="rect">
            <a:avLst/>
          </a:prstGeom>
          <a:noFill/>
        </p:spPr>
        <p:txBody>
          <a:bodyPr wrap="none" rtlCol="0">
            <a:spAutoFit/>
          </a:bodyPr>
          <a:lstStyle/>
          <a:p>
            <a:r>
              <a:rPr lang="en-US" sz="1200" dirty="0" smtClean="0">
                <a:hlinkClick r:id="rId4"/>
              </a:rPr>
              <a:t>Source</a:t>
            </a:r>
            <a:endParaRPr lang="en-US" dirty="0"/>
          </a:p>
        </p:txBody>
      </p:sp>
      <p:sp>
        <p:nvSpPr>
          <p:cNvPr id="18" name="Content Placeholder 8"/>
          <p:cNvSpPr>
            <a:spLocks noGrp="1"/>
          </p:cNvSpPr>
          <p:nvPr>
            <p:ph sz="half" idx="2"/>
          </p:nvPr>
        </p:nvSpPr>
        <p:spPr>
          <a:xfrm>
            <a:off x="357017" y="1185834"/>
            <a:ext cx="1628403" cy="946100"/>
          </a:xfrm>
        </p:spPr>
        <p:txBody>
          <a:bodyPr>
            <a:noAutofit/>
          </a:bodyPr>
          <a:lstStyle/>
          <a:p>
            <a:r>
              <a:rPr lang="en-US" sz="1300" dirty="0" smtClean="0"/>
              <a:t>Or an indicator that shows the presence of a particular species:</a:t>
            </a:r>
          </a:p>
        </p:txBody>
      </p:sp>
      <p:pic>
        <p:nvPicPr>
          <p:cNvPr id="5130" name="Picture 10" descr="http://img.wonderhowto.com/img/82/67/63483049155134/0/classic-chemistry-colorize-colorless-liquids-with-black-magic-aka-iodine-clock-reaction.w654.jpg"/>
          <p:cNvPicPr>
            <a:picLocks noChangeAspect="1" noChangeArrowheads="1"/>
          </p:cNvPicPr>
          <p:nvPr/>
        </p:nvPicPr>
        <p:blipFill>
          <a:blip r:embed="rId5"/>
          <a:srcRect/>
          <a:stretch>
            <a:fillRect/>
          </a:stretch>
        </p:blipFill>
        <p:spPr bwMode="auto">
          <a:xfrm>
            <a:off x="196725" y="2270592"/>
            <a:ext cx="2064306" cy="962712"/>
          </a:xfrm>
          <a:prstGeom prst="rect">
            <a:avLst/>
          </a:prstGeom>
          <a:noFill/>
        </p:spPr>
      </p:pic>
      <p:sp>
        <p:nvSpPr>
          <p:cNvPr id="20" name="Content Placeholder 8"/>
          <p:cNvSpPr>
            <a:spLocks noGrp="1"/>
          </p:cNvSpPr>
          <p:nvPr>
            <p:ph sz="half" idx="2"/>
          </p:nvPr>
        </p:nvSpPr>
        <p:spPr>
          <a:xfrm>
            <a:off x="357017" y="3450070"/>
            <a:ext cx="1628403" cy="586693"/>
          </a:xfrm>
        </p:spPr>
        <p:txBody>
          <a:bodyPr>
            <a:noAutofit/>
          </a:bodyPr>
          <a:lstStyle/>
          <a:p>
            <a:r>
              <a:rPr lang="en-US" sz="1300" dirty="0" smtClean="0"/>
              <a:t>Starch indicates presence of iodine</a:t>
            </a:r>
          </a:p>
        </p:txBody>
      </p:sp>
      <p:sp>
        <p:nvSpPr>
          <p:cNvPr id="11" name="Content Placeholder 8"/>
          <p:cNvSpPr>
            <a:spLocks noGrp="1"/>
          </p:cNvSpPr>
          <p:nvPr>
            <p:ph sz="half" idx="2"/>
          </p:nvPr>
        </p:nvSpPr>
        <p:spPr>
          <a:xfrm>
            <a:off x="357018" y="1127351"/>
            <a:ext cx="1628403" cy="589965"/>
          </a:xfrm>
          <a:solidFill>
            <a:srgbClr val="86FFF1"/>
          </a:solidFill>
        </p:spPr>
        <p:txBody>
          <a:bodyPr>
            <a:normAutofit/>
          </a:bodyPr>
          <a:lstStyle/>
          <a:p>
            <a:r>
              <a:rPr lang="en-US" sz="1300" dirty="0" smtClean="0"/>
              <a:t>Or REDOX indicator:</a:t>
            </a:r>
          </a:p>
        </p:txBody>
      </p:sp>
      <p:pic>
        <p:nvPicPr>
          <p:cNvPr id="5126" name="Picture 6" descr="http://chemwiki.ucdavis.edu/@api/deki/files/12553/=Figure9.39.jpg?revision=1"/>
          <p:cNvPicPr>
            <a:picLocks noChangeAspect="1" noChangeArrowheads="1"/>
          </p:cNvPicPr>
          <p:nvPr/>
        </p:nvPicPr>
        <p:blipFill>
          <a:blip r:embed="rId6"/>
          <a:srcRect/>
          <a:stretch>
            <a:fillRect/>
          </a:stretch>
        </p:blipFill>
        <p:spPr bwMode="auto">
          <a:xfrm>
            <a:off x="196726" y="1717315"/>
            <a:ext cx="2111725" cy="2517970"/>
          </a:xfrm>
          <a:prstGeom prst="rect">
            <a:avLst/>
          </a:prstGeom>
          <a:noFill/>
          <a:ln>
            <a:solidFill>
              <a:schemeClr val="accent1"/>
            </a:solidFill>
          </a:ln>
        </p:spPr>
      </p:pic>
      <p:sp>
        <p:nvSpPr>
          <p:cNvPr id="9" name="Content Placeholder 8"/>
          <p:cNvSpPr>
            <a:spLocks noGrp="1"/>
          </p:cNvSpPr>
          <p:nvPr>
            <p:ph sz="half" idx="2"/>
          </p:nvPr>
        </p:nvSpPr>
        <p:spPr>
          <a:xfrm>
            <a:off x="357018" y="1047536"/>
            <a:ext cx="1682030" cy="669102"/>
          </a:xfrm>
          <a:solidFill>
            <a:srgbClr val="86FFF1"/>
          </a:solidFill>
        </p:spPr>
        <p:txBody>
          <a:bodyPr>
            <a:normAutofit fontScale="70000" lnSpcReduction="20000"/>
          </a:bodyPr>
          <a:lstStyle/>
          <a:p>
            <a:r>
              <a:rPr lang="en-US" dirty="0" smtClean="0"/>
              <a:t>Endpoint can be determined by potentiometer:</a:t>
            </a:r>
          </a:p>
        </p:txBody>
      </p:sp>
      <p:pic>
        <p:nvPicPr>
          <p:cNvPr id="5124" name="Picture 4" descr="http://www.dlt.ncssm.edu/tiger/diagrams/electrochem/RedoxTitrationSetup.jpg"/>
          <p:cNvPicPr>
            <a:picLocks noChangeAspect="1" noChangeArrowheads="1"/>
          </p:cNvPicPr>
          <p:nvPr/>
        </p:nvPicPr>
        <p:blipFill>
          <a:blip r:embed="rId7"/>
          <a:srcRect/>
          <a:stretch>
            <a:fillRect/>
          </a:stretch>
        </p:blipFill>
        <p:spPr bwMode="auto">
          <a:xfrm>
            <a:off x="196726" y="1717314"/>
            <a:ext cx="2249019" cy="2998691"/>
          </a:xfrm>
          <a:prstGeom prst="rect">
            <a:avLst/>
          </a:prstGeom>
          <a:noFill/>
        </p:spPr>
      </p:pic>
      <p:pic>
        <p:nvPicPr>
          <p:cNvPr id="5122" name="Picture 2" descr="Difference Between Acid-Base Titration and Redox Titration - infographic"/>
          <p:cNvPicPr>
            <a:picLocks noChangeAspect="1" noChangeArrowheads="1"/>
          </p:cNvPicPr>
          <p:nvPr/>
        </p:nvPicPr>
        <p:blipFill>
          <a:blip r:embed="rId8"/>
          <a:srcRect/>
          <a:stretch>
            <a:fillRect/>
          </a:stretch>
        </p:blipFill>
        <p:spPr bwMode="auto">
          <a:xfrm>
            <a:off x="0" y="1047536"/>
            <a:ext cx="2768785" cy="4939436"/>
          </a:xfrm>
          <a:prstGeom prst="rect">
            <a:avLst/>
          </a:prstGeom>
          <a:noFill/>
        </p:spPr>
      </p:pic>
      <p:pic>
        <p:nvPicPr>
          <p:cNvPr id="5132" name="Picture 12" descr="http://staff.buffalostate.edu/nazareay/che112/Mno4.gif"/>
          <p:cNvPicPr>
            <a:picLocks noChangeAspect="1" noChangeArrowheads="1"/>
          </p:cNvPicPr>
          <p:nvPr/>
        </p:nvPicPr>
        <p:blipFill>
          <a:blip r:embed="rId9"/>
          <a:srcRect/>
          <a:stretch>
            <a:fillRect/>
          </a:stretch>
        </p:blipFill>
        <p:spPr bwMode="auto">
          <a:xfrm>
            <a:off x="5047063" y="3699538"/>
            <a:ext cx="1511300" cy="1554480"/>
          </a:xfrm>
          <a:prstGeom prst="rect">
            <a:avLst/>
          </a:prstGeom>
          <a:noFill/>
          <a:ln w="19050">
            <a:solidFill>
              <a:schemeClr val="bg2">
                <a:lumMod val="75000"/>
              </a:schemeClr>
            </a:solidFill>
          </a:ln>
        </p:spPr>
      </p:pic>
      <p:sp>
        <p:nvSpPr>
          <p:cNvPr id="23" name="TextBox 22"/>
          <p:cNvSpPr txBox="1"/>
          <p:nvPr/>
        </p:nvSpPr>
        <p:spPr>
          <a:xfrm>
            <a:off x="4947910" y="5343182"/>
            <a:ext cx="4096934" cy="738664"/>
          </a:xfrm>
          <a:prstGeom prst="rect">
            <a:avLst/>
          </a:prstGeom>
          <a:solidFill>
            <a:schemeClr val="bg2">
              <a:lumMod val="40000"/>
              <a:lumOff val="60000"/>
            </a:schemeClr>
          </a:solidFill>
        </p:spPr>
        <p:txBody>
          <a:bodyPr wrap="square" rtlCol="0">
            <a:spAutoFit/>
          </a:bodyPr>
          <a:lstStyle/>
          <a:p>
            <a:r>
              <a:rPr lang="en-US" sz="1400" dirty="0" smtClean="0"/>
              <a:t>Done when the endpoint can be hard to ID – add an excess, and then back titrate to determine how much is in excess</a:t>
            </a:r>
            <a:endParaRPr lang="en-US" sz="1400" dirty="0"/>
          </a:p>
        </p:txBody>
      </p:sp>
      <p:sp>
        <p:nvSpPr>
          <p:cNvPr id="24" name="TextBox 23"/>
          <p:cNvSpPr txBox="1"/>
          <p:nvPr/>
        </p:nvSpPr>
        <p:spPr>
          <a:xfrm>
            <a:off x="7935598" y="-32652"/>
            <a:ext cx="1141559" cy="369332"/>
          </a:xfrm>
          <a:prstGeom prst="rect">
            <a:avLst/>
          </a:prstGeom>
          <a:noFill/>
        </p:spPr>
        <p:txBody>
          <a:bodyPr wrap="square" rtlCol="0">
            <a:spAutoFit/>
          </a:bodyPr>
          <a:lstStyle/>
          <a:p>
            <a:r>
              <a:rPr lang="en-US" dirty="0" smtClean="0">
                <a:hlinkClick r:id="rId10"/>
              </a:rPr>
              <a:t>Source 1</a:t>
            </a:r>
            <a:endParaRPr lang="en-US" dirty="0"/>
          </a:p>
        </p:txBody>
      </p:sp>
      <p:sp>
        <p:nvSpPr>
          <p:cNvPr id="25" name="TextBox 24"/>
          <p:cNvSpPr txBox="1"/>
          <p:nvPr/>
        </p:nvSpPr>
        <p:spPr>
          <a:xfrm>
            <a:off x="8144771" y="1912165"/>
            <a:ext cx="894959" cy="369332"/>
          </a:xfrm>
          <a:prstGeom prst="rect">
            <a:avLst/>
          </a:prstGeom>
          <a:noFill/>
        </p:spPr>
        <p:txBody>
          <a:bodyPr wrap="square" rtlCol="0">
            <a:spAutoFit/>
          </a:bodyPr>
          <a:lstStyle/>
          <a:p>
            <a:r>
              <a:rPr lang="en-US" dirty="0" smtClean="0">
                <a:hlinkClick r:id="rId11"/>
              </a:rPr>
              <a:t>Video</a:t>
            </a:r>
            <a:endParaRPr lang="en-US" dirty="0"/>
          </a:p>
        </p:txBody>
      </p:sp>
      <p:sp>
        <p:nvSpPr>
          <p:cNvPr id="26" name="TextBox 25"/>
          <p:cNvSpPr txBox="1"/>
          <p:nvPr/>
        </p:nvSpPr>
        <p:spPr>
          <a:xfrm>
            <a:off x="7651057" y="2226905"/>
            <a:ext cx="1388674" cy="369332"/>
          </a:xfrm>
          <a:prstGeom prst="rect">
            <a:avLst/>
          </a:prstGeom>
          <a:noFill/>
        </p:spPr>
        <p:txBody>
          <a:bodyPr wrap="square" rtlCol="0">
            <a:spAutoFit/>
          </a:bodyPr>
          <a:lstStyle/>
          <a:p>
            <a:r>
              <a:rPr lang="en-US" dirty="0" smtClean="0">
                <a:hlinkClick r:id="rId12"/>
              </a:rPr>
              <a:t>Virtual Lab</a:t>
            </a:r>
            <a:endParaRPr lang="en-US" dirty="0"/>
          </a:p>
        </p:txBody>
      </p:sp>
      <p:pic>
        <p:nvPicPr>
          <p:cNvPr id="5134" name="Picture 14" descr="http://staff.buffalostate.edu/nazareay/che112/Cro4.gif"/>
          <p:cNvPicPr>
            <a:picLocks noChangeAspect="1" noChangeArrowheads="1"/>
          </p:cNvPicPr>
          <p:nvPr/>
        </p:nvPicPr>
        <p:blipFill>
          <a:blip r:embed="rId13"/>
          <a:srcRect/>
          <a:stretch>
            <a:fillRect/>
          </a:stretch>
        </p:blipFill>
        <p:spPr bwMode="auto">
          <a:xfrm>
            <a:off x="6748220" y="3694695"/>
            <a:ext cx="1625600" cy="1548497"/>
          </a:xfrm>
          <a:prstGeom prst="rect">
            <a:avLst/>
          </a:prstGeom>
          <a:noFill/>
          <a:ln>
            <a:solidFill>
              <a:schemeClr val="bg2">
                <a:lumMod val="75000"/>
              </a:schemeClr>
            </a:solidFill>
          </a:ln>
        </p:spPr>
      </p:pic>
      <p:sp>
        <p:nvSpPr>
          <p:cNvPr id="28" name="TextBox 27"/>
          <p:cNvSpPr txBox="1"/>
          <p:nvPr/>
        </p:nvSpPr>
        <p:spPr>
          <a:xfrm>
            <a:off x="8372303" y="4977019"/>
            <a:ext cx="667427" cy="276999"/>
          </a:xfrm>
          <a:prstGeom prst="rect">
            <a:avLst/>
          </a:prstGeom>
          <a:noFill/>
        </p:spPr>
        <p:txBody>
          <a:bodyPr wrap="none" rtlCol="0">
            <a:spAutoFit/>
          </a:bodyPr>
          <a:lstStyle/>
          <a:p>
            <a:r>
              <a:rPr lang="en-US" sz="1200" dirty="0" smtClean="0">
                <a:hlinkClick r:id="rId14"/>
              </a:rPr>
              <a:t>Source</a:t>
            </a:r>
            <a:endParaRPr lang="en-US" dirty="0"/>
          </a:p>
        </p:txBody>
      </p:sp>
      <p:pic>
        <p:nvPicPr>
          <p:cNvPr id="5136" name="Picture 16" descr="http://chubbyrevision.weebly.com/uploads/1/0/5/8/10584247/961754646_orig.jpg"/>
          <p:cNvPicPr>
            <a:picLocks noChangeAspect="1" noChangeArrowheads="1"/>
          </p:cNvPicPr>
          <p:nvPr/>
        </p:nvPicPr>
        <p:blipFill>
          <a:blip r:embed="rId15"/>
          <a:srcRect/>
          <a:stretch>
            <a:fillRect/>
          </a:stretch>
        </p:blipFill>
        <p:spPr bwMode="auto">
          <a:xfrm>
            <a:off x="5861281" y="160900"/>
            <a:ext cx="2074318" cy="1555738"/>
          </a:xfrm>
          <a:prstGeom prst="rect">
            <a:avLst/>
          </a:prstGeom>
          <a:noFill/>
        </p:spPr>
      </p:pic>
      <p:sp>
        <p:nvSpPr>
          <p:cNvPr id="6" name="TextBox 5"/>
          <p:cNvSpPr txBox="1"/>
          <p:nvPr/>
        </p:nvSpPr>
        <p:spPr>
          <a:xfrm>
            <a:off x="3302758" y="6066787"/>
            <a:ext cx="5841239" cy="807913"/>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1.20: The student can design, and/or interpret data from, an experiment that uses titration to determine the concentration of an </a:t>
            </a:r>
            <a:r>
              <a:rPr lang="en-US" sz="900" dirty="0" err="1" smtClean="0"/>
              <a:t>analyte</a:t>
            </a:r>
            <a:r>
              <a:rPr lang="en-US" sz="900" dirty="0" smtClean="0"/>
              <a:t> in a solution. </a:t>
            </a:r>
          </a:p>
          <a:p>
            <a:r>
              <a:rPr lang="en-US" sz="900" dirty="0" smtClean="0"/>
              <a:t>LO 3.9: The student is able to design and/or interpret the results of an experiment involving a </a:t>
            </a:r>
            <a:r>
              <a:rPr lang="en-US" sz="900" dirty="0" err="1" smtClean="0"/>
              <a:t>redox</a:t>
            </a:r>
            <a:r>
              <a:rPr lang="en-US" sz="900" dirty="0" smtClean="0"/>
              <a:t> titration. </a:t>
            </a:r>
            <a:endParaRPr lang="en-US" dirty="0"/>
          </a:p>
        </p:txBody>
      </p:sp>
      <p:sp>
        <p:nvSpPr>
          <p:cNvPr id="7" name="TextBox 6"/>
          <p:cNvSpPr txBox="1"/>
          <p:nvPr/>
        </p:nvSpPr>
        <p:spPr>
          <a:xfrm>
            <a:off x="0" y="6078455"/>
            <a:ext cx="3302758" cy="7848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698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1000" accel="50000">
                                          <p:stCondLst>
                                            <p:cond delay="0"/>
                                          </p:stCondLst>
                                        </p:cTn>
                                        <p:tgtEl>
                                          <p:spTgt spid="5122"/>
                                        </p:tgtEl>
                                      </p:cBhvr>
                                    </p:animEffect>
                                    <p:anim calcmode="lin" valueType="num">
                                      <p:cBhvr>
                                        <p:cTn id="7" dur="500" accel="50000">
                                          <p:stCondLst>
                                            <p:cond delay="0"/>
                                          </p:stCondLst>
                                        </p:cTn>
                                        <p:tgtEl>
                                          <p:spTgt spid="5122"/>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5122"/>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5122"/>
                                        </p:tgtEl>
                                        <p:attrNameLst>
                                          <p:attrName>ppt_x</p:attrName>
                                        </p:attrNameLst>
                                      </p:cBhvr>
                                      <p:tavLst>
                                        <p:tav tm="0">
                                          <p:val>
                                            <p:strVal val="ppt_x"/>
                                          </p:val>
                                        </p:tav>
                                        <p:tav tm="100000">
                                          <p:val>
                                            <p:strVal val="ppt_x+.4"/>
                                          </p:val>
                                        </p:tav>
                                      </p:tavLst>
                                    </p:anim>
                                    <p:anim calcmode="lin" valueType="num">
                                      <p:cBhvr>
                                        <p:cTn id="10" dur="1000"/>
                                        <p:tgtEl>
                                          <p:spTgt spid="5122"/>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5122"/>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5122"/>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5122"/>
                                        </p:tgtEl>
                                        <p:attrNameLst>
                                          <p:attrName>style.rotation</p:attrName>
                                        </p:attrNameLst>
                                      </p:cBhvr>
                                      <p:tavLst>
                                        <p:tav tm="0">
                                          <p:val>
                                            <p:fltVal val="0"/>
                                          </p:val>
                                        </p:tav>
                                        <p:tav tm="100000">
                                          <p:val>
                                            <p:fltVal val="-90"/>
                                          </p:val>
                                        </p:tav>
                                      </p:tavLst>
                                    </p:anim>
                                    <p:set>
                                      <p:cBhvr>
                                        <p:cTn id="14" dur="1" fill="hold">
                                          <p:stCondLst>
                                            <p:cond delay="999"/>
                                          </p:stCondLst>
                                        </p:cTn>
                                        <p:tgtEl>
                                          <p:spTgt spid="51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5" presetClass="exit" presetSubtype="0" fill="hold" nodeType="clickEffect">
                                  <p:stCondLst>
                                    <p:cond delay="0"/>
                                  </p:stCondLst>
                                  <p:childTnLst>
                                    <p:animEffect transition="out" filter="fade">
                                      <p:cBhvr>
                                        <p:cTn id="18" dur="2000"/>
                                        <p:tgtEl>
                                          <p:spTgt spid="5124"/>
                                        </p:tgtEl>
                                      </p:cBhvr>
                                    </p:animEffect>
                                    <p:anim calcmode="lin" valueType="num">
                                      <p:cBhvr>
                                        <p:cTn id="19" dur="2000"/>
                                        <p:tgtEl>
                                          <p:spTgt spid="5124"/>
                                        </p:tgtEl>
                                        <p:attrNameLst>
                                          <p:attrName>style.rotation</p:attrName>
                                        </p:attrNameLst>
                                      </p:cBhvr>
                                      <p:tavLst>
                                        <p:tav tm="0">
                                          <p:val>
                                            <p:fltVal val="0"/>
                                          </p:val>
                                        </p:tav>
                                        <p:tav tm="100000">
                                          <p:val>
                                            <p:fltVal val="720"/>
                                          </p:val>
                                        </p:tav>
                                      </p:tavLst>
                                    </p:anim>
                                    <p:anim calcmode="lin" valueType="num">
                                      <p:cBhvr>
                                        <p:cTn id="20" dur="2000"/>
                                        <p:tgtEl>
                                          <p:spTgt spid="5124"/>
                                        </p:tgtEl>
                                        <p:attrNameLst>
                                          <p:attrName>ppt_h</p:attrName>
                                        </p:attrNameLst>
                                      </p:cBhvr>
                                      <p:tavLst>
                                        <p:tav tm="0">
                                          <p:val>
                                            <p:strVal val="ppt_h"/>
                                          </p:val>
                                        </p:tav>
                                        <p:tav tm="100000">
                                          <p:val>
                                            <p:fltVal val="0"/>
                                          </p:val>
                                        </p:tav>
                                      </p:tavLst>
                                    </p:anim>
                                    <p:anim calcmode="lin" valueType="num">
                                      <p:cBhvr>
                                        <p:cTn id="21" dur="2000"/>
                                        <p:tgtEl>
                                          <p:spTgt spid="5124"/>
                                        </p:tgtEl>
                                        <p:attrNameLst>
                                          <p:attrName>ppt_w</p:attrName>
                                        </p:attrNameLst>
                                      </p:cBhvr>
                                      <p:tavLst>
                                        <p:tav tm="0">
                                          <p:val>
                                            <p:strVal val="ppt_w"/>
                                          </p:val>
                                        </p:tav>
                                        <p:tav tm="100000">
                                          <p:val>
                                            <p:fltVal val="0"/>
                                          </p:val>
                                        </p:tav>
                                      </p:tavLst>
                                    </p:anim>
                                    <p:set>
                                      <p:cBhvr>
                                        <p:cTn id="22" dur="1" fill="hold">
                                          <p:stCondLst>
                                            <p:cond delay="1999"/>
                                          </p:stCondLst>
                                        </p:cTn>
                                        <p:tgtEl>
                                          <p:spTgt spid="5124"/>
                                        </p:tgtEl>
                                        <p:attrNameLst>
                                          <p:attrName>style.visibility</p:attrName>
                                        </p:attrNameLst>
                                      </p:cBhvr>
                                      <p:to>
                                        <p:strVal val="hidden"/>
                                      </p:to>
                                    </p:set>
                                  </p:childTnLst>
                                </p:cTn>
                              </p:par>
                              <p:par>
                                <p:cTn id="23" presetID="35" presetClass="exit" presetSubtype="0" fill="hold" grpId="0" nodeType="withEffect">
                                  <p:stCondLst>
                                    <p:cond delay="0"/>
                                  </p:stCondLst>
                                  <p:childTnLst>
                                    <p:animEffect transition="out" filter="fade">
                                      <p:cBhvr>
                                        <p:cTn id="24" dur="2000"/>
                                        <p:tgtEl>
                                          <p:spTgt spid="9">
                                            <p:txEl>
                                              <p:pRg st="0" end="0"/>
                                            </p:txEl>
                                          </p:spTgt>
                                        </p:tgtEl>
                                      </p:cBhvr>
                                    </p:animEffect>
                                    <p:anim calcmode="lin" valueType="num">
                                      <p:cBhvr>
                                        <p:cTn id="25" dur="2000"/>
                                        <p:tgtEl>
                                          <p:spTgt spid="9">
                                            <p:txEl>
                                              <p:pRg st="0" end="0"/>
                                            </p:txEl>
                                          </p:spTgt>
                                        </p:tgtEl>
                                        <p:attrNameLst>
                                          <p:attrName>style.rotation</p:attrName>
                                        </p:attrNameLst>
                                      </p:cBhvr>
                                      <p:tavLst>
                                        <p:tav tm="0">
                                          <p:val>
                                            <p:fltVal val="0"/>
                                          </p:val>
                                        </p:tav>
                                        <p:tav tm="100000">
                                          <p:val>
                                            <p:fltVal val="720"/>
                                          </p:val>
                                        </p:tav>
                                      </p:tavLst>
                                    </p:anim>
                                    <p:anim calcmode="lin" valueType="num">
                                      <p:cBhvr>
                                        <p:cTn id="26" dur="2000"/>
                                        <p:tgtEl>
                                          <p:spTgt spid="9">
                                            <p:txEl>
                                              <p:pRg st="0" end="0"/>
                                            </p:txEl>
                                          </p:spTgt>
                                        </p:tgtEl>
                                        <p:attrNameLst>
                                          <p:attrName>ppt_h</p:attrName>
                                        </p:attrNameLst>
                                      </p:cBhvr>
                                      <p:tavLst>
                                        <p:tav tm="0">
                                          <p:val>
                                            <p:strVal val="ppt_h"/>
                                          </p:val>
                                        </p:tav>
                                        <p:tav tm="100000">
                                          <p:val>
                                            <p:fltVal val="0"/>
                                          </p:val>
                                        </p:tav>
                                      </p:tavLst>
                                    </p:anim>
                                    <p:anim calcmode="lin" valueType="num">
                                      <p:cBhvr>
                                        <p:cTn id="27" dur="2000"/>
                                        <p:tgtEl>
                                          <p:spTgt spid="9">
                                            <p:txEl>
                                              <p:pRg st="0" end="0"/>
                                            </p:txEl>
                                          </p:spTgt>
                                        </p:tgtEl>
                                        <p:attrNameLst>
                                          <p:attrName>ppt_w</p:attrName>
                                        </p:attrNameLst>
                                      </p:cBhvr>
                                      <p:tavLst>
                                        <p:tav tm="0">
                                          <p:val>
                                            <p:strVal val="ppt_w"/>
                                          </p:val>
                                        </p:tav>
                                        <p:tav tm="100000">
                                          <p:val>
                                            <p:fltVal val="0"/>
                                          </p:val>
                                        </p:tav>
                                      </p:tavLst>
                                    </p:anim>
                                    <p:set>
                                      <p:cBhvr>
                                        <p:cTn id="28" dur="1" fill="hold">
                                          <p:stCondLst>
                                            <p:cond delay="1999"/>
                                          </p:stCondLst>
                                        </p:cTn>
                                        <p:tgtEl>
                                          <p:spTgt spid="9">
                                            <p:txEl>
                                              <p:pRg st="0" end="0"/>
                                            </p:txEl>
                                          </p:spTgt>
                                        </p:tgtEl>
                                        <p:attrNameLst>
                                          <p:attrName>style.visibility</p:attrName>
                                        </p:attrNameLst>
                                      </p:cBhvr>
                                      <p:to>
                                        <p:strVal val="hidden"/>
                                      </p:to>
                                    </p:set>
                                  </p:childTnLst>
                                </p:cTn>
                              </p:par>
                              <p:par>
                                <p:cTn id="29" presetID="35" presetClass="exit" presetSubtype="0" fill="hold" grpId="0" nodeType="withEffect">
                                  <p:stCondLst>
                                    <p:cond delay="0"/>
                                  </p:stCondLst>
                                  <p:childTnLst>
                                    <p:animEffect transition="out" filter="fade">
                                      <p:cBhvr>
                                        <p:cTn id="30" dur="2000"/>
                                        <p:tgtEl>
                                          <p:spTgt spid="9">
                                            <p:bg/>
                                          </p:spTgt>
                                        </p:tgtEl>
                                      </p:cBhvr>
                                    </p:animEffect>
                                    <p:anim calcmode="lin" valueType="num">
                                      <p:cBhvr>
                                        <p:cTn id="31" dur="2000"/>
                                        <p:tgtEl>
                                          <p:spTgt spid="9">
                                            <p:bg/>
                                          </p:spTgt>
                                        </p:tgtEl>
                                        <p:attrNameLst>
                                          <p:attrName>style.rotation</p:attrName>
                                        </p:attrNameLst>
                                      </p:cBhvr>
                                      <p:tavLst>
                                        <p:tav tm="0">
                                          <p:val>
                                            <p:fltVal val="0"/>
                                          </p:val>
                                        </p:tav>
                                        <p:tav tm="100000">
                                          <p:val>
                                            <p:fltVal val="720"/>
                                          </p:val>
                                        </p:tav>
                                      </p:tavLst>
                                    </p:anim>
                                    <p:anim calcmode="lin" valueType="num">
                                      <p:cBhvr>
                                        <p:cTn id="32" dur="2000"/>
                                        <p:tgtEl>
                                          <p:spTgt spid="9">
                                            <p:bg/>
                                          </p:spTgt>
                                        </p:tgtEl>
                                        <p:attrNameLst>
                                          <p:attrName>ppt_h</p:attrName>
                                        </p:attrNameLst>
                                      </p:cBhvr>
                                      <p:tavLst>
                                        <p:tav tm="0">
                                          <p:val>
                                            <p:strVal val="ppt_h"/>
                                          </p:val>
                                        </p:tav>
                                        <p:tav tm="100000">
                                          <p:val>
                                            <p:fltVal val="0"/>
                                          </p:val>
                                        </p:tav>
                                      </p:tavLst>
                                    </p:anim>
                                    <p:anim calcmode="lin" valueType="num">
                                      <p:cBhvr>
                                        <p:cTn id="33" dur="2000"/>
                                        <p:tgtEl>
                                          <p:spTgt spid="9">
                                            <p:bg/>
                                          </p:spTgt>
                                        </p:tgtEl>
                                        <p:attrNameLst>
                                          <p:attrName>ppt_w</p:attrName>
                                        </p:attrNameLst>
                                      </p:cBhvr>
                                      <p:tavLst>
                                        <p:tav tm="0">
                                          <p:val>
                                            <p:strVal val="ppt_w"/>
                                          </p:val>
                                        </p:tav>
                                        <p:tav tm="100000">
                                          <p:val>
                                            <p:fltVal val="0"/>
                                          </p:val>
                                        </p:tav>
                                      </p:tavLst>
                                    </p:anim>
                                    <p:set>
                                      <p:cBhvr>
                                        <p:cTn id="34" dur="1" fill="hold">
                                          <p:stCondLst>
                                            <p:cond delay="1999"/>
                                          </p:stCondLst>
                                        </p:cTn>
                                        <p:tgtEl>
                                          <p:spTgt spid="9">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5" presetClass="exit" presetSubtype="0" fill="hold" nodeType="clickEffect">
                                  <p:stCondLst>
                                    <p:cond delay="0"/>
                                  </p:stCondLst>
                                  <p:childTnLst>
                                    <p:animEffect transition="out" filter="fade">
                                      <p:cBhvr>
                                        <p:cTn id="38" dur="2000"/>
                                        <p:tgtEl>
                                          <p:spTgt spid="5126"/>
                                        </p:tgtEl>
                                      </p:cBhvr>
                                    </p:animEffect>
                                    <p:anim calcmode="lin" valueType="num">
                                      <p:cBhvr>
                                        <p:cTn id="39" dur="2000"/>
                                        <p:tgtEl>
                                          <p:spTgt spid="5126"/>
                                        </p:tgtEl>
                                        <p:attrNameLst>
                                          <p:attrName>style.rotation</p:attrName>
                                        </p:attrNameLst>
                                      </p:cBhvr>
                                      <p:tavLst>
                                        <p:tav tm="0">
                                          <p:val>
                                            <p:fltVal val="0"/>
                                          </p:val>
                                        </p:tav>
                                        <p:tav tm="100000">
                                          <p:val>
                                            <p:fltVal val="720"/>
                                          </p:val>
                                        </p:tav>
                                      </p:tavLst>
                                    </p:anim>
                                    <p:anim calcmode="lin" valueType="num">
                                      <p:cBhvr>
                                        <p:cTn id="40" dur="2000"/>
                                        <p:tgtEl>
                                          <p:spTgt spid="5126"/>
                                        </p:tgtEl>
                                        <p:attrNameLst>
                                          <p:attrName>ppt_h</p:attrName>
                                        </p:attrNameLst>
                                      </p:cBhvr>
                                      <p:tavLst>
                                        <p:tav tm="0">
                                          <p:val>
                                            <p:strVal val="ppt_h"/>
                                          </p:val>
                                        </p:tav>
                                        <p:tav tm="100000">
                                          <p:val>
                                            <p:fltVal val="0"/>
                                          </p:val>
                                        </p:tav>
                                      </p:tavLst>
                                    </p:anim>
                                    <p:anim calcmode="lin" valueType="num">
                                      <p:cBhvr>
                                        <p:cTn id="41" dur="2000"/>
                                        <p:tgtEl>
                                          <p:spTgt spid="5126"/>
                                        </p:tgtEl>
                                        <p:attrNameLst>
                                          <p:attrName>ppt_w</p:attrName>
                                        </p:attrNameLst>
                                      </p:cBhvr>
                                      <p:tavLst>
                                        <p:tav tm="0">
                                          <p:val>
                                            <p:strVal val="ppt_w"/>
                                          </p:val>
                                        </p:tav>
                                        <p:tav tm="100000">
                                          <p:val>
                                            <p:fltVal val="0"/>
                                          </p:val>
                                        </p:tav>
                                      </p:tavLst>
                                    </p:anim>
                                    <p:set>
                                      <p:cBhvr>
                                        <p:cTn id="42" dur="1" fill="hold">
                                          <p:stCondLst>
                                            <p:cond delay="1999"/>
                                          </p:stCondLst>
                                        </p:cTn>
                                        <p:tgtEl>
                                          <p:spTgt spid="5126"/>
                                        </p:tgtEl>
                                        <p:attrNameLst>
                                          <p:attrName>style.visibility</p:attrName>
                                        </p:attrNameLst>
                                      </p:cBhvr>
                                      <p:to>
                                        <p:strVal val="hidden"/>
                                      </p:to>
                                    </p:set>
                                  </p:childTnLst>
                                </p:cTn>
                              </p:par>
                              <p:par>
                                <p:cTn id="43" presetID="35" presetClass="exit" presetSubtype="0" fill="hold" grpId="0" nodeType="withEffect">
                                  <p:stCondLst>
                                    <p:cond delay="0"/>
                                  </p:stCondLst>
                                  <p:childTnLst>
                                    <p:animEffect transition="out" filter="fade">
                                      <p:cBhvr>
                                        <p:cTn id="44" dur="2000"/>
                                        <p:tgtEl>
                                          <p:spTgt spid="11">
                                            <p:txEl>
                                              <p:pRg st="0" end="0"/>
                                            </p:txEl>
                                          </p:spTgt>
                                        </p:tgtEl>
                                      </p:cBhvr>
                                    </p:animEffect>
                                    <p:anim calcmode="lin" valueType="num">
                                      <p:cBhvr>
                                        <p:cTn id="45" dur="2000"/>
                                        <p:tgtEl>
                                          <p:spTgt spid="11">
                                            <p:txEl>
                                              <p:pRg st="0" end="0"/>
                                            </p:txEl>
                                          </p:spTgt>
                                        </p:tgtEl>
                                        <p:attrNameLst>
                                          <p:attrName>style.rotation</p:attrName>
                                        </p:attrNameLst>
                                      </p:cBhvr>
                                      <p:tavLst>
                                        <p:tav tm="0">
                                          <p:val>
                                            <p:fltVal val="0"/>
                                          </p:val>
                                        </p:tav>
                                        <p:tav tm="100000">
                                          <p:val>
                                            <p:fltVal val="720"/>
                                          </p:val>
                                        </p:tav>
                                      </p:tavLst>
                                    </p:anim>
                                    <p:anim calcmode="lin" valueType="num">
                                      <p:cBhvr>
                                        <p:cTn id="46" dur="2000"/>
                                        <p:tgtEl>
                                          <p:spTgt spid="11">
                                            <p:txEl>
                                              <p:pRg st="0" end="0"/>
                                            </p:txEl>
                                          </p:spTgt>
                                        </p:tgtEl>
                                        <p:attrNameLst>
                                          <p:attrName>ppt_h</p:attrName>
                                        </p:attrNameLst>
                                      </p:cBhvr>
                                      <p:tavLst>
                                        <p:tav tm="0">
                                          <p:val>
                                            <p:strVal val="ppt_h"/>
                                          </p:val>
                                        </p:tav>
                                        <p:tav tm="100000">
                                          <p:val>
                                            <p:fltVal val="0"/>
                                          </p:val>
                                        </p:tav>
                                      </p:tavLst>
                                    </p:anim>
                                    <p:anim calcmode="lin" valueType="num">
                                      <p:cBhvr>
                                        <p:cTn id="47" dur="2000"/>
                                        <p:tgtEl>
                                          <p:spTgt spid="11">
                                            <p:txEl>
                                              <p:pRg st="0" end="0"/>
                                            </p:txEl>
                                          </p:spTgt>
                                        </p:tgtEl>
                                        <p:attrNameLst>
                                          <p:attrName>ppt_w</p:attrName>
                                        </p:attrNameLst>
                                      </p:cBhvr>
                                      <p:tavLst>
                                        <p:tav tm="0">
                                          <p:val>
                                            <p:strVal val="ppt_w"/>
                                          </p:val>
                                        </p:tav>
                                        <p:tav tm="100000">
                                          <p:val>
                                            <p:fltVal val="0"/>
                                          </p:val>
                                        </p:tav>
                                      </p:tavLst>
                                    </p:anim>
                                    <p:set>
                                      <p:cBhvr>
                                        <p:cTn id="48" dur="1" fill="hold">
                                          <p:stCondLst>
                                            <p:cond delay="1999"/>
                                          </p:stCondLst>
                                        </p:cTn>
                                        <p:tgtEl>
                                          <p:spTgt spid="11">
                                            <p:txEl>
                                              <p:pRg st="0" end="0"/>
                                            </p:txEl>
                                          </p:spTgt>
                                        </p:tgtEl>
                                        <p:attrNameLst>
                                          <p:attrName>style.visibility</p:attrName>
                                        </p:attrNameLst>
                                      </p:cBhvr>
                                      <p:to>
                                        <p:strVal val="hidden"/>
                                      </p:to>
                                    </p:set>
                                  </p:childTnLst>
                                </p:cTn>
                              </p:par>
                              <p:par>
                                <p:cTn id="49" presetID="35" presetClass="exit" presetSubtype="0" fill="hold" grpId="0" nodeType="withEffect">
                                  <p:stCondLst>
                                    <p:cond delay="0"/>
                                  </p:stCondLst>
                                  <p:childTnLst>
                                    <p:animEffect transition="out" filter="fade">
                                      <p:cBhvr>
                                        <p:cTn id="50" dur="2000"/>
                                        <p:tgtEl>
                                          <p:spTgt spid="11">
                                            <p:bg/>
                                          </p:spTgt>
                                        </p:tgtEl>
                                      </p:cBhvr>
                                    </p:animEffect>
                                    <p:anim calcmode="lin" valueType="num">
                                      <p:cBhvr>
                                        <p:cTn id="51" dur="2000"/>
                                        <p:tgtEl>
                                          <p:spTgt spid="11">
                                            <p:bg/>
                                          </p:spTgt>
                                        </p:tgtEl>
                                        <p:attrNameLst>
                                          <p:attrName>style.rotation</p:attrName>
                                        </p:attrNameLst>
                                      </p:cBhvr>
                                      <p:tavLst>
                                        <p:tav tm="0">
                                          <p:val>
                                            <p:fltVal val="0"/>
                                          </p:val>
                                        </p:tav>
                                        <p:tav tm="100000">
                                          <p:val>
                                            <p:fltVal val="720"/>
                                          </p:val>
                                        </p:tav>
                                      </p:tavLst>
                                    </p:anim>
                                    <p:anim calcmode="lin" valueType="num">
                                      <p:cBhvr>
                                        <p:cTn id="52" dur="2000"/>
                                        <p:tgtEl>
                                          <p:spTgt spid="11">
                                            <p:bg/>
                                          </p:spTgt>
                                        </p:tgtEl>
                                        <p:attrNameLst>
                                          <p:attrName>ppt_h</p:attrName>
                                        </p:attrNameLst>
                                      </p:cBhvr>
                                      <p:tavLst>
                                        <p:tav tm="0">
                                          <p:val>
                                            <p:strVal val="ppt_h"/>
                                          </p:val>
                                        </p:tav>
                                        <p:tav tm="100000">
                                          <p:val>
                                            <p:fltVal val="0"/>
                                          </p:val>
                                        </p:tav>
                                      </p:tavLst>
                                    </p:anim>
                                    <p:anim calcmode="lin" valueType="num">
                                      <p:cBhvr>
                                        <p:cTn id="53" dur="2000"/>
                                        <p:tgtEl>
                                          <p:spTgt spid="11">
                                            <p:bg/>
                                          </p:spTgt>
                                        </p:tgtEl>
                                        <p:attrNameLst>
                                          <p:attrName>ppt_w</p:attrName>
                                        </p:attrNameLst>
                                      </p:cBhvr>
                                      <p:tavLst>
                                        <p:tav tm="0">
                                          <p:val>
                                            <p:strVal val="ppt_w"/>
                                          </p:val>
                                        </p:tav>
                                        <p:tav tm="100000">
                                          <p:val>
                                            <p:fltVal val="0"/>
                                          </p:val>
                                        </p:tav>
                                      </p:tavLst>
                                    </p:anim>
                                    <p:set>
                                      <p:cBhvr>
                                        <p:cTn id="54" dur="1" fill="hold">
                                          <p:stCondLst>
                                            <p:cond delay="1999"/>
                                          </p:stCondLst>
                                        </p:cTn>
                                        <p:tgtEl>
                                          <p:spTgt spid="1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9" grpId="0" build="p" animBg="1"/>
    </p:bld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Kinetics</a:t>
            </a:r>
            <a:endParaRPr lang="en-US" dirty="0">
              <a:solidFill>
                <a:srgbClr val="00B0F0"/>
              </a:solidFill>
            </a:endParaRPr>
          </a:p>
        </p:txBody>
      </p:sp>
      <p:sp>
        <p:nvSpPr>
          <p:cNvPr id="5" name="Content Placeholder 4"/>
          <p:cNvSpPr>
            <a:spLocks noGrp="1"/>
          </p:cNvSpPr>
          <p:nvPr>
            <p:ph sz="half" idx="1"/>
          </p:nvPr>
        </p:nvSpPr>
        <p:spPr>
          <a:xfrm>
            <a:off x="498518" y="1101687"/>
            <a:ext cx="3657600" cy="4826600"/>
          </a:xfrm>
        </p:spPr>
        <p:txBody>
          <a:bodyPr>
            <a:normAutofit fontScale="85000" lnSpcReduction="20000"/>
          </a:bodyPr>
          <a:lstStyle/>
          <a:p>
            <a:r>
              <a:rPr lang="en-US" dirty="0" smtClean="0"/>
              <a:t>Using Spectrometry:</a:t>
            </a:r>
          </a:p>
          <a:p>
            <a:endParaRPr lang="en-US" dirty="0" smtClean="0"/>
          </a:p>
          <a:p>
            <a:endParaRPr lang="en-US" dirty="0" smtClean="0"/>
          </a:p>
          <a:p>
            <a:endParaRPr lang="en-US" dirty="0" smtClean="0"/>
          </a:p>
          <a:p>
            <a:r>
              <a:rPr lang="en-US" dirty="0" smtClean="0"/>
              <a:t>Data:</a:t>
            </a:r>
          </a:p>
          <a:p>
            <a:endParaRPr lang="en-US" dirty="0" smtClean="0"/>
          </a:p>
          <a:p>
            <a:endParaRPr lang="en-US" dirty="0" smtClean="0"/>
          </a:p>
          <a:p>
            <a:pPr>
              <a:buNone/>
            </a:pPr>
            <a:endParaRPr lang="en-US" dirty="0" smtClean="0"/>
          </a:p>
          <a:p>
            <a:pPr lvl="1"/>
            <a:r>
              <a:rPr lang="en-US" dirty="0" smtClean="0"/>
              <a:t>Analysis </a:t>
            </a:r>
          </a:p>
          <a:p>
            <a:pPr lvl="2"/>
            <a:r>
              <a:rPr lang="en-US" dirty="0" smtClean="0"/>
              <a:t>rate law from straight-line graph</a:t>
            </a:r>
          </a:p>
          <a:p>
            <a:pPr lvl="2"/>
            <a:r>
              <a:rPr lang="en-US" dirty="0" smtClean="0"/>
              <a:t>k from integrated rate law</a:t>
            </a:r>
          </a:p>
          <a:p>
            <a:pPr lvl="2"/>
            <a:r>
              <a:rPr lang="en-US" dirty="0" smtClean="0"/>
              <a:t>E</a:t>
            </a:r>
            <a:r>
              <a:rPr lang="en-US" baseline="-25000" dirty="0" smtClean="0"/>
              <a:t>a</a:t>
            </a:r>
            <a:r>
              <a:rPr lang="en-US" dirty="0" smtClean="0"/>
              <a:t> from Arrhenius Equation</a:t>
            </a:r>
          </a:p>
          <a:p>
            <a:endParaRPr lang="en-US" dirty="0" smtClean="0"/>
          </a:p>
        </p:txBody>
      </p:sp>
      <p:sp>
        <p:nvSpPr>
          <p:cNvPr id="6" name="Content Placeholder 5"/>
          <p:cNvSpPr>
            <a:spLocks noGrp="1"/>
          </p:cNvSpPr>
          <p:nvPr>
            <p:ph sz="half" idx="2"/>
          </p:nvPr>
        </p:nvSpPr>
        <p:spPr>
          <a:xfrm>
            <a:off x="4399878" y="1101687"/>
            <a:ext cx="3801782" cy="4140200"/>
          </a:xfrm>
        </p:spPr>
        <p:txBody>
          <a:bodyPr/>
          <a:lstStyle/>
          <a:p>
            <a:r>
              <a:rPr lang="en-US" dirty="0" smtClean="0"/>
              <a:t>Clock Reactions</a:t>
            </a:r>
          </a:p>
          <a:p>
            <a:pPr lvl="1"/>
            <a:r>
              <a:rPr lang="en-US" dirty="0" smtClean="0"/>
              <a:t>Reactions that have a delayed physical change due to mechanism which only has a later step show color change</a:t>
            </a:r>
          </a:p>
          <a:p>
            <a:pPr lvl="1"/>
            <a:r>
              <a:rPr lang="en-US" dirty="0" smtClean="0"/>
              <a:t>Concentration vs. time data can be gathered </a:t>
            </a:r>
          </a:p>
          <a:p>
            <a:pPr lvl="2"/>
            <a:r>
              <a:rPr lang="en-US" sz="1400" dirty="0" smtClean="0"/>
              <a:t>It is important that there is a relatively low [S</a:t>
            </a:r>
            <a:r>
              <a:rPr lang="en-US" sz="1400" baseline="-25000" dirty="0" smtClean="0"/>
              <a:t>2</a:t>
            </a:r>
            <a:r>
              <a:rPr lang="en-US" sz="1400" dirty="0" smtClean="0"/>
              <a:t>O</a:t>
            </a:r>
            <a:r>
              <a:rPr lang="en-US" sz="1400" baseline="-25000" dirty="0" smtClean="0"/>
              <a:t>3</a:t>
            </a:r>
            <a:r>
              <a:rPr lang="en-US" sz="1400" baseline="30000" dirty="0" smtClean="0"/>
              <a:t>-</a:t>
            </a:r>
            <a:r>
              <a:rPr lang="en-US" sz="1400" dirty="0" smtClean="0"/>
              <a:t>] so that the I</a:t>
            </a:r>
            <a:r>
              <a:rPr lang="en-US" sz="1400" baseline="-25000" dirty="0" smtClean="0"/>
              <a:t>3</a:t>
            </a:r>
            <a:r>
              <a:rPr lang="en-US" sz="1400" baseline="30000" dirty="0" smtClean="0"/>
              <a:t>-</a:t>
            </a:r>
            <a:r>
              <a:rPr lang="en-US" sz="1400" dirty="0" smtClean="0"/>
              <a:t> will accumulate and show the color change</a:t>
            </a:r>
          </a:p>
        </p:txBody>
      </p:sp>
      <p:sp>
        <p:nvSpPr>
          <p:cNvPr id="7" name="TextBox 6"/>
          <p:cNvSpPr txBox="1"/>
          <p:nvPr/>
        </p:nvSpPr>
        <p:spPr>
          <a:xfrm>
            <a:off x="7935598" y="-32652"/>
            <a:ext cx="1141559" cy="369332"/>
          </a:xfrm>
          <a:prstGeom prst="rect">
            <a:avLst/>
          </a:prstGeom>
          <a:noFill/>
        </p:spPr>
        <p:txBody>
          <a:bodyPr wrap="square" rtlCol="0">
            <a:spAutoFit/>
          </a:bodyPr>
          <a:lstStyle/>
          <a:p>
            <a:r>
              <a:rPr lang="en-US" dirty="0" smtClean="0">
                <a:hlinkClick r:id="rId2"/>
              </a:rPr>
              <a:t>Source 1</a:t>
            </a:r>
            <a:endParaRPr lang="en-US" dirty="0"/>
          </a:p>
        </p:txBody>
      </p:sp>
      <p:sp>
        <p:nvSpPr>
          <p:cNvPr id="8" name="TextBox 7"/>
          <p:cNvSpPr txBox="1"/>
          <p:nvPr/>
        </p:nvSpPr>
        <p:spPr>
          <a:xfrm>
            <a:off x="7084707" y="-33051"/>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9" name="TextBox 8"/>
          <p:cNvSpPr txBox="1"/>
          <p:nvPr/>
        </p:nvSpPr>
        <p:spPr>
          <a:xfrm>
            <a:off x="5431625" y="-22034"/>
            <a:ext cx="1664099" cy="369332"/>
          </a:xfrm>
          <a:prstGeom prst="rect">
            <a:avLst/>
          </a:prstGeom>
          <a:noFill/>
        </p:spPr>
        <p:txBody>
          <a:bodyPr wrap="square" rtlCol="0">
            <a:spAutoFit/>
          </a:bodyPr>
          <a:lstStyle/>
          <a:p>
            <a:r>
              <a:rPr lang="en-US" dirty="0" smtClean="0">
                <a:hlinkClick r:id="rId4"/>
              </a:rPr>
              <a:t>Virtual Lab 2</a:t>
            </a:r>
            <a:endParaRPr lang="en-US" dirty="0"/>
          </a:p>
        </p:txBody>
      </p:sp>
      <p:pic>
        <p:nvPicPr>
          <p:cNvPr id="4098" name="Picture 2" descr="http://docott.com/files.142/labs.exams/crystal.violet.pics/rxn.gif"/>
          <p:cNvPicPr>
            <a:picLocks noChangeAspect="1" noChangeArrowheads="1"/>
          </p:cNvPicPr>
          <p:nvPr/>
        </p:nvPicPr>
        <p:blipFill>
          <a:blip r:embed="rId5"/>
          <a:srcRect/>
          <a:stretch>
            <a:fillRect/>
          </a:stretch>
        </p:blipFill>
        <p:spPr bwMode="auto">
          <a:xfrm>
            <a:off x="155574" y="1390885"/>
            <a:ext cx="3749040" cy="346168"/>
          </a:xfrm>
          <a:prstGeom prst="rect">
            <a:avLst/>
          </a:prstGeom>
          <a:noFill/>
        </p:spPr>
      </p:pic>
      <p:pic>
        <p:nvPicPr>
          <p:cNvPr id="4100" name="Picture 4" descr="http://www.harpercollege.edu/tm-ps/chm/100/dgodambe/thedisk/kinetic/1a.jpg"/>
          <p:cNvPicPr>
            <a:picLocks noChangeAspect="1" noChangeArrowheads="1"/>
          </p:cNvPicPr>
          <p:nvPr/>
        </p:nvPicPr>
        <p:blipFill>
          <a:blip r:embed="rId6"/>
          <a:srcRect/>
          <a:stretch>
            <a:fillRect/>
          </a:stretch>
        </p:blipFill>
        <p:spPr bwMode="auto">
          <a:xfrm>
            <a:off x="665110" y="1784122"/>
            <a:ext cx="2849271" cy="877207"/>
          </a:xfrm>
          <a:prstGeom prst="rect">
            <a:avLst/>
          </a:prstGeom>
          <a:noFill/>
        </p:spPr>
      </p:pic>
      <p:sp>
        <p:nvSpPr>
          <p:cNvPr id="12" name="TextBox 11"/>
          <p:cNvSpPr txBox="1"/>
          <p:nvPr/>
        </p:nvSpPr>
        <p:spPr>
          <a:xfrm>
            <a:off x="-66006" y="2440991"/>
            <a:ext cx="859531" cy="292388"/>
          </a:xfrm>
          <a:prstGeom prst="rect">
            <a:avLst/>
          </a:prstGeom>
          <a:noFill/>
        </p:spPr>
        <p:txBody>
          <a:bodyPr wrap="none" rtlCol="0">
            <a:spAutoFit/>
          </a:bodyPr>
          <a:lstStyle/>
          <a:p>
            <a:r>
              <a:rPr lang="en-US" sz="1300" b="1" dirty="0" smtClean="0"/>
              <a:t>Time (s)</a:t>
            </a:r>
            <a:endParaRPr lang="en-US" sz="1300" b="1" dirty="0"/>
          </a:p>
        </p:txBody>
      </p:sp>
      <p:grpSp>
        <p:nvGrpSpPr>
          <p:cNvPr id="29" name="Group 28"/>
          <p:cNvGrpSpPr/>
          <p:nvPr/>
        </p:nvGrpSpPr>
        <p:grpSpPr>
          <a:xfrm>
            <a:off x="-10292" y="3106757"/>
            <a:ext cx="4538949" cy="1344061"/>
            <a:chOff x="-10292" y="3040655"/>
            <a:chExt cx="4538949" cy="1344061"/>
          </a:xfrm>
        </p:grpSpPr>
        <p:pic>
          <p:nvPicPr>
            <p:cNvPr id="4102" name="Picture 6" descr="http://webpages.sou.edu/~chapman/Ch206/kineticszero.gif"/>
            <p:cNvPicPr>
              <a:picLocks noChangeAspect="1" noChangeArrowheads="1"/>
            </p:cNvPicPr>
            <p:nvPr/>
          </p:nvPicPr>
          <p:blipFill>
            <a:blip r:embed="rId7"/>
            <a:srcRect/>
            <a:stretch>
              <a:fillRect/>
            </a:stretch>
          </p:blipFill>
          <p:spPr bwMode="auto">
            <a:xfrm>
              <a:off x="-10292" y="3040656"/>
              <a:ext cx="1585283" cy="1344060"/>
            </a:xfrm>
            <a:prstGeom prst="rect">
              <a:avLst/>
            </a:prstGeom>
            <a:noFill/>
          </p:spPr>
        </p:pic>
        <p:pic>
          <p:nvPicPr>
            <p:cNvPr id="4104" name="Picture 8" descr="http://webpages.sou.edu/~chapman/Ch206/kineticsfirst.gif"/>
            <p:cNvPicPr>
              <a:picLocks noChangeAspect="1" noChangeArrowheads="1"/>
            </p:cNvPicPr>
            <p:nvPr/>
          </p:nvPicPr>
          <p:blipFill>
            <a:blip r:embed="rId8"/>
            <a:srcRect/>
            <a:stretch>
              <a:fillRect/>
            </a:stretch>
          </p:blipFill>
          <p:spPr bwMode="auto">
            <a:xfrm>
              <a:off x="1534569" y="3040655"/>
              <a:ext cx="1533731" cy="1344060"/>
            </a:xfrm>
            <a:prstGeom prst="rect">
              <a:avLst/>
            </a:prstGeom>
            <a:noFill/>
          </p:spPr>
        </p:pic>
        <p:pic>
          <p:nvPicPr>
            <p:cNvPr id="4106" name="Picture 10" descr="http://webpages.sou.edu/~chapman/Ch206/kineticsecond.gif"/>
            <p:cNvPicPr>
              <a:picLocks noChangeAspect="1" noChangeArrowheads="1"/>
            </p:cNvPicPr>
            <p:nvPr/>
          </p:nvPicPr>
          <p:blipFill>
            <a:blip r:embed="rId9"/>
            <a:srcRect/>
            <a:stretch>
              <a:fillRect/>
            </a:stretch>
          </p:blipFill>
          <p:spPr bwMode="auto">
            <a:xfrm>
              <a:off x="3068301" y="3040656"/>
              <a:ext cx="1460356" cy="1344060"/>
            </a:xfrm>
            <a:prstGeom prst="rect">
              <a:avLst/>
            </a:prstGeom>
            <a:noFill/>
          </p:spPr>
        </p:pic>
      </p:grpSp>
      <p:sp>
        <p:nvSpPr>
          <p:cNvPr id="17" name="TextBox 16"/>
          <p:cNvSpPr txBox="1"/>
          <p:nvPr/>
        </p:nvSpPr>
        <p:spPr>
          <a:xfrm>
            <a:off x="4399878" y="5928287"/>
            <a:ext cx="4747426" cy="92333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4.2: The student is able to analyze concentration vs. time data to determine the rate law for a </a:t>
            </a:r>
            <a:r>
              <a:rPr lang="en-US" sz="900" dirty="0" err="1" smtClean="0"/>
              <a:t>zeroth</a:t>
            </a:r>
            <a:r>
              <a:rPr lang="en-US" sz="900" dirty="0" smtClean="0"/>
              <a:t>-, first-, or second-order reaction. </a:t>
            </a:r>
          </a:p>
          <a:p>
            <a:r>
              <a:rPr lang="en-US" sz="900" dirty="0" smtClean="0"/>
              <a:t>LO 4.3: The student is able to connect the half-life of a reaction to the rate constant of a first-order reaction and justify the use of this relation in terms of the reaction being a first-order reaction. </a:t>
            </a:r>
            <a:endParaRPr lang="en-US" sz="900" u="sng" dirty="0" smtClean="0"/>
          </a:p>
        </p:txBody>
      </p:sp>
      <p:sp>
        <p:nvSpPr>
          <p:cNvPr id="18" name="TextBox 17"/>
          <p:cNvSpPr txBox="1"/>
          <p:nvPr/>
        </p:nvSpPr>
        <p:spPr>
          <a:xfrm>
            <a:off x="0" y="5928288"/>
            <a:ext cx="4399878" cy="9233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pic>
        <p:nvPicPr>
          <p:cNvPr id="4112" name="Picture 16" descr="http://2.bp.blogspot.com/-j8EwqHPyVms/TebknGrgvYI/AAAAAAAAJZ0/RwKLBkV1MFk/s1600/iodine+clock.jpg"/>
          <p:cNvPicPr>
            <a:picLocks noChangeAspect="1" noChangeArrowheads="1"/>
          </p:cNvPicPr>
          <p:nvPr/>
        </p:nvPicPr>
        <p:blipFill>
          <a:blip r:embed="rId10"/>
          <a:srcRect/>
          <a:stretch>
            <a:fillRect/>
          </a:stretch>
        </p:blipFill>
        <p:spPr bwMode="auto">
          <a:xfrm>
            <a:off x="4814374" y="4136955"/>
            <a:ext cx="3878443" cy="1216217"/>
          </a:xfrm>
          <a:prstGeom prst="rect">
            <a:avLst/>
          </a:prstGeom>
          <a:noFill/>
        </p:spPr>
      </p:pic>
      <p:sp>
        <p:nvSpPr>
          <p:cNvPr id="23" name="TextBox 22"/>
          <p:cNvSpPr txBox="1"/>
          <p:nvPr/>
        </p:nvSpPr>
        <p:spPr>
          <a:xfrm>
            <a:off x="3880693" y="-22034"/>
            <a:ext cx="1550932" cy="369332"/>
          </a:xfrm>
          <a:prstGeom prst="rect">
            <a:avLst/>
          </a:prstGeom>
          <a:noFill/>
        </p:spPr>
        <p:txBody>
          <a:bodyPr wrap="square" rtlCol="0">
            <a:spAutoFit/>
          </a:bodyPr>
          <a:lstStyle/>
          <a:p>
            <a:r>
              <a:rPr lang="en-US" dirty="0" smtClean="0">
                <a:hlinkClick r:id="rId11"/>
              </a:rPr>
              <a:t>Virtual Lab 1</a:t>
            </a:r>
            <a:endParaRPr lang="en-US" dirty="0"/>
          </a:p>
        </p:txBody>
      </p:sp>
      <p:graphicFrame>
        <p:nvGraphicFramePr>
          <p:cNvPr id="24" name="Table 23"/>
          <p:cNvGraphicFramePr>
            <a:graphicFrameLocks noGrp="1"/>
          </p:cNvGraphicFramePr>
          <p:nvPr/>
        </p:nvGraphicFramePr>
        <p:xfrm>
          <a:off x="0" y="3040655"/>
          <a:ext cx="4572000" cy="251460"/>
        </p:xfrm>
        <a:graphic>
          <a:graphicData uri="http://schemas.openxmlformats.org/drawingml/2006/table">
            <a:tbl>
              <a:tblPr firstRow="1" bandRow="1">
                <a:tableStyleId>{5C22544A-7EE6-4342-B048-85BDC9FD1C3A}</a:tableStyleId>
              </a:tblPr>
              <a:tblGrid>
                <a:gridCol w="1524000"/>
                <a:gridCol w="1524000"/>
                <a:gridCol w="1524000"/>
              </a:tblGrid>
              <a:tr h="182880">
                <a:tc>
                  <a:txBody>
                    <a:bodyPr/>
                    <a:lstStyle/>
                    <a:p>
                      <a:r>
                        <a:rPr lang="en-US" sz="1050" dirty="0" smtClean="0"/>
                        <a:t>Zero Order Plot</a:t>
                      </a:r>
                      <a:endParaRPr lang="en-US" sz="1050" dirty="0"/>
                    </a:p>
                  </a:txBody>
                  <a:tcPr/>
                </a:tc>
                <a:tc>
                  <a:txBody>
                    <a:bodyPr/>
                    <a:lstStyle/>
                    <a:p>
                      <a:r>
                        <a:rPr lang="en-US" sz="1050" dirty="0" smtClean="0"/>
                        <a:t>1</a:t>
                      </a:r>
                      <a:r>
                        <a:rPr lang="en-US" sz="1050" baseline="30000" dirty="0" smtClean="0"/>
                        <a:t>st</a:t>
                      </a:r>
                      <a:r>
                        <a:rPr lang="en-US" sz="1050" dirty="0" smtClean="0"/>
                        <a:t> Order Plot</a:t>
                      </a:r>
                      <a:endParaRPr lang="en-US" sz="1050" dirty="0"/>
                    </a:p>
                  </a:txBody>
                  <a:tcPr/>
                </a:tc>
                <a:tc>
                  <a:txBody>
                    <a:bodyPr/>
                    <a:lstStyle/>
                    <a:p>
                      <a:r>
                        <a:rPr lang="en-US" sz="1050" dirty="0" smtClean="0"/>
                        <a:t>2</a:t>
                      </a:r>
                      <a:r>
                        <a:rPr lang="en-US" sz="1050" baseline="30000" dirty="0" smtClean="0"/>
                        <a:t>nd</a:t>
                      </a:r>
                      <a:r>
                        <a:rPr lang="en-US" sz="1050" baseline="0" dirty="0" smtClean="0"/>
                        <a:t> Order Plot</a:t>
                      </a:r>
                      <a:endParaRPr lang="en-US" sz="1050" dirty="0"/>
                    </a:p>
                  </a:txBody>
                  <a:tcPr/>
                </a:tc>
              </a:tr>
            </a:tbl>
          </a:graphicData>
        </a:graphic>
      </p:graphicFrame>
      <p:grpSp>
        <p:nvGrpSpPr>
          <p:cNvPr id="28" name="Group 27"/>
          <p:cNvGrpSpPr/>
          <p:nvPr/>
        </p:nvGrpSpPr>
        <p:grpSpPr>
          <a:xfrm>
            <a:off x="4814375" y="4858789"/>
            <a:ext cx="3788464" cy="1053225"/>
            <a:chOff x="4814375" y="4324205"/>
            <a:chExt cx="3788464" cy="1053225"/>
          </a:xfrm>
        </p:grpSpPr>
        <p:sp>
          <p:nvSpPr>
            <p:cNvPr id="25" name="TextBox 24"/>
            <p:cNvSpPr txBox="1"/>
            <p:nvPr/>
          </p:nvSpPr>
          <p:spPr>
            <a:xfrm>
              <a:off x="5305013" y="5008098"/>
              <a:ext cx="3297826" cy="369332"/>
            </a:xfrm>
            <a:prstGeom prst="rect">
              <a:avLst/>
            </a:prstGeom>
            <a:solidFill>
              <a:srgbClr val="002060"/>
            </a:solidFill>
          </p:spPr>
          <p:txBody>
            <a:bodyPr wrap="none" rtlCol="0">
              <a:spAutoFit/>
            </a:bodyPr>
            <a:lstStyle/>
            <a:p>
              <a:r>
                <a:rPr lang="en-US" dirty="0" smtClean="0">
                  <a:solidFill>
                    <a:schemeClr val="bg1"/>
                  </a:solidFill>
                </a:rPr>
                <a:t>Blue in the presence of starch</a:t>
              </a:r>
              <a:endParaRPr lang="en-US" dirty="0">
                <a:solidFill>
                  <a:schemeClr val="bg1"/>
                </a:solidFill>
              </a:endParaRPr>
            </a:p>
          </p:txBody>
        </p:sp>
        <p:sp>
          <p:nvSpPr>
            <p:cNvPr id="26" name="Curved Right Arrow 25"/>
            <p:cNvSpPr/>
            <p:nvPr/>
          </p:nvSpPr>
          <p:spPr>
            <a:xfrm>
              <a:off x="4814375" y="4450817"/>
              <a:ext cx="404740" cy="79106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Oval 26"/>
            <p:cNvSpPr/>
            <p:nvPr/>
          </p:nvSpPr>
          <p:spPr>
            <a:xfrm>
              <a:off x="5219115" y="4324205"/>
              <a:ext cx="562707" cy="317278"/>
            </a:xfrm>
            <a:prstGeom prst="ellipse">
              <a:avLst/>
            </a:prstGeom>
            <a:noFill/>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grpSp>
        <p:nvGrpSpPr>
          <p:cNvPr id="33" name="Group 32"/>
          <p:cNvGrpSpPr/>
          <p:nvPr/>
        </p:nvGrpSpPr>
        <p:grpSpPr>
          <a:xfrm>
            <a:off x="4528657" y="3292114"/>
            <a:ext cx="4548500" cy="2619899"/>
            <a:chOff x="4595500" y="3292115"/>
            <a:chExt cx="4548500" cy="2619899"/>
          </a:xfrm>
        </p:grpSpPr>
        <p:sp>
          <p:nvSpPr>
            <p:cNvPr id="31" name="Rectangle 30"/>
            <p:cNvSpPr/>
            <p:nvPr/>
          </p:nvSpPr>
          <p:spPr>
            <a:xfrm>
              <a:off x="4595500" y="3292115"/>
              <a:ext cx="4548500" cy="261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4" name="Picture 18" descr="http://interchemnet.um.maine.edu/data/images/iodine_graphic_rxn.jpg"/>
            <p:cNvPicPr>
              <a:picLocks noChangeAspect="1" noChangeArrowheads="1"/>
            </p:cNvPicPr>
            <p:nvPr/>
          </p:nvPicPr>
          <p:blipFill>
            <a:blip r:embed="rId12"/>
            <a:srcRect/>
            <a:stretch>
              <a:fillRect/>
            </a:stretch>
          </p:blipFill>
          <p:spPr bwMode="auto">
            <a:xfrm>
              <a:off x="4595500" y="3349942"/>
              <a:ext cx="4548500" cy="2305284"/>
            </a:xfrm>
            <a:prstGeom prst="rect">
              <a:avLst/>
            </a:prstGeom>
            <a:noFill/>
          </p:spPr>
        </p:pic>
      </p:grpSp>
      <p:sp>
        <p:nvSpPr>
          <p:cNvPr id="30" name="Rectangle 29"/>
          <p:cNvSpPr/>
          <p:nvPr/>
        </p:nvSpPr>
        <p:spPr>
          <a:xfrm>
            <a:off x="-10292" y="928054"/>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6" name="Picture 20"/>
          <p:cNvPicPr>
            <a:picLocks noChangeAspect="1" noChangeArrowheads="1"/>
          </p:cNvPicPr>
          <p:nvPr/>
        </p:nvPicPr>
        <p:blipFill>
          <a:blip r:embed="rId13"/>
          <a:srcRect l="26966" t="27514" r="35333" b="39538"/>
          <a:stretch>
            <a:fillRect/>
          </a:stretch>
        </p:blipFill>
        <p:spPr bwMode="auto">
          <a:xfrm>
            <a:off x="175778" y="1071074"/>
            <a:ext cx="7564791" cy="3716900"/>
          </a:xfrm>
          <a:prstGeom prst="rect">
            <a:avLst/>
          </a:prstGeom>
          <a:noFill/>
          <a:ln w="9525">
            <a:noFill/>
            <a:miter lim="800000"/>
            <a:headEnd/>
            <a:tailEnd/>
          </a:ln>
        </p:spPr>
      </p:pic>
      <p:sp>
        <p:nvSpPr>
          <p:cNvPr id="32" name="Rounded Rectangle 31"/>
          <p:cNvSpPr/>
          <p:nvPr/>
        </p:nvSpPr>
        <p:spPr>
          <a:xfrm>
            <a:off x="488226" y="3929294"/>
            <a:ext cx="6935952" cy="83880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71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33"/>
                                        </p:tgtEl>
                                      </p:cBhvr>
                                    </p:animEffect>
                                    <p:set>
                                      <p:cBhvr>
                                        <p:cTn id="7" dur="1" fill="hold">
                                          <p:stCondLst>
                                            <p:cond delay="19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1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20" presetID="1" presetClass="entr" presetSubtype="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2" grpId="1" animBg="1"/>
    </p:bld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6" name="Picture 4" descr="File:Bomb Calorimeter Diagram.png"/>
          <p:cNvPicPr>
            <a:picLocks noChangeAspect="1" noChangeArrowheads="1"/>
          </p:cNvPicPr>
          <p:nvPr/>
        </p:nvPicPr>
        <p:blipFill>
          <a:blip r:embed="rId2"/>
          <a:srcRect/>
          <a:stretch>
            <a:fillRect/>
          </a:stretch>
        </p:blipFill>
        <p:spPr bwMode="auto">
          <a:xfrm>
            <a:off x="7017747" y="4187295"/>
            <a:ext cx="2103120" cy="145600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Calorimetry</a:t>
            </a:r>
            <a:endParaRPr lang="en-US" dirty="0">
              <a:solidFill>
                <a:srgbClr val="00B0F0"/>
              </a:solidFill>
            </a:endParaRPr>
          </a:p>
        </p:txBody>
      </p:sp>
      <p:sp>
        <p:nvSpPr>
          <p:cNvPr id="14" name="Content Placeholder 13"/>
          <p:cNvSpPr>
            <a:spLocks noGrp="1"/>
          </p:cNvSpPr>
          <p:nvPr>
            <p:ph sz="quarter" idx="4"/>
          </p:nvPr>
        </p:nvSpPr>
        <p:spPr>
          <a:xfrm>
            <a:off x="4624966" y="1603285"/>
            <a:ext cx="2750069" cy="3678797"/>
          </a:xfrm>
        </p:spPr>
        <p:txBody>
          <a:bodyPr>
            <a:normAutofit lnSpcReduction="10000"/>
          </a:bodyPr>
          <a:lstStyle/>
          <a:p>
            <a:r>
              <a:rPr lang="en-US" dirty="0" smtClean="0"/>
              <a:t>Specific Heat of Material </a:t>
            </a:r>
          </a:p>
          <a:p>
            <a:pPr lvl="1"/>
            <a:r>
              <a:rPr lang="en-US" dirty="0" smtClean="0"/>
              <a:t>Can be used to ID unknown</a:t>
            </a:r>
          </a:p>
          <a:p>
            <a:r>
              <a:rPr lang="en-US" dirty="0" smtClean="0"/>
              <a:t>Heat of reaction</a:t>
            </a:r>
          </a:p>
          <a:p>
            <a:r>
              <a:rPr lang="en-US" dirty="0" smtClean="0"/>
              <a:t>Energy content of food</a:t>
            </a:r>
          </a:p>
          <a:p>
            <a:pPr lvl="1"/>
            <a:r>
              <a:rPr lang="en-US" dirty="0" smtClean="0"/>
              <a:t>This is usually done in a bomb calorimeter (constant V)</a:t>
            </a:r>
          </a:p>
          <a:p>
            <a:pPr lvl="1">
              <a:buNone/>
            </a:pPr>
            <a:endParaRPr lang="en-US" dirty="0" smtClean="0"/>
          </a:p>
        </p:txBody>
      </p:sp>
      <p:sp>
        <p:nvSpPr>
          <p:cNvPr id="13" name="Text Placeholder 12"/>
          <p:cNvSpPr>
            <a:spLocks noGrp="1"/>
          </p:cNvSpPr>
          <p:nvPr>
            <p:ph type="body" sz="quarter" idx="3"/>
          </p:nvPr>
        </p:nvSpPr>
        <p:spPr>
          <a:xfrm>
            <a:off x="4624965" y="1195532"/>
            <a:ext cx="2743200" cy="322729"/>
          </a:xfrm>
        </p:spPr>
        <p:txBody>
          <a:bodyPr/>
          <a:lstStyle/>
          <a:p>
            <a:r>
              <a:rPr lang="en-US" dirty="0" smtClean="0"/>
              <a:t>Applications:</a:t>
            </a:r>
            <a:endParaRPr lang="en-US" dirty="0"/>
          </a:p>
        </p:txBody>
      </p:sp>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6" name="TextBox 5"/>
          <p:cNvSpPr txBox="1"/>
          <p:nvPr/>
        </p:nvSpPr>
        <p:spPr>
          <a:xfrm>
            <a:off x="8144771" y="2052845"/>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7" name="TextBox 6"/>
          <p:cNvSpPr txBox="1"/>
          <p:nvPr/>
        </p:nvSpPr>
        <p:spPr>
          <a:xfrm>
            <a:off x="7651057" y="2367585"/>
            <a:ext cx="1388674" cy="369332"/>
          </a:xfrm>
          <a:prstGeom prst="rect">
            <a:avLst/>
          </a:prstGeom>
          <a:noFill/>
        </p:spPr>
        <p:txBody>
          <a:bodyPr wrap="square" rtlCol="0">
            <a:spAutoFit/>
          </a:bodyPr>
          <a:lstStyle/>
          <a:p>
            <a:r>
              <a:rPr lang="en-US" dirty="0" smtClean="0">
                <a:hlinkClick r:id="rId5"/>
              </a:rPr>
              <a:t>Virtual Lab</a:t>
            </a:r>
            <a:endParaRPr lang="en-US" dirty="0"/>
          </a:p>
        </p:txBody>
      </p:sp>
      <p:sp>
        <p:nvSpPr>
          <p:cNvPr id="9" name="TextBox 8"/>
          <p:cNvSpPr txBox="1"/>
          <p:nvPr/>
        </p:nvSpPr>
        <p:spPr>
          <a:xfrm>
            <a:off x="-1" y="1661916"/>
            <a:ext cx="3924887" cy="4031873"/>
          </a:xfrm>
          <a:prstGeom prst="rect">
            <a:avLst/>
          </a:prstGeom>
          <a:noFill/>
        </p:spPr>
        <p:txBody>
          <a:bodyPr wrap="square" rtlCol="0">
            <a:spAutoFit/>
          </a:bodyPr>
          <a:lstStyle/>
          <a:p>
            <a:r>
              <a:rPr lang="en-US" sz="1600" b="1" dirty="0" smtClean="0"/>
              <a:t>Assumption: </a:t>
            </a:r>
          </a:p>
          <a:p>
            <a:pPr>
              <a:buFont typeface="Arial" pitchFamily="34" charset="0"/>
              <a:buChar char="•"/>
            </a:pPr>
            <a:r>
              <a:rPr lang="en-US" sz="1600" b="1" dirty="0" smtClean="0"/>
              <a:t>the calorimeter is isolated </a:t>
            </a:r>
          </a:p>
          <a:p>
            <a:pPr>
              <a:buFont typeface="Arial" pitchFamily="34" charset="0"/>
              <a:buChar char="•"/>
            </a:pPr>
            <a:r>
              <a:rPr lang="en-US" sz="1600" b="1" dirty="0" smtClean="0"/>
              <a:t>so the surroundings are only the  calorimeter setup, which includes the water</a:t>
            </a:r>
          </a:p>
          <a:p>
            <a:pPr>
              <a:buFont typeface="Arial" pitchFamily="34" charset="0"/>
              <a:buChar char="•"/>
            </a:pPr>
            <a:r>
              <a:rPr lang="en-US" sz="1600" b="1" dirty="0" smtClean="0"/>
              <a:t>the calorimeter itself has a heat capacity, as it will absorb some heat.</a:t>
            </a:r>
          </a:p>
          <a:p>
            <a:pPr>
              <a:buFont typeface="Arial" pitchFamily="34" charset="0"/>
              <a:buChar char="•"/>
            </a:pPr>
            <a:r>
              <a:rPr lang="en-US" sz="1600" b="1" dirty="0" smtClean="0"/>
              <a:t>So… </a:t>
            </a:r>
          </a:p>
          <a:p>
            <a:r>
              <a:rPr lang="en-US" sz="1600" b="1" dirty="0" smtClean="0"/>
              <a:t>	</a:t>
            </a:r>
            <a:r>
              <a:rPr lang="en-US" sz="1600" b="1" dirty="0" err="1" smtClean="0"/>
              <a:t>q</a:t>
            </a:r>
            <a:r>
              <a:rPr lang="en-US" sz="1600" b="1" baseline="-25000" dirty="0" err="1" smtClean="0"/>
              <a:t>surr</a:t>
            </a:r>
            <a:r>
              <a:rPr lang="en-US" sz="1600" b="1" dirty="0" smtClean="0"/>
              <a:t> = -</a:t>
            </a:r>
            <a:r>
              <a:rPr lang="en-US" sz="1600" b="1" dirty="0" err="1" smtClean="0"/>
              <a:t>q</a:t>
            </a:r>
            <a:r>
              <a:rPr lang="en-US" sz="1600" b="1" baseline="-25000" dirty="0" err="1" smtClean="0"/>
              <a:t>rxn</a:t>
            </a:r>
            <a:endParaRPr lang="en-US" sz="1600" b="1" baseline="-25000" dirty="0" smtClean="0"/>
          </a:p>
          <a:p>
            <a:r>
              <a:rPr lang="en-US" sz="1600" b="1" dirty="0" smtClean="0"/>
              <a:t>	</a:t>
            </a:r>
            <a:r>
              <a:rPr lang="en-US" sz="1600" b="1" dirty="0" err="1" smtClean="0"/>
              <a:t>q</a:t>
            </a:r>
            <a:r>
              <a:rPr lang="en-US" sz="1600" b="1" baseline="-25000" dirty="0" err="1" smtClean="0"/>
              <a:t>surr</a:t>
            </a:r>
            <a:r>
              <a:rPr lang="en-US" sz="1600" b="1" dirty="0" smtClean="0"/>
              <a:t> = q</a:t>
            </a:r>
            <a:r>
              <a:rPr lang="en-US" sz="1600" b="1" baseline="-25000" dirty="0" smtClean="0"/>
              <a:t>cal</a:t>
            </a:r>
            <a:r>
              <a:rPr lang="en-US" sz="1600" b="1" dirty="0" smtClean="0"/>
              <a:t>+q</a:t>
            </a:r>
            <a:r>
              <a:rPr lang="en-US" sz="1600" b="1" baseline="-25000" dirty="0" smtClean="0"/>
              <a:t>H</a:t>
            </a:r>
            <a:r>
              <a:rPr lang="en-US" sz="1100" b="1" baseline="-25000" dirty="0" smtClean="0"/>
              <a:t>2</a:t>
            </a:r>
            <a:r>
              <a:rPr lang="en-US" sz="1600" b="1" baseline="-25000" dirty="0" smtClean="0"/>
              <a:t>O+sys</a:t>
            </a:r>
          </a:p>
          <a:p>
            <a:r>
              <a:rPr lang="en-US" sz="1600" b="1" dirty="0" smtClean="0"/>
              <a:t>	</a:t>
            </a:r>
            <a:r>
              <a:rPr lang="en-US" sz="1600" b="1" dirty="0" err="1" smtClean="0"/>
              <a:t>q</a:t>
            </a:r>
            <a:r>
              <a:rPr lang="en-US" sz="1600" b="1" baseline="-25000" dirty="0" err="1" smtClean="0"/>
              <a:t>cal</a:t>
            </a:r>
            <a:r>
              <a:rPr lang="en-US" sz="1600" b="1" dirty="0" smtClean="0"/>
              <a:t> = </a:t>
            </a:r>
            <a:r>
              <a:rPr lang="en-US" sz="1600" b="1" dirty="0" err="1" smtClean="0"/>
              <a:t>Ccal</a:t>
            </a:r>
            <a:r>
              <a:rPr lang="el-GR" sz="1600" b="1" dirty="0" smtClean="0">
                <a:latin typeface="Times New Roman"/>
                <a:cs typeface="Times New Roman"/>
              </a:rPr>
              <a:t>Δ</a:t>
            </a:r>
            <a:r>
              <a:rPr lang="en-US" sz="1600" b="1" dirty="0" smtClean="0">
                <a:latin typeface="Times New Roman"/>
                <a:cs typeface="Times New Roman"/>
              </a:rPr>
              <a:t>T</a:t>
            </a:r>
          </a:p>
          <a:p>
            <a:r>
              <a:rPr lang="en-US" sz="2000" b="1" dirty="0" smtClean="0">
                <a:solidFill>
                  <a:schemeClr val="accent2">
                    <a:lumMod val="75000"/>
                    <a:lumOff val="25000"/>
                  </a:schemeClr>
                </a:solidFill>
                <a:latin typeface="Times New Roman"/>
                <a:cs typeface="Times New Roman"/>
              </a:rPr>
              <a:t>Therefore:</a:t>
            </a:r>
            <a:endParaRPr lang="en-US" sz="2000" b="1" dirty="0" smtClean="0">
              <a:solidFill>
                <a:schemeClr val="accent2">
                  <a:lumMod val="75000"/>
                  <a:lumOff val="25000"/>
                </a:schemeClr>
              </a:solidFill>
            </a:endParaRPr>
          </a:p>
          <a:p>
            <a:r>
              <a:rPr lang="en-US" sz="2000" b="1" dirty="0" smtClean="0">
                <a:solidFill>
                  <a:srgbClr val="0070C0"/>
                </a:solidFill>
              </a:rPr>
              <a:t>-</a:t>
            </a:r>
            <a:r>
              <a:rPr lang="en-US" sz="2000" b="1" dirty="0" err="1" smtClean="0">
                <a:solidFill>
                  <a:srgbClr val="0070C0"/>
                </a:solidFill>
              </a:rPr>
              <a:t>q</a:t>
            </a:r>
            <a:r>
              <a:rPr lang="en-US" sz="2000" b="1" baseline="-25000" dirty="0" err="1" smtClean="0">
                <a:solidFill>
                  <a:srgbClr val="0070C0"/>
                </a:solidFill>
              </a:rPr>
              <a:t>rxn</a:t>
            </a:r>
            <a:r>
              <a:rPr lang="en-US" sz="2000" b="1" dirty="0" smtClean="0">
                <a:latin typeface="Times New Roman"/>
                <a:cs typeface="Times New Roman"/>
              </a:rPr>
              <a:t>=</a:t>
            </a:r>
            <a:r>
              <a:rPr lang="en-US" sz="2000" b="1" dirty="0" smtClean="0"/>
              <a:t> </a:t>
            </a:r>
            <a:r>
              <a:rPr lang="en-US" sz="2000" b="1" dirty="0" err="1" smtClean="0">
                <a:solidFill>
                  <a:srgbClr val="FF0000"/>
                </a:solidFill>
              </a:rPr>
              <a:t>C</a:t>
            </a:r>
            <a:r>
              <a:rPr lang="en-US" sz="2000" b="1" baseline="-25000" dirty="0" err="1" smtClean="0">
                <a:solidFill>
                  <a:srgbClr val="FF0000"/>
                </a:solidFill>
              </a:rPr>
              <a:t>cal</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r>
              <a:rPr lang="en-US" sz="2000" b="1" dirty="0" smtClean="0">
                <a:latin typeface="Times New Roman"/>
                <a:cs typeface="Times New Roman"/>
              </a:rPr>
              <a:t> </a:t>
            </a:r>
            <a:r>
              <a:rPr lang="en-US" sz="2000" b="1" dirty="0" smtClean="0">
                <a:solidFill>
                  <a:srgbClr val="FF0000"/>
                </a:solidFill>
                <a:latin typeface="Times New Roman"/>
                <a:cs typeface="Times New Roman"/>
              </a:rPr>
              <a:t>+</a:t>
            </a:r>
            <a:r>
              <a:rPr lang="en-US" sz="2000" b="1" dirty="0" smtClean="0">
                <a:solidFill>
                  <a:srgbClr val="FF0000"/>
                </a:solidFill>
              </a:rPr>
              <a:t> m</a:t>
            </a:r>
            <a:r>
              <a:rPr lang="en-US" sz="2000" b="1" baseline="-25000" dirty="0" smtClean="0">
                <a:solidFill>
                  <a:srgbClr val="FF0000"/>
                </a:solidFill>
              </a:rPr>
              <a:t>H</a:t>
            </a:r>
            <a:r>
              <a:rPr lang="en-US" sz="1400" b="1" baseline="-25000" dirty="0" smtClean="0">
                <a:solidFill>
                  <a:srgbClr val="FF0000"/>
                </a:solidFill>
              </a:rPr>
              <a:t>2</a:t>
            </a:r>
            <a:r>
              <a:rPr lang="en-US" sz="2000" b="1" baseline="-25000" dirty="0" smtClean="0">
                <a:solidFill>
                  <a:srgbClr val="FF0000"/>
                </a:solidFill>
              </a:rPr>
              <a:t>O+sys</a:t>
            </a:r>
            <a:r>
              <a:rPr lang="en-US" sz="2000" b="1" dirty="0" smtClean="0">
                <a:solidFill>
                  <a:srgbClr val="FF0000"/>
                </a:solidFill>
              </a:rPr>
              <a:t>c</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p>
          <a:p>
            <a:r>
              <a:rPr lang="en-US" sz="2000" b="1" dirty="0" smtClean="0">
                <a:solidFill>
                  <a:srgbClr val="7030A0"/>
                </a:solidFill>
                <a:latin typeface="Times New Roman"/>
                <a:cs typeface="Times New Roman"/>
              </a:rPr>
              <a:t>Then we can use </a:t>
            </a:r>
            <a:r>
              <a:rPr lang="en-US" sz="2000" b="1" dirty="0" err="1" smtClean="0">
                <a:solidFill>
                  <a:srgbClr val="0070C0"/>
                </a:solidFill>
                <a:latin typeface="Times New Roman"/>
                <a:cs typeface="Times New Roman"/>
              </a:rPr>
              <a:t>q</a:t>
            </a:r>
            <a:r>
              <a:rPr lang="en-US" sz="2000" b="1" baseline="-25000" dirty="0" err="1" smtClean="0">
                <a:solidFill>
                  <a:srgbClr val="0070C0"/>
                </a:solidFill>
                <a:latin typeface="Times New Roman"/>
                <a:cs typeface="Times New Roman"/>
              </a:rPr>
              <a:t>rxn</a:t>
            </a:r>
            <a:r>
              <a:rPr lang="en-US" sz="2000" b="1" dirty="0" smtClean="0">
                <a:solidFill>
                  <a:srgbClr val="7030A0"/>
                </a:solidFill>
                <a:latin typeface="Times New Roman"/>
                <a:cs typeface="Times New Roman"/>
              </a:rPr>
              <a:t> find </a:t>
            </a:r>
            <a:r>
              <a:rPr lang="el-GR" sz="2000" b="1" dirty="0" smtClean="0">
                <a:solidFill>
                  <a:srgbClr val="7030A0"/>
                </a:solidFill>
                <a:latin typeface="Times New Roman"/>
                <a:cs typeface="Times New Roman"/>
              </a:rPr>
              <a:t>Δ</a:t>
            </a:r>
            <a:r>
              <a:rPr lang="en-US" sz="2000" b="1" dirty="0" err="1" smtClean="0">
                <a:solidFill>
                  <a:srgbClr val="7030A0"/>
                </a:solidFill>
                <a:latin typeface="Times New Roman"/>
                <a:cs typeface="Times New Roman"/>
              </a:rPr>
              <a:t>H</a:t>
            </a:r>
            <a:r>
              <a:rPr lang="en-US" sz="2000" b="1" baseline="-25000" dirty="0" err="1" smtClean="0">
                <a:solidFill>
                  <a:srgbClr val="7030A0"/>
                </a:solidFill>
                <a:latin typeface="Times New Roman"/>
                <a:cs typeface="Times New Roman"/>
              </a:rPr>
              <a:t>rxn</a:t>
            </a:r>
            <a:r>
              <a:rPr lang="en-US" sz="2000" b="1" dirty="0" smtClean="0">
                <a:solidFill>
                  <a:srgbClr val="7030A0"/>
                </a:solidFill>
                <a:latin typeface="Times New Roman"/>
                <a:cs typeface="Times New Roman"/>
              </a:rPr>
              <a:t>:</a:t>
            </a:r>
          </a:p>
          <a:p>
            <a:r>
              <a:rPr lang="el-GR" sz="2000" b="1" dirty="0" smtClean="0">
                <a:latin typeface="Times New Roman"/>
                <a:cs typeface="Times New Roman"/>
              </a:rPr>
              <a:t>Δ</a:t>
            </a:r>
            <a:r>
              <a:rPr lang="en-US" sz="2000" b="1" dirty="0" err="1" smtClean="0">
                <a:latin typeface="Times New Roman"/>
                <a:cs typeface="Times New Roman"/>
              </a:rPr>
              <a:t>H</a:t>
            </a:r>
            <a:r>
              <a:rPr lang="en-US" sz="2000" b="1" baseline="-25000" dirty="0" err="1" smtClean="0">
                <a:latin typeface="Times New Roman"/>
                <a:cs typeface="Times New Roman"/>
              </a:rPr>
              <a:t>rxn</a:t>
            </a:r>
            <a:r>
              <a:rPr lang="en-US" sz="2000" b="1" baseline="-25000" dirty="0" smtClean="0">
                <a:latin typeface="Times New Roman"/>
                <a:cs typeface="Times New Roman"/>
              </a:rPr>
              <a:t> </a:t>
            </a:r>
            <a:r>
              <a:rPr lang="en-US" sz="2000" b="1" dirty="0" smtClean="0">
                <a:latin typeface="Times New Roman"/>
                <a:cs typeface="Times New Roman"/>
              </a:rPr>
              <a:t>=</a:t>
            </a:r>
            <a:r>
              <a:rPr lang="en-US" sz="2000" b="1" dirty="0" err="1" smtClean="0">
                <a:latin typeface="Times New Roman"/>
                <a:cs typeface="Times New Roman"/>
              </a:rPr>
              <a:t>q</a:t>
            </a:r>
            <a:r>
              <a:rPr lang="en-US" sz="2000" b="1" baseline="-25000" dirty="0" err="1" smtClean="0">
                <a:latin typeface="Times New Roman"/>
                <a:cs typeface="Times New Roman"/>
              </a:rPr>
              <a:t>rxn</a:t>
            </a:r>
            <a:r>
              <a:rPr lang="en-US" sz="2000" b="1" dirty="0" smtClean="0">
                <a:latin typeface="Times New Roman"/>
                <a:cs typeface="Times New Roman"/>
              </a:rPr>
              <a:t>/</a:t>
            </a:r>
            <a:r>
              <a:rPr lang="en-US" sz="2000" b="1" dirty="0" err="1" smtClean="0">
                <a:latin typeface="Times New Roman"/>
                <a:cs typeface="Times New Roman"/>
              </a:rPr>
              <a:t>mol</a:t>
            </a:r>
            <a:r>
              <a:rPr lang="en-US" sz="2000" b="1" baseline="-25000" dirty="0" err="1" smtClean="0">
                <a:latin typeface="Times New Roman"/>
                <a:cs typeface="Times New Roman"/>
              </a:rPr>
              <a:t>react</a:t>
            </a:r>
            <a:endParaRPr lang="en-US" sz="2000" b="1" baseline="-25000" dirty="0"/>
          </a:p>
        </p:txBody>
      </p:sp>
      <p:sp>
        <p:nvSpPr>
          <p:cNvPr id="16" name="TextBox 15"/>
          <p:cNvSpPr txBox="1"/>
          <p:nvPr/>
        </p:nvSpPr>
        <p:spPr>
          <a:xfrm>
            <a:off x="4399878" y="5663879"/>
            <a:ext cx="4747426" cy="12003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5.4: The student is able to use conservation of energy to relate the magnitudes of the energy changes occurring in two or more interacting systems, including identification of the systems, the type (heat versus work), or the direction of energy flow. </a:t>
            </a:r>
          </a:p>
          <a:p>
            <a:r>
              <a:rPr lang="en-US" sz="900" dirty="0" smtClean="0"/>
              <a:t>LO 5.7: The student is able to design and/or interpret the results of an experiment in which </a:t>
            </a:r>
            <a:r>
              <a:rPr lang="en-US" sz="900" dirty="0" err="1" smtClean="0"/>
              <a:t>calorimetry</a:t>
            </a:r>
            <a:r>
              <a:rPr lang="en-US" sz="900" dirty="0" smtClean="0"/>
              <a:t> is used to determine the change in enthalpy of a chemical process (heating/cooling, phase transition, or chemical reaction) at constant pressure. </a:t>
            </a:r>
            <a:endParaRPr lang="en-US" sz="900" u="sng" dirty="0" smtClean="0"/>
          </a:p>
        </p:txBody>
      </p:sp>
      <p:sp>
        <p:nvSpPr>
          <p:cNvPr id="17" name="TextBox 16"/>
          <p:cNvSpPr txBox="1"/>
          <p:nvPr/>
        </p:nvSpPr>
        <p:spPr>
          <a:xfrm>
            <a:off x="0" y="5663880"/>
            <a:ext cx="4399878" cy="12003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
        <p:nvSpPr>
          <p:cNvPr id="19" name="Curved Up Arrow 18"/>
          <p:cNvSpPr/>
          <p:nvPr/>
        </p:nvSpPr>
        <p:spPr>
          <a:xfrm rot="21246432">
            <a:off x="5971693" y="4975966"/>
            <a:ext cx="1428389" cy="274205"/>
          </a:xfrm>
          <a:prstGeom prst="curvedUpArrow">
            <a:avLst>
              <a:gd name="adj1" fmla="val 132627"/>
              <a:gd name="adj2" fmla="val 132627"/>
              <a:gd name="adj3" fmla="val 41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8372304" y="3910296"/>
            <a:ext cx="667427" cy="276999"/>
          </a:xfrm>
          <a:prstGeom prst="rect">
            <a:avLst/>
          </a:prstGeom>
          <a:noFill/>
        </p:spPr>
        <p:txBody>
          <a:bodyPr wrap="none" rtlCol="0">
            <a:spAutoFit/>
          </a:bodyPr>
          <a:lstStyle/>
          <a:p>
            <a:r>
              <a:rPr lang="en-US" sz="1200" dirty="0" smtClean="0">
                <a:hlinkClick r:id="rId6"/>
              </a:rPr>
              <a:t>Source</a:t>
            </a:r>
            <a:endParaRPr lang="en-US" dirty="0"/>
          </a:p>
        </p:txBody>
      </p:sp>
      <p:grpSp>
        <p:nvGrpSpPr>
          <p:cNvPr id="25" name="Group 24"/>
          <p:cNvGrpSpPr/>
          <p:nvPr/>
        </p:nvGrpSpPr>
        <p:grpSpPr>
          <a:xfrm>
            <a:off x="-5868" y="1294008"/>
            <a:ext cx="3944822" cy="4368408"/>
            <a:chOff x="1" y="1295471"/>
            <a:chExt cx="3944822" cy="4368408"/>
          </a:xfrm>
        </p:grpSpPr>
        <p:pic>
          <p:nvPicPr>
            <p:cNvPr id="3078" name="Picture 6" descr="http://www.chem.purdue.edu/gchelp/howtosolveit/Thermodynamics/ThermoArt/Calorimeter.JPG"/>
            <p:cNvPicPr>
              <a:picLocks noChangeAspect="1" noChangeArrowheads="1"/>
            </p:cNvPicPr>
            <p:nvPr/>
          </p:nvPicPr>
          <p:blipFill>
            <a:blip r:embed="rId7"/>
            <a:srcRect/>
            <a:stretch>
              <a:fillRect/>
            </a:stretch>
          </p:blipFill>
          <p:spPr bwMode="auto">
            <a:xfrm>
              <a:off x="91874" y="3910296"/>
              <a:ext cx="3356406" cy="1753583"/>
            </a:xfrm>
            <a:prstGeom prst="rect">
              <a:avLst/>
            </a:prstGeom>
            <a:noFill/>
          </p:spPr>
        </p:pic>
        <p:pic>
          <p:nvPicPr>
            <p:cNvPr id="3074" name="Picture 2" descr="Calorimetry – Part 2ApplicationsA calorimeter is used tomeasure the heatabsorbed or released ina chemical (or other)proces..."/>
            <p:cNvPicPr>
              <a:picLocks noChangeAspect="1" noChangeArrowheads="1"/>
            </p:cNvPicPr>
            <p:nvPr/>
          </p:nvPicPr>
          <p:blipFill>
            <a:blip r:embed="rId8"/>
            <a:srcRect/>
            <a:stretch>
              <a:fillRect/>
            </a:stretch>
          </p:blipFill>
          <p:spPr bwMode="auto">
            <a:xfrm>
              <a:off x="1" y="1295471"/>
              <a:ext cx="3944822" cy="2958617"/>
            </a:xfrm>
            <a:prstGeom prst="rect">
              <a:avLst/>
            </a:prstGeom>
            <a:noFill/>
          </p:spPr>
        </p:pic>
        <p:sp>
          <p:nvSpPr>
            <p:cNvPr id="15" name="Rectangle 14"/>
            <p:cNvSpPr/>
            <p:nvPr/>
          </p:nvSpPr>
          <p:spPr>
            <a:xfrm>
              <a:off x="187287" y="3633297"/>
              <a:ext cx="1531344" cy="276999"/>
            </a:xfrm>
            <a:prstGeom prst="rect">
              <a:avLst/>
            </a:prstGeom>
          </p:spPr>
          <p:txBody>
            <a:bodyPr wrap="square">
              <a:spAutoFit/>
            </a:bodyPr>
            <a:lstStyle/>
            <a:p>
              <a:pPr lvl="1"/>
              <a:r>
                <a:rPr lang="en-US" sz="1200" dirty="0" smtClean="0"/>
                <a:t>Constant P</a:t>
              </a:r>
            </a:p>
          </p:txBody>
        </p:sp>
        <p:sp>
          <p:nvSpPr>
            <p:cNvPr id="22" name="TextBox 21"/>
            <p:cNvSpPr txBox="1"/>
            <p:nvPr/>
          </p:nvSpPr>
          <p:spPr>
            <a:xfrm>
              <a:off x="3114566" y="5366302"/>
              <a:ext cx="667427" cy="276999"/>
            </a:xfrm>
            <a:prstGeom prst="rect">
              <a:avLst/>
            </a:prstGeom>
            <a:noFill/>
          </p:spPr>
          <p:txBody>
            <a:bodyPr wrap="none" rtlCol="0">
              <a:spAutoFit/>
            </a:bodyPr>
            <a:lstStyle/>
            <a:p>
              <a:r>
                <a:rPr lang="en-US" sz="1200" dirty="0" smtClean="0">
                  <a:hlinkClick r:id="rId9"/>
                </a:rPr>
                <a:t>Source</a:t>
              </a:r>
              <a:endParaRPr lang="en-US" dirty="0"/>
            </a:p>
          </p:txBody>
        </p:sp>
      </p:grpSp>
      <p:sp>
        <p:nvSpPr>
          <p:cNvPr id="24" name="TextBox 23"/>
          <p:cNvSpPr txBox="1"/>
          <p:nvPr/>
        </p:nvSpPr>
        <p:spPr>
          <a:xfrm>
            <a:off x="3448280" y="83456"/>
            <a:ext cx="4487318" cy="101566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400" dirty="0" smtClean="0">
                <a:latin typeface="Freefrm721 Blk BT" pitchFamily="66" charset="0"/>
              </a:rPr>
              <a:t>Application of </a:t>
            </a:r>
            <a:r>
              <a:rPr lang="en-US" sz="1400" u="sng" dirty="0" smtClean="0">
                <a:latin typeface="Freefrm721 Blk BT" pitchFamily="66" charset="0"/>
              </a:rPr>
              <a:t>Law of Conservation of Energy</a:t>
            </a:r>
            <a:r>
              <a:rPr lang="en-US" sz="1400" dirty="0" smtClean="0">
                <a:latin typeface="Freefrm721 Blk BT" pitchFamily="66" charset="0"/>
              </a:rPr>
              <a:t>: All heat produced/consumed during reaction (system) is exchanged with the surroundings.</a:t>
            </a:r>
          </a:p>
          <a:p>
            <a:endParaRPr lang="en-US" dirty="0"/>
          </a:p>
        </p:txBody>
      </p:sp>
      <p:sp>
        <p:nvSpPr>
          <p:cNvPr id="10" name="TextBox 9"/>
          <p:cNvSpPr txBox="1"/>
          <p:nvPr/>
        </p:nvSpPr>
        <p:spPr>
          <a:xfrm>
            <a:off x="22032" y="1394624"/>
            <a:ext cx="2324561" cy="307777"/>
          </a:xfrm>
          <a:prstGeom prst="rect">
            <a:avLst/>
          </a:prstGeom>
          <a:solidFill>
            <a:schemeClr val="bg2">
              <a:lumMod val="40000"/>
              <a:lumOff val="60000"/>
            </a:schemeClr>
          </a:solidFill>
        </p:spPr>
        <p:txBody>
          <a:bodyPr wrap="square" rtlCol="0">
            <a:spAutoFit/>
          </a:bodyPr>
          <a:lstStyle/>
          <a:p>
            <a:r>
              <a:rPr lang="en-US" sz="1400" dirty="0" smtClean="0"/>
              <a:t>Coffee Cup Calorimeter</a:t>
            </a:r>
            <a:endParaRPr lang="en-US"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416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2" name="Picture 8" descr="analysis of anions"/>
          <p:cNvPicPr>
            <a:picLocks noChangeAspect="1" noChangeArrowheads="1"/>
          </p:cNvPicPr>
          <p:nvPr/>
        </p:nvPicPr>
        <p:blipFill>
          <a:blip r:embed="rId2"/>
          <a:srcRect/>
          <a:stretch>
            <a:fillRect/>
          </a:stretch>
        </p:blipFill>
        <p:spPr bwMode="auto">
          <a:xfrm>
            <a:off x="4324511" y="2314343"/>
            <a:ext cx="4633952" cy="338338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Qualitative Analysis</a:t>
            </a:r>
            <a:br>
              <a:rPr lang="en-US" dirty="0" smtClean="0">
                <a:solidFill>
                  <a:srgbClr val="00B0F0"/>
                </a:solidFill>
              </a:rPr>
            </a:br>
            <a:endParaRPr lang="en-US" dirty="0">
              <a:solidFill>
                <a:srgbClr val="00B0F0"/>
              </a:solidFill>
            </a:endParaRPr>
          </a:p>
        </p:txBody>
      </p:sp>
      <p:pic>
        <p:nvPicPr>
          <p:cNvPr id="8" name="Content Placeholder 7" descr="qual lab.jpg"/>
          <p:cNvPicPr>
            <a:picLocks noGrp="1" noChangeAspect="1"/>
          </p:cNvPicPr>
          <p:nvPr>
            <p:ph sz="half" idx="1"/>
          </p:nvPr>
        </p:nvPicPr>
        <p:blipFill>
          <a:blip r:embed="rId3"/>
          <a:srcRect l="9900" t="6426" r="11038"/>
          <a:stretch>
            <a:fillRect/>
          </a:stretch>
        </p:blipFill>
        <p:spPr>
          <a:xfrm>
            <a:off x="4902506" y="356299"/>
            <a:ext cx="2891770" cy="1925198"/>
          </a:xfrm>
        </p:spPr>
      </p:pic>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4"/>
              </a:rPr>
              <a:t>Source</a:t>
            </a:r>
            <a:endParaRPr lang="en-US" dirty="0"/>
          </a:p>
        </p:txBody>
      </p:sp>
      <p:sp>
        <p:nvSpPr>
          <p:cNvPr id="6" name="TextBox 5"/>
          <p:cNvSpPr txBox="1"/>
          <p:nvPr/>
        </p:nvSpPr>
        <p:spPr>
          <a:xfrm>
            <a:off x="7172843" y="-33051"/>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7" name="TextBox 6"/>
          <p:cNvSpPr txBox="1"/>
          <p:nvPr/>
        </p:nvSpPr>
        <p:spPr>
          <a:xfrm>
            <a:off x="4219542" y="-32652"/>
            <a:ext cx="1526227" cy="369332"/>
          </a:xfrm>
          <a:prstGeom prst="rect">
            <a:avLst/>
          </a:prstGeom>
          <a:noFill/>
        </p:spPr>
        <p:txBody>
          <a:bodyPr wrap="square" rtlCol="0">
            <a:spAutoFit/>
          </a:bodyPr>
          <a:lstStyle/>
          <a:p>
            <a:r>
              <a:rPr lang="en-US" dirty="0" smtClean="0">
                <a:hlinkClick r:id="rId6"/>
              </a:rPr>
              <a:t>Virtual Lab 1</a:t>
            </a:r>
            <a:endParaRPr lang="en-US" dirty="0"/>
          </a:p>
        </p:txBody>
      </p:sp>
      <p:grpSp>
        <p:nvGrpSpPr>
          <p:cNvPr id="17" name="Group 16"/>
          <p:cNvGrpSpPr/>
          <p:nvPr/>
        </p:nvGrpSpPr>
        <p:grpSpPr>
          <a:xfrm>
            <a:off x="-1" y="5807100"/>
            <a:ext cx="9147304" cy="1061830"/>
            <a:chOff x="-1" y="5663879"/>
            <a:chExt cx="9147304" cy="1061830"/>
          </a:xfrm>
        </p:grpSpPr>
        <p:sp>
          <p:nvSpPr>
            <p:cNvPr id="9" name="TextBox 8"/>
            <p:cNvSpPr txBox="1"/>
            <p:nvPr/>
          </p:nvSpPr>
          <p:spPr>
            <a:xfrm>
              <a:off x="4759286" y="5663879"/>
              <a:ext cx="4388017" cy="10618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6.21: The student can predict the solubility of a salt, or rank the solubility of salts, given the relevant </a:t>
              </a:r>
              <a:r>
                <a:rPr lang="en-US" sz="900" dirty="0" err="1" smtClean="0"/>
                <a:t>Ksp</a:t>
              </a:r>
              <a:r>
                <a:rPr lang="en-US" sz="900" dirty="0" smtClean="0"/>
                <a:t> values. </a:t>
              </a:r>
            </a:p>
            <a:p>
              <a:r>
                <a:rPr lang="en-US" sz="900" dirty="0" smtClean="0"/>
                <a:t>LO 6.22: The student can interpret data regarding solubility of salts to determine, or rank, the relevant </a:t>
              </a:r>
              <a:r>
                <a:rPr lang="en-US" sz="900" dirty="0" err="1" smtClean="0"/>
                <a:t>Ksp</a:t>
              </a:r>
              <a:r>
                <a:rPr lang="en-US" sz="900" dirty="0" smtClean="0"/>
                <a:t> values. </a:t>
              </a:r>
            </a:p>
            <a:p>
              <a:r>
                <a:rPr lang="en-US" sz="900" dirty="0" smtClean="0"/>
                <a:t>LO 6.23: The student can interpret data regarding the relative solubility of salts in terms of factors (common ions, pH) that influence the solubility. </a:t>
              </a:r>
              <a:endParaRPr lang="en-US" sz="900" u="sng" dirty="0" smtClean="0"/>
            </a:p>
          </p:txBody>
        </p:sp>
        <p:sp>
          <p:nvSpPr>
            <p:cNvPr id="10" name="TextBox 9"/>
            <p:cNvSpPr txBox="1"/>
            <p:nvPr/>
          </p:nvSpPr>
          <p:spPr>
            <a:xfrm>
              <a:off x="-1" y="5663880"/>
              <a:ext cx="4759287"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endParaRPr lang="en-US" sz="900" u="sng" dirty="0" smtClean="0"/>
            </a:p>
          </p:txBody>
        </p:sp>
      </p:grpSp>
      <p:pic>
        <p:nvPicPr>
          <p:cNvPr id="1026" name="Picture 2" descr="http://www.compoundchem.com/wp-content/uploads/2014/02/Metal-Ion-Flame-Tests.png"/>
          <p:cNvPicPr>
            <a:picLocks noChangeAspect="1" noChangeArrowheads="1"/>
          </p:cNvPicPr>
          <p:nvPr/>
        </p:nvPicPr>
        <p:blipFill>
          <a:blip r:embed="rId7"/>
          <a:srcRect l="33224"/>
          <a:stretch>
            <a:fillRect/>
          </a:stretch>
        </p:blipFill>
        <p:spPr bwMode="auto">
          <a:xfrm>
            <a:off x="1344541" y="1081151"/>
            <a:ext cx="2979969" cy="3130209"/>
          </a:xfrm>
          <a:prstGeom prst="rect">
            <a:avLst/>
          </a:prstGeom>
          <a:noFill/>
        </p:spPr>
      </p:pic>
      <p:sp>
        <p:nvSpPr>
          <p:cNvPr id="14" name="TextBox 13"/>
          <p:cNvSpPr txBox="1"/>
          <p:nvPr/>
        </p:nvSpPr>
        <p:spPr>
          <a:xfrm>
            <a:off x="5668650" y="-33051"/>
            <a:ext cx="1526227" cy="369332"/>
          </a:xfrm>
          <a:prstGeom prst="rect">
            <a:avLst/>
          </a:prstGeom>
          <a:noFill/>
        </p:spPr>
        <p:txBody>
          <a:bodyPr wrap="square" rtlCol="0">
            <a:spAutoFit/>
          </a:bodyPr>
          <a:lstStyle/>
          <a:p>
            <a:r>
              <a:rPr lang="en-US" dirty="0" smtClean="0">
                <a:hlinkClick r:id="rId8"/>
              </a:rPr>
              <a:t>Virtual Lab 2</a:t>
            </a:r>
            <a:endParaRPr lang="en-US" dirty="0"/>
          </a:p>
        </p:txBody>
      </p:sp>
      <p:pic>
        <p:nvPicPr>
          <p:cNvPr id="1028" name="Picture 4" descr="cation analysis summary"/>
          <p:cNvPicPr>
            <a:picLocks noChangeAspect="1" noChangeArrowheads="1"/>
          </p:cNvPicPr>
          <p:nvPr/>
        </p:nvPicPr>
        <p:blipFill>
          <a:blip r:embed="rId9"/>
          <a:srcRect/>
          <a:stretch>
            <a:fillRect/>
          </a:stretch>
        </p:blipFill>
        <p:spPr bwMode="auto">
          <a:xfrm>
            <a:off x="4335528" y="2358616"/>
            <a:ext cx="4633952" cy="3331991"/>
          </a:xfrm>
          <a:prstGeom prst="rect">
            <a:avLst/>
          </a:prstGeom>
          <a:noFill/>
        </p:spPr>
      </p:pic>
      <p:sp>
        <p:nvSpPr>
          <p:cNvPr id="18" name="TextBox 17"/>
          <p:cNvSpPr txBox="1"/>
          <p:nvPr/>
        </p:nvSpPr>
        <p:spPr>
          <a:xfrm>
            <a:off x="1" y="4156275"/>
            <a:ext cx="4324510" cy="1477328"/>
          </a:xfrm>
          <a:prstGeom prst="rect">
            <a:avLst/>
          </a:prstGeom>
          <a:solidFill>
            <a:schemeClr val="accent6">
              <a:lumMod val="60000"/>
              <a:lumOff val="40000"/>
            </a:schemeClr>
          </a:solidFill>
        </p:spPr>
        <p:txBody>
          <a:bodyPr wrap="square" rtlCol="0">
            <a:spAutoFit/>
          </a:bodyPr>
          <a:lstStyle/>
          <a:p>
            <a:r>
              <a:rPr lang="en-US" dirty="0" smtClean="0"/>
              <a:t>Remember that the lower the </a:t>
            </a:r>
            <a:r>
              <a:rPr lang="en-US" dirty="0" err="1" smtClean="0"/>
              <a:t>K</a:t>
            </a:r>
            <a:r>
              <a:rPr lang="en-US" baseline="-25000" dirty="0" err="1" smtClean="0"/>
              <a:t>sp</a:t>
            </a:r>
            <a:r>
              <a:rPr lang="en-US" dirty="0" smtClean="0"/>
              <a:t>, the less soluble the substance.  Qualitative analysis then also allows a ranking of salts by </a:t>
            </a:r>
            <a:r>
              <a:rPr lang="en-US" dirty="0" err="1" smtClean="0"/>
              <a:t>K</a:t>
            </a:r>
            <a:r>
              <a:rPr lang="en-US" baseline="-25000" dirty="0" err="1" smtClean="0"/>
              <a:t>sp</a:t>
            </a:r>
            <a:r>
              <a:rPr lang="en-US" dirty="0" smtClean="0"/>
              <a:t>, and demonstrates the effect of pH on solubility.</a:t>
            </a:r>
            <a:endParaRPr lang="en-US" dirty="0"/>
          </a:p>
        </p:txBody>
      </p:sp>
      <p:pic>
        <p:nvPicPr>
          <p:cNvPr id="1034" name="Picture 10" descr="Metal Ion Flame Tests"/>
          <p:cNvPicPr>
            <a:picLocks noChangeAspect="1" noChangeArrowheads="1"/>
          </p:cNvPicPr>
          <p:nvPr/>
        </p:nvPicPr>
        <p:blipFill>
          <a:blip r:embed="rId7"/>
          <a:srcRect r="68295"/>
          <a:stretch>
            <a:fillRect/>
          </a:stretch>
        </p:blipFill>
        <p:spPr bwMode="auto">
          <a:xfrm>
            <a:off x="0" y="1130325"/>
            <a:ext cx="1344542" cy="2974656"/>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511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6" fill="hold" nodeType="clickEffect">
                                  <p:stCondLst>
                                    <p:cond delay="0"/>
                                  </p:stCondLst>
                                  <p:childTnLst>
                                    <p:animEffect transition="out" filter="barn(inHorizontal)">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66848"/>
            <a:ext cx="7556313" cy="634492"/>
          </a:xfrm>
        </p:spPr>
        <p:txBody>
          <a:bodyPr>
            <a:normAutofit fontScale="90000"/>
          </a:bodyPr>
          <a:lstStyle/>
          <a:p>
            <a:r>
              <a:rPr lang="en-US" dirty="0" smtClean="0"/>
              <a:t>Write This, Not That</a:t>
            </a:r>
            <a:endParaRPr lang="en-US" dirty="0"/>
          </a:p>
        </p:txBody>
      </p:sp>
      <p:sp>
        <p:nvSpPr>
          <p:cNvPr id="3" name="Content Placeholder 2"/>
          <p:cNvSpPr>
            <a:spLocks noGrp="1"/>
          </p:cNvSpPr>
          <p:nvPr>
            <p:ph sz="half" idx="17"/>
          </p:nvPr>
        </p:nvSpPr>
        <p:spPr/>
        <p:txBody>
          <a:bodyPr/>
          <a:lstStyle/>
          <a:p>
            <a:endParaRPr lang="en-US"/>
          </a:p>
        </p:txBody>
      </p:sp>
      <p:sp>
        <p:nvSpPr>
          <p:cNvPr id="4" name="Content Placeholder 3"/>
          <p:cNvSpPr>
            <a:spLocks noGrp="1"/>
          </p:cNvSpPr>
          <p:nvPr>
            <p:ph sz="half" idx="18"/>
          </p:nvPr>
        </p:nvSpPr>
        <p:spPr/>
        <p:txBody>
          <a:bodyPr/>
          <a:lstStyle/>
          <a:p>
            <a:endParaRPr lang="en-US"/>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16"/>
          </p:nvPr>
        </p:nvSpPr>
        <p:spPr/>
        <p:txBody>
          <a:bodyPr/>
          <a:lstStyle/>
          <a:p>
            <a:endParaRPr lang="en-US"/>
          </a:p>
        </p:txBody>
      </p:sp>
      <p:graphicFrame>
        <p:nvGraphicFramePr>
          <p:cNvPr id="7" name="Content Placeholder 6"/>
          <p:cNvGraphicFramePr>
            <a:graphicFrameLocks/>
          </p:cNvGraphicFramePr>
          <p:nvPr>
            <p:extLst/>
          </p:nvPr>
        </p:nvGraphicFramePr>
        <p:xfrm>
          <a:off x="168725" y="821187"/>
          <a:ext cx="8825646" cy="6004899"/>
        </p:xfrm>
        <a:graphic>
          <a:graphicData uri="http://schemas.openxmlformats.org/drawingml/2006/table">
            <a:tbl>
              <a:tblPr firstRow="1" firstCol="1" bandRow="1">
                <a:tableStyleId>{FABFCF23-3B69-468F-B69F-88F6DE6A72F2}</a:tableStyleId>
              </a:tblPr>
              <a:tblGrid>
                <a:gridCol w="3258007"/>
                <a:gridCol w="3056165"/>
                <a:gridCol w="2511474"/>
              </a:tblGrid>
              <a:tr h="444541">
                <a:tc>
                  <a:txBody>
                    <a:bodyPr/>
                    <a:lstStyle/>
                    <a:p>
                      <a:pPr marL="0" marR="0" algn="l">
                        <a:lnSpc>
                          <a:spcPct val="107000"/>
                        </a:lnSpc>
                        <a:spcBef>
                          <a:spcPts val="1200"/>
                        </a:spcBef>
                        <a:spcAft>
                          <a:spcPts val="0"/>
                        </a:spcAft>
                      </a:pPr>
                      <a:r>
                        <a:rPr lang="en-US" sz="2400" kern="0" dirty="0">
                          <a:effectLst/>
                        </a:rPr>
                        <a:t>Write This…</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…Not That!</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Rationale</a:t>
                      </a:r>
                      <a:endParaRPr lang="en-US" sz="2400" b="1" kern="0" dirty="0">
                        <a:solidFill>
                          <a:srgbClr val="2E74B5"/>
                        </a:solidFill>
                        <a:effectLst/>
                        <a:latin typeface="Calibri"/>
                        <a:ea typeface="Times New Roman"/>
                        <a:cs typeface="Times New Roman"/>
                      </a:endParaRPr>
                    </a:p>
                  </a:txBody>
                  <a:tcPr marL="34234" marR="34234" marT="0" marB="0"/>
                </a:tc>
              </a:tr>
              <a:tr h="219496">
                <a:tc gridSpan="3">
                  <a:txBody>
                    <a:bodyPr/>
                    <a:lstStyle/>
                    <a:p>
                      <a:pPr marL="0" marR="0" algn="l">
                        <a:lnSpc>
                          <a:spcPct val="107000"/>
                        </a:lnSpc>
                        <a:spcBef>
                          <a:spcPts val="0"/>
                        </a:spcBef>
                        <a:spcAft>
                          <a:spcPts val="0"/>
                        </a:spcAft>
                      </a:pPr>
                      <a:r>
                        <a:rPr lang="en-US" sz="1200" dirty="0" smtClean="0">
                          <a:effectLst/>
                        </a:rPr>
                        <a:t>Generally</a:t>
                      </a:r>
                      <a:endParaRPr lang="en-US" sz="1200" dirty="0">
                        <a:effectLst/>
                        <a:latin typeface="Calibri"/>
                        <a:ea typeface="Calibri"/>
                        <a:cs typeface="Times New Roman"/>
                      </a:endParaRPr>
                    </a:p>
                  </a:txBody>
                  <a:tcPr marL="34234" marR="34234"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a:effectLst/>
                        <a:latin typeface="Calibri"/>
                        <a:ea typeface="Calibri"/>
                        <a:cs typeface="Times New Roman"/>
                      </a:endParaRPr>
                    </a:p>
                  </a:txBody>
                  <a:tcPr marL="34234" marR="34234"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34234" marR="34234" marT="0" marB="0">
                    <a:solidFill>
                      <a:schemeClr val="accent5">
                        <a:lumMod val="60000"/>
                        <a:lumOff val="40000"/>
                      </a:schemeClr>
                    </a:solidFill>
                  </a:tcPr>
                </a:tc>
              </a:tr>
              <a:tr h="593134">
                <a:tc>
                  <a:txBody>
                    <a:bodyPr/>
                    <a:lstStyle/>
                    <a:p>
                      <a:pPr marL="0" marR="0" algn="l">
                        <a:lnSpc>
                          <a:spcPct val="107000"/>
                        </a:lnSpc>
                        <a:spcBef>
                          <a:spcPts val="0"/>
                        </a:spcBef>
                        <a:spcAft>
                          <a:spcPts val="0"/>
                        </a:spcAft>
                      </a:pPr>
                      <a:r>
                        <a:rPr lang="en-US" sz="1050" b="0" dirty="0">
                          <a:effectLst/>
                        </a:rPr>
                        <a:t>The language used in the question when asked to make a choice (ex: “increases”, “decreases”, etc.)</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Other words that may mean the same thing but are likely more ambiguous (ex: “goes up”, “goes down”, etc.)</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Make it easy to give you points, and be sure the reader can understand what you saying</a:t>
                      </a:r>
                      <a:endParaRPr lang="en-US" sz="1050" dirty="0">
                        <a:effectLst/>
                        <a:latin typeface="Calibri"/>
                        <a:ea typeface="Calibri"/>
                        <a:cs typeface="Times New Roman"/>
                      </a:endParaRPr>
                    </a:p>
                  </a:txBody>
                  <a:tcPr marL="34234" marR="34234" marT="0" marB="0"/>
                </a:tc>
              </a:tr>
              <a:tr h="440776">
                <a:tc>
                  <a:txBody>
                    <a:bodyPr/>
                    <a:lstStyle/>
                    <a:p>
                      <a:pPr marL="0" marR="0" algn="l">
                        <a:lnSpc>
                          <a:spcPct val="107000"/>
                        </a:lnSpc>
                        <a:spcBef>
                          <a:spcPts val="0"/>
                        </a:spcBef>
                        <a:spcAft>
                          <a:spcPts val="0"/>
                        </a:spcAft>
                      </a:pPr>
                      <a:r>
                        <a:rPr lang="en-US" sz="1050" b="0" dirty="0">
                          <a:effectLst/>
                        </a:rPr>
                        <a:t>Answer the specific question first, then “justify”, “explain” etc.</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Burying the answer in the text of the response</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Make it easy to give you points</a:t>
                      </a:r>
                      <a:endParaRPr lang="en-US" sz="1050" dirty="0">
                        <a:effectLst/>
                        <a:latin typeface="Calibri"/>
                        <a:ea typeface="Calibri"/>
                        <a:cs typeface="Times New Roman"/>
                      </a:endParaRPr>
                    </a:p>
                  </a:txBody>
                  <a:tcPr marL="34234" marR="34234" marT="0" marB="0"/>
                </a:tc>
              </a:tr>
              <a:tr h="437336">
                <a:tc>
                  <a:txBody>
                    <a:bodyPr/>
                    <a:lstStyle/>
                    <a:p>
                      <a:pPr marL="0" marR="0" algn="l">
                        <a:lnSpc>
                          <a:spcPct val="107000"/>
                        </a:lnSpc>
                        <a:spcBef>
                          <a:spcPts val="0"/>
                        </a:spcBef>
                        <a:spcAft>
                          <a:spcPts val="0"/>
                        </a:spcAft>
                      </a:pPr>
                      <a:r>
                        <a:rPr lang="en-US" sz="1050" b="0" dirty="0">
                          <a:effectLst/>
                        </a:rPr>
                        <a:t>names of specific elements and compounds, “reactants”, “products”, etc.</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“it”</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Ambiguous</a:t>
                      </a:r>
                      <a:endParaRPr lang="en-US" sz="1050" dirty="0">
                        <a:effectLst/>
                        <a:latin typeface="Calibri"/>
                        <a:ea typeface="Calibri"/>
                        <a:cs typeface="Times New Roman"/>
                      </a:endParaRPr>
                    </a:p>
                  </a:txBody>
                  <a:tcPr marL="34234" marR="34234" marT="0" marB="0"/>
                </a:tc>
              </a:tr>
              <a:tr h="220387">
                <a:tc>
                  <a:txBody>
                    <a:bodyPr/>
                    <a:lstStyle/>
                    <a:p>
                      <a:pPr marL="0" marR="0" algn="l">
                        <a:lnSpc>
                          <a:spcPct val="107000"/>
                        </a:lnSpc>
                        <a:spcBef>
                          <a:spcPts val="0"/>
                        </a:spcBef>
                        <a:spcAft>
                          <a:spcPts val="0"/>
                        </a:spcAft>
                      </a:pPr>
                      <a:r>
                        <a:rPr lang="en-US" sz="1050" b="0" dirty="0">
                          <a:effectLst/>
                        </a:rPr>
                        <a:t>“Species”</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“It”, “stuff”, etc.</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Be formal in language</a:t>
                      </a:r>
                      <a:endParaRPr lang="en-US" sz="1050" dirty="0">
                        <a:effectLst/>
                        <a:latin typeface="Calibri"/>
                        <a:ea typeface="Calibri"/>
                        <a:cs typeface="Times New Roman"/>
                      </a:endParaRPr>
                    </a:p>
                  </a:txBody>
                  <a:tcPr marL="34234" marR="34234" marT="0" marB="0"/>
                </a:tc>
              </a:tr>
              <a:tr h="440776">
                <a:tc>
                  <a:txBody>
                    <a:bodyPr/>
                    <a:lstStyle/>
                    <a:p>
                      <a:pPr marL="0" marR="0" algn="l">
                        <a:lnSpc>
                          <a:spcPct val="107000"/>
                        </a:lnSpc>
                        <a:spcBef>
                          <a:spcPts val="0"/>
                        </a:spcBef>
                        <a:spcAft>
                          <a:spcPts val="0"/>
                        </a:spcAft>
                      </a:pPr>
                      <a:r>
                        <a:rPr lang="en-US" sz="1050" b="0" dirty="0">
                          <a:effectLst/>
                        </a:rPr>
                        <a:t>A justification or explanation when it is part of the question</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Only the answer without supporting it</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Justification/explanation required to earn point</a:t>
                      </a:r>
                      <a:endParaRPr lang="en-US" sz="1050" dirty="0">
                        <a:effectLst/>
                        <a:latin typeface="Calibri"/>
                        <a:ea typeface="Calibri"/>
                        <a:cs typeface="Times New Roman"/>
                      </a:endParaRPr>
                    </a:p>
                  </a:txBody>
                  <a:tcPr marL="34234" marR="34234" marT="0" marB="0"/>
                </a:tc>
              </a:tr>
              <a:tr h="220387">
                <a:tc>
                  <a:txBody>
                    <a:bodyPr/>
                    <a:lstStyle/>
                    <a:p>
                      <a:pPr marL="0" marR="0" algn="l">
                        <a:lnSpc>
                          <a:spcPct val="107000"/>
                        </a:lnSpc>
                        <a:spcBef>
                          <a:spcPts val="0"/>
                        </a:spcBef>
                        <a:spcAft>
                          <a:spcPts val="0"/>
                        </a:spcAft>
                      </a:pPr>
                      <a:r>
                        <a:rPr lang="en-US" sz="1050" b="0" dirty="0">
                          <a:effectLst/>
                        </a:rPr>
                        <a:t>“mass”, “volume”, etc.</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“size”</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Be specific</a:t>
                      </a:r>
                      <a:endParaRPr lang="en-US" sz="1050" dirty="0">
                        <a:effectLst/>
                        <a:latin typeface="Calibri"/>
                        <a:ea typeface="Calibri"/>
                        <a:cs typeface="Times New Roman"/>
                      </a:endParaRPr>
                    </a:p>
                  </a:txBody>
                  <a:tcPr marL="34234" marR="34234" marT="0" marB="0"/>
                </a:tc>
              </a:tr>
              <a:tr h="555016">
                <a:tc>
                  <a:txBody>
                    <a:bodyPr/>
                    <a:lstStyle/>
                    <a:p>
                      <a:pPr marL="0" marR="0" algn="l">
                        <a:lnSpc>
                          <a:spcPct val="107000"/>
                        </a:lnSpc>
                        <a:spcBef>
                          <a:spcPts val="0"/>
                        </a:spcBef>
                        <a:spcAft>
                          <a:spcPts val="0"/>
                        </a:spcAft>
                      </a:pPr>
                      <a:r>
                        <a:rPr lang="en-US" sz="1050" b="0" dirty="0">
                          <a:effectLst/>
                        </a:rPr>
                        <a:t>References to specific data or graphs when prompted to “explain how the data…” or something similar</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Make generalizations about the data without specifically citing provided data or trials </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Required to earn point</a:t>
                      </a:r>
                      <a:endParaRPr lang="en-US" sz="1050" dirty="0">
                        <a:effectLst/>
                        <a:latin typeface="Calibri"/>
                        <a:ea typeface="Calibri"/>
                        <a:cs typeface="Times New Roman"/>
                      </a:endParaRPr>
                    </a:p>
                  </a:txBody>
                  <a:tcPr marL="34234" marR="34234" marT="0" marB="0"/>
                </a:tc>
              </a:tr>
              <a:tr h="440776">
                <a:tc>
                  <a:txBody>
                    <a:bodyPr/>
                    <a:lstStyle/>
                    <a:p>
                      <a:pPr marL="0" marR="0" algn="l">
                        <a:lnSpc>
                          <a:spcPct val="107000"/>
                        </a:lnSpc>
                        <a:spcBef>
                          <a:spcPts val="0"/>
                        </a:spcBef>
                        <a:spcAft>
                          <a:spcPts val="0"/>
                        </a:spcAft>
                      </a:pPr>
                      <a:r>
                        <a:rPr lang="en-US" sz="1050" b="0" dirty="0">
                          <a:effectLst/>
                        </a:rPr>
                        <a:t>Net ionic equations only containing species that change</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Aqueous ionic compounds in their </a:t>
                      </a:r>
                      <a:r>
                        <a:rPr lang="en-US" sz="1050" dirty="0" err="1">
                          <a:effectLst/>
                        </a:rPr>
                        <a:t>undissociated</a:t>
                      </a:r>
                      <a:r>
                        <a:rPr lang="en-US" sz="1050" dirty="0">
                          <a:effectLst/>
                        </a:rPr>
                        <a:t> form, spectator ions</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Including these is not a net ionic, it’s a molecular or complete ionic</a:t>
                      </a:r>
                      <a:endParaRPr lang="en-US" sz="1050" dirty="0">
                        <a:effectLst/>
                        <a:latin typeface="Calibri"/>
                        <a:ea typeface="Calibri"/>
                        <a:cs typeface="Times New Roman"/>
                      </a:endParaRPr>
                    </a:p>
                  </a:txBody>
                  <a:tcPr marL="34234" marR="34234" marT="0" marB="0"/>
                </a:tc>
              </a:tr>
              <a:tr h="562657">
                <a:tc>
                  <a:txBody>
                    <a:bodyPr/>
                    <a:lstStyle/>
                    <a:p>
                      <a:pPr marL="0" marR="0" algn="l">
                        <a:lnSpc>
                          <a:spcPct val="107000"/>
                        </a:lnSpc>
                        <a:spcBef>
                          <a:spcPts val="0"/>
                        </a:spcBef>
                        <a:spcAft>
                          <a:spcPts val="0"/>
                        </a:spcAft>
                      </a:pPr>
                      <a:r>
                        <a:rPr lang="en-US" sz="1050" b="0" dirty="0">
                          <a:effectLst/>
                        </a:rPr>
                        <a:t>Particle view diagrams with ions and polar molecules orientated in the correct direction relative to each other</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a:effectLst/>
                        </a:rPr>
                        <a:t>Incorrectly oriented dipoles</a:t>
                      </a:r>
                      <a:endParaRPr lang="en-US" sz="105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Drawings must demonstrate understanding of interactions at the molecular level </a:t>
                      </a:r>
                      <a:endParaRPr lang="en-US" sz="1050" dirty="0">
                        <a:effectLst/>
                      </a:endParaRPr>
                    </a:p>
                    <a:p>
                      <a:pPr marL="0" marR="0" algn="l">
                        <a:lnSpc>
                          <a:spcPct val="107000"/>
                        </a:lnSpc>
                        <a:spcBef>
                          <a:spcPts val="0"/>
                        </a:spcBef>
                        <a:spcAft>
                          <a:spcPts val="0"/>
                        </a:spcAft>
                      </a:pPr>
                      <a:r>
                        <a:rPr lang="en-US" sz="1000" dirty="0">
                          <a:effectLst/>
                        </a:rPr>
                        <a:t>(ref. 2015 #4)</a:t>
                      </a:r>
                      <a:endParaRPr lang="en-US" sz="1050" dirty="0">
                        <a:effectLst/>
                        <a:latin typeface="Calibri"/>
                        <a:ea typeface="Calibri"/>
                        <a:cs typeface="Times New Roman"/>
                      </a:endParaRPr>
                    </a:p>
                  </a:txBody>
                  <a:tcPr marL="34234" marR="34234" marT="0" marB="0"/>
                </a:tc>
              </a:tr>
              <a:tr h="445130">
                <a:tc>
                  <a:txBody>
                    <a:bodyPr/>
                    <a:lstStyle/>
                    <a:p>
                      <a:pPr marL="0" marR="0" algn="l">
                        <a:lnSpc>
                          <a:spcPct val="107000"/>
                        </a:lnSpc>
                        <a:spcBef>
                          <a:spcPts val="0"/>
                        </a:spcBef>
                        <a:spcAft>
                          <a:spcPts val="0"/>
                        </a:spcAft>
                      </a:pPr>
                      <a:r>
                        <a:rPr lang="en-US" sz="1050" b="0" dirty="0">
                          <a:effectLst/>
                        </a:rPr>
                        <a:t>An answer with units if “include units” is stated in the problem</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An answer without units</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If “include units” is written in the prompt, a unit is required to earn full points</a:t>
                      </a:r>
                      <a:endParaRPr lang="en-US" sz="1050" dirty="0">
                        <a:effectLst/>
                        <a:latin typeface="Calibri"/>
                        <a:ea typeface="Calibri"/>
                        <a:cs typeface="Times New Roman"/>
                      </a:endParaRPr>
                    </a:p>
                  </a:txBody>
                  <a:tcPr marL="34234" marR="34234" marT="0" marB="0"/>
                </a:tc>
              </a:tr>
              <a:tr h="314664">
                <a:tc>
                  <a:txBody>
                    <a:bodyPr/>
                    <a:lstStyle/>
                    <a:p>
                      <a:pPr marL="0" marR="0" algn="l">
                        <a:lnSpc>
                          <a:spcPct val="107000"/>
                        </a:lnSpc>
                        <a:spcBef>
                          <a:spcPts val="0"/>
                        </a:spcBef>
                        <a:spcAft>
                          <a:spcPts val="0"/>
                        </a:spcAft>
                      </a:pPr>
                      <a:r>
                        <a:rPr lang="en-US" sz="1050" b="0" dirty="0">
                          <a:effectLst/>
                        </a:rPr>
                        <a:t>Show all work used to derive an answer</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a:effectLst/>
                        </a:rPr>
                        <a:t>An answer without supporting work shown</a:t>
                      </a:r>
                      <a:endParaRPr lang="en-US" sz="105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Work is often what earns some/all of the points</a:t>
                      </a:r>
                      <a:endParaRPr lang="en-US" sz="1050" dirty="0">
                        <a:effectLst/>
                        <a:latin typeface="Calibri"/>
                        <a:ea typeface="Calibri"/>
                        <a:cs typeface="Times New Roman"/>
                      </a:endParaRPr>
                    </a:p>
                  </a:txBody>
                  <a:tcPr marL="34234" marR="34234" marT="0" marB="0"/>
                </a:tc>
              </a:tr>
              <a:tr h="568736">
                <a:tc>
                  <a:txBody>
                    <a:bodyPr/>
                    <a:lstStyle/>
                    <a:p>
                      <a:pPr marL="0" marR="0" algn="l">
                        <a:lnSpc>
                          <a:spcPct val="107000"/>
                        </a:lnSpc>
                        <a:spcBef>
                          <a:spcPts val="0"/>
                        </a:spcBef>
                        <a:spcAft>
                          <a:spcPts val="0"/>
                        </a:spcAft>
                      </a:pPr>
                      <a:r>
                        <a:rPr lang="en-US" sz="1050" b="0" dirty="0">
                          <a:effectLst/>
                        </a:rPr>
                        <a:t>Answers expressed to the correct number of significant figures</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Answers with an incorrect number of significant figures </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1 </a:t>
                      </a:r>
                      <a:r>
                        <a:rPr lang="en-US" sz="1000" dirty="0" err="1">
                          <a:effectLst/>
                        </a:rPr>
                        <a:t>pt</a:t>
                      </a:r>
                      <a:r>
                        <a:rPr lang="en-US" sz="1000" dirty="0">
                          <a:effectLst/>
                        </a:rPr>
                        <a:t> traditionally is assessed somewhere in the FR for significant figures.</a:t>
                      </a:r>
                      <a:endParaRPr lang="en-US" sz="1050" dirty="0">
                        <a:effectLst/>
                        <a:latin typeface="Calibri"/>
                        <a:ea typeface="Calibri"/>
                        <a:cs typeface="Times New Roman"/>
                      </a:endParaRPr>
                    </a:p>
                  </a:txBody>
                  <a:tcPr marL="34234" marR="34234" marT="0" marB="0"/>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288079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half" idx="17"/>
          </p:nvPr>
        </p:nvSpPr>
        <p:spPr/>
        <p:txBody>
          <a:bodyPr/>
          <a:lstStyle/>
          <a:p>
            <a:endParaRPr lang="en-US"/>
          </a:p>
        </p:txBody>
      </p:sp>
      <p:sp>
        <p:nvSpPr>
          <p:cNvPr id="4" name="Content Placeholder 3"/>
          <p:cNvSpPr>
            <a:spLocks noGrp="1"/>
          </p:cNvSpPr>
          <p:nvPr>
            <p:ph sz="half" idx="18"/>
          </p:nvPr>
        </p:nvSpPr>
        <p:spPr/>
        <p:txBody>
          <a:bodyPr/>
          <a:lstStyle/>
          <a:p>
            <a:endParaRPr lang="en-US"/>
          </a:p>
        </p:txBody>
      </p:sp>
      <p:graphicFrame>
        <p:nvGraphicFramePr>
          <p:cNvPr id="8" name="Content Placeholder 7"/>
          <p:cNvGraphicFramePr>
            <a:graphicFrameLocks noGrp="1"/>
          </p:cNvGraphicFramePr>
          <p:nvPr>
            <p:ph sz="half" idx="1"/>
            <p:extLst/>
          </p:nvPr>
        </p:nvGraphicFramePr>
        <p:xfrm>
          <a:off x="106189" y="304463"/>
          <a:ext cx="8944495" cy="6486108"/>
        </p:xfrm>
        <a:graphic>
          <a:graphicData uri="http://schemas.openxmlformats.org/drawingml/2006/table">
            <a:tbl>
              <a:tblPr firstRow="1" firstCol="1" bandRow="1">
                <a:tableStyleId>{FABFCF23-3B69-468F-B69F-88F6DE6A72F2}</a:tableStyleId>
              </a:tblPr>
              <a:tblGrid>
                <a:gridCol w="3265054"/>
                <a:gridCol w="3062779"/>
                <a:gridCol w="2616662"/>
              </a:tblGrid>
              <a:tr h="196184">
                <a:tc>
                  <a:txBody>
                    <a:bodyPr/>
                    <a:lstStyle/>
                    <a:p>
                      <a:pPr marL="0" marR="0" algn="l">
                        <a:lnSpc>
                          <a:spcPct val="107000"/>
                        </a:lnSpc>
                        <a:spcBef>
                          <a:spcPts val="1200"/>
                        </a:spcBef>
                        <a:spcAft>
                          <a:spcPts val="0"/>
                        </a:spcAft>
                      </a:pPr>
                      <a:r>
                        <a:rPr lang="en-US" sz="2400" kern="0" dirty="0">
                          <a:effectLst/>
                        </a:rPr>
                        <a:t>Write This…</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…Not That!</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Rationale</a:t>
                      </a:r>
                      <a:endParaRPr lang="en-US" sz="2400" b="1" kern="0" dirty="0">
                        <a:solidFill>
                          <a:srgbClr val="2E74B5"/>
                        </a:solidFill>
                        <a:effectLst/>
                        <a:latin typeface="Calibri"/>
                        <a:ea typeface="Times New Roman"/>
                        <a:cs typeface="Times New Roman"/>
                      </a:endParaRPr>
                    </a:p>
                  </a:txBody>
                  <a:tcPr marL="34234" marR="34234" marT="0" marB="0"/>
                </a:tc>
              </a:tr>
              <a:tr h="196184">
                <a:tc gridSpan="3">
                  <a:txBody>
                    <a:bodyPr/>
                    <a:lstStyle/>
                    <a:p>
                      <a:pPr marL="0" marR="0" algn="l">
                        <a:lnSpc>
                          <a:spcPct val="107000"/>
                        </a:lnSpc>
                        <a:spcBef>
                          <a:spcPts val="0"/>
                        </a:spcBef>
                        <a:spcAft>
                          <a:spcPts val="0"/>
                        </a:spcAft>
                      </a:pPr>
                      <a:r>
                        <a:rPr lang="en-US" sz="1200" dirty="0" smtClean="0">
                          <a:solidFill>
                            <a:schemeClr val="tx1"/>
                          </a:solidFill>
                          <a:effectLst/>
                        </a:rPr>
                        <a:t>Gases</a:t>
                      </a:r>
                      <a:endParaRPr lang="en-US" sz="1200" dirty="0">
                        <a:solidFill>
                          <a:schemeClr val="tx1"/>
                        </a:solidFill>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tc>
              </a:tr>
              <a:tr h="516948">
                <a:tc>
                  <a:txBody>
                    <a:bodyPr/>
                    <a:lstStyle/>
                    <a:p>
                      <a:pPr marL="0" marR="0" algn="l">
                        <a:lnSpc>
                          <a:spcPct val="107000"/>
                        </a:lnSpc>
                        <a:spcBef>
                          <a:spcPts val="0"/>
                        </a:spcBef>
                        <a:spcAft>
                          <a:spcPts val="0"/>
                        </a:spcAft>
                      </a:pPr>
                      <a:r>
                        <a:rPr lang="en-US" sz="1050" b="0" dirty="0">
                          <a:effectLst/>
                        </a:rPr>
                        <a:t>Components of the Kinetic Molecular Theory as  justifications for changes at the molecular level </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Ideal gas law for molecular level justification</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arguments based on PV = nRT are at the bulk level and not the molecular level</a:t>
                      </a:r>
                    </a:p>
                    <a:p>
                      <a:pPr marL="0" marR="0" algn="l">
                        <a:lnSpc>
                          <a:spcPct val="107000"/>
                        </a:lnSpc>
                        <a:spcBef>
                          <a:spcPts val="0"/>
                        </a:spcBef>
                        <a:spcAft>
                          <a:spcPts val="0"/>
                        </a:spcAft>
                      </a:pPr>
                      <a:r>
                        <a:rPr lang="en-US" sz="1050">
                          <a:effectLst/>
                        </a:rPr>
                        <a:t>(ref. 2013 #5)</a:t>
                      </a:r>
                      <a:endParaRPr lang="en-US" sz="1050">
                        <a:effectLst/>
                        <a:latin typeface="Calibri"/>
                        <a:ea typeface="Calibri"/>
                        <a:cs typeface="Times New Roman"/>
                      </a:endParaRPr>
                    </a:p>
                  </a:txBody>
                  <a:tcPr marL="19089" marR="19089" marT="0" marB="0"/>
                </a:tc>
              </a:tr>
              <a:tr h="153875">
                <a:tc gridSpan="3">
                  <a:txBody>
                    <a:bodyPr/>
                    <a:lstStyle/>
                    <a:p>
                      <a:pPr marL="0" marR="0" algn="l">
                        <a:lnSpc>
                          <a:spcPct val="107000"/>
                        </a:lnSpc>
                        <a:spcBef>
                          <a:spcPts val="0"/>
                        </a:spcBef>
                        <a:spcAft>
                          <a:spcPts val="0"/>
                        </a:spcAft>
                      </a:pPr>
                      <a:r>
                        <a:rPr lang="en-US" sz="1200" dirty="0" smtClean="0">
                          <a:effectLst/>
                        </a:rPr>
                        <a:t>Thermodynamics</a:t>
                      </a:r>
                      <a:endParaRPr lang="en-US" sz="120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r>
              <a:tr h="881144">
                <a:tc>
                  <a:txBody>
                    <a:bodyPr/>
                    <a:lstStyle/>
                    <a:p>
                      <a:pPr marL="0" marR="0" algn="l">
                        <a:lnSpc>
                          <a:spcPct val="107000"/>
                        </a:lnSpc>
                        <a:spcBef>
                          <a:spcPts val="0"/>
                        </a:spcBef>
                        <a:spcAft>
                          <a:spcPts val="0"/>
                        </a:spcAft>
                      </a:pPr>
                      <a:r>
                        <a:rPr lang="en-US" sz="1050" b="0" dirty="0">
                          <a:effectLst/>
                        </a:rPr>
                        <a:t>Values with correct signs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Values with incorrect signs</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Necessary for correct calculations and determinations – watch signs based on bonds breaking/forming, heat flow in calorimetry indicated by temperature changes, signs that may change in application of Hess’ Law, etc.</a:t>
                      </a:r>
                      <a:endParaRPr lang="en-US" sz="1050" dirty="0">
                        <a:effectLst/>
                        <a:latin typeface="Calibri"/>
                        <a:ea typeface="Calibri"/>
                        <a:cs typeface="Times New Roman"/>
                      </a:endParaRPr>
                    </a:p>
                  </a:txBody>
                  <a:tcPr marL="19089" marR="19089" marT="0" marB="0"/>
                </a:tc>
              </a:tr>
              <a:tr h="153875">
                <a:tc gridSpan="3">
                  <a:txBody>
                    <a:bodyPr/>
                    <a:lstStyle/>
                    <a:p>
                      <a:pPr marL="0" marR="0" algn="l">
                        <a:lnSpc>
                          <a:spcPct val="107000"/>
                        </a:lnSpc>
                        <a:spcBef>
                          <a:spcPts val="0"/>
                        </a:spcBef>
                        <a:spcAft>
                          <a:spcPts val="0"/>
                        </a:spcAft>
                      </a:pPr>
                      <a:r>
                        <a:rPr lang="en-US" sz="1200" dirty="0" smtClean="0">
                          <a:effectLst/>
                        </a:rPr>
                        <a:t>Kinetics</a:t>
                      </a: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r>
              <a:tr h="153875">
                <a:tc>
                  <a:txBody>
                    <a:bodyPr/>
                    <a:lstStyle/>
                    <a:p>
                      <a:pPr marL="0" marR="0" algn="l">
                        <a:lnSpc>
                          <a:spcPct val="107000"/>
                        </a:lnSpc>
                        <a:spcBef>
                          <a:spcPts val="0"/>
                        </a:spcBef>
                        <a:spcAft>
                          <a:spcPts val="0"/>
                        </a:spcAft>
                      </a:pPr>
                      <a:r>
                        <a:rPr lang="en-US" sz="1050" b="0" dirty="0">
                          <a:effectLst/>
                        </a:rPr>
                        <a:t>Value of k with units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Value of k without units</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Units required to earn point</a:t>
                      </a:r>
                      <a:endParaRPr lang="en-US" sz="1050" dirty="0">
                        <a:effectLst/>
                        <a:latin typeface="Calibri"/>
                        <a:ea typeface="Calibri"/>
                        <a:cs typeface="Times New Roman"/>
                      </a:endParaRPr>
                    </a:p>
                  </a:txBody>
                  <a:tcPr marL="19089" marR="19089" marT="0" marB="0"/>
                </a:tc>
              </a:tr>
              <a:tr h="375724">
                <a:tc>
                  <a:txBody>
                    <a:bodyPr/>
                    <a:lstStyle/>
                    <a:p>
                      <a:pPr marL="0" marR="0" algn="l">
                        <a:lnSpc>
                          <a:spcPct val="107000"/>
                        </a:lnSpc>
                        <a:spcBef>
                          <a:spcPts val="0"/>
                        </a:spcBef>
                        <a:spcAft>
                          <a:spcPts val="0"/>
                        </a:spcAft>
                      </a:pPr>
                      <a:r>
                        <a:rPr lang="en-US" sz="1050" b="0" dirty="0">
                          <a:effectLst/>
                        </a:rPr>
                        <a:t>Specific parts of the molecules that must collide in order for the reaction to occur</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“Collision must occur in the correct orientation”</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AP wants more specific answer</a:t>
                      </a:r>
                      <a:endParaRPr lang="en-US" sz="1050">
                        <a:effectLst/>
                        <a:latin typeface="Calibri"/>
                        <a:ea typeface="Calibri"/>
                        <a:cs typeface="Times New Roman"/>
                      </a:endParaRPr>
                    </a:p>
                  </a:txBody>
                  <a:tcPr marL="19089" marR="19089" marT="0" marB="0"/>
                </a:tc>
              </a:tr>
              <a:tr h="307747">
                <a:tc>
                  <a:txBody>
                    <a:bodyPr/>
                    <a:lstStyle/>
                    <a:p>
                      <a:pPr marL="0" marR="0" algn="l">
                        <a:lnSpc>
                          <a:spcPct val="107000"/>
                        </a:lnSpc>
                        <a:spcBef>
                          <a:spcPts val="0"/>
                        </a:spcBef>
                        <a:spcAft>
                          <a:spcPts val="0"/>
                        </a:spcAft>
                      </a:pPr>
                      <a:r>
                        <a:rPr lang="en-US" sz="1050" b="0" dirty="0">
                          <a:effectLst/>
                        </a:rPr>
                        <a:t>A rate law that includes the rate constant k as part of it</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A rate law without k being included</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Incomplete rate law if k is not included</a:t>
                      </a:r>
                      <a:endParaRPr lang="en-US" sz="1050">
                        <a:effectLst/>
                        <a:latin typeface="Calibri"/>
                        <a:ea typeface="Calibri"/>
                        <a:cs typeface="Times New Roman"/>
                      </a:endParaRPr>
                    </a:p>
                  </a:txBody>
                  <a:tcPr marL="19089" marR="19089" marT="0" marB="0"/>
                </a:tc>
              </a:tr>
              <a:tr h="251754">
                <a:tc>
                  <a:txBody>
                    <a:bodyPr/>
                    <a:lstStyle/>
                    <a:p>
                      <a:pPr marL="0" marR="0" algn="l">
                        <a:lnSpc>
                          <a:spcPct val="107000"/>
                        </a:lnSpc>
                        <a:spcBef>
                          <a:spcPts val="0"/>
                        </a:spcBef>
                        <a:spcAft>
                          <a:spcPts val="0"/>
                        </a:spcAft>
                      </a:pPr>
                      <a:r>
                        <a:rPr lang="en-US" sz="1050" b="0" dirty="0">
                          <a:effectLst/>
                        </a:rPr>
                        <a:t>A rate law based only on reactants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A rate law that includes products</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Rate laws are based only on reactants</a:t>
                      </a:r>
                      <a:endParaRPr lang="en-US" sz="1050">
                        <a:effectLst/>
                        <a:latin typeface="Calibri"/>
                        <a:ea typeface="Calibri"/>
                        <a:cs typeface="Times New Roman"/>
                      </a:endParaRPr>
                    </a:p>
                  </a:txBody>
                  <a:tcPr marL="19089" marR="19089" marT="0" marB="0"/>
                </a:tc>
              </a:tr>
              <a:tr h="153875">
                <a:tc gridSpan="3">
                  <a:txBody>
                    <a:bodyPr/>
                    <a:lstStyle/>
                    <a:p>
                      <a:pPr marL="0" marR="0" algn="l">
                        <a:lnSpc>
                          <a:spcPct val="107000"/>
                        </a:lnSpc>
                        <a:spcBef>
                          <a:spcPts val="0"/>
                        </a:spcBef>
                        <a:spcAft>
                          <a:spcPts val="0"/>
                        </a:spcAft>
                      </a:pPr>
                      <a:r>
                        <a:rPr lang="en-US" sz="1200" dirty="0" smtClean="0">
                          <a:effectLst/>
                        </a:rPr>
                        <a:t>Equilibrium</a:t>
                      </a:r>
                      <a:endParaRPr lang="en-US" sz="120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r>
              <a:tr h="307747">
                <a:tc>
                  <a:txBody>
                    <a:bodyPr/>
                    <a:lstStyle/>
                    <a:p>
                      <a:pPr marL="0" marR="0" algn="l">
                        <a:lnSpc>
                          <a:spcPct val="107000"/>
                        </a:lnSpc>
                        <a:spcBef>
                          <a:spcPts val="0"/>
                        </a:spcBef>
                        <a:spcAft>
                          <a:spcPts val="0"/>
                        </a:spcAft>
                      </a:pPr>
                      <a:r>
                        <a:rPr lang="en-US" sz="1050" b="0" dirty="0">
                          <a:effectLst/>
                        </a:rPr>
                        <a:t>Discussion of Q vs. K</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“reduce the stress”, or “due to Le Châtelier’s Principle”</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Preferred AP language</a:t>
                      </a:r>
                      <a:endParaRPr lang="en-US" sz="1050">
                        <a:effectLst/>
                        <a:latin typeface="Calibri"/>
                        <a:ea typeface="Calibri"/>
                        <a:cs typeface="Times New Roman"/>
                      </a:endParaRPr>
                    </a:p>
                  </a:txBody>
                  <a:tcPr marL="19089" marR="19089" marT="0" marB="0"/>
                </a:tc>
              </a:tr>
              <a:tr h="629387">
                <a:tc>
                  <a:txBody>
                    <a:bodyPr/>
                    <a:lstStyle/>
                    <a:p>
                      <a:pPr marL="0" marR="0" algn="l">
                        <a:lnSpc>
                          <a:spcPct val="107000"/>
                        </a:lnSpc>
                        <a:spcBef>
                          <a:spcPts val="0"/>
                        </a:spcBef>
                        <a:spcAft>
                          <a:spcPts val="0"/>
                        </a:spcAft>
                      </a:pPr>
                      <a:r>
                        <a:rPr lang="en-US" sz="1050" b="0" dirty="0">
                          <a:effectLst/>
                        </a:rPr>
                        <a:t>“Proceeds”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“Shift” – if equilibrium has not yet been established (i.e. a precipitate has not yet been formed when evaluating K</a:t>
                      </a:r>
                      <a:r>
                        <a:rPr lang="en-US" sz="1050" baseline="-25000">
                          <a:effectLst/>
                        </a:rPr>
                        <a:t>sp</a:t>
                      </a:r>
                      <a:r>
                        <a:rPr lang="en-US" sz="1050">
                          <a:effectLst/>
                        </a:rPr>
                        <a:t>)</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If equilibrium is not yet established, then it cannot “shift” – rxn will proceed in a certain direction until equilibrium is established </a:t>
                      </a:r>
                      <a:endParaRPr lang="en-US" sz="1050">
                        <a:effectLst/>
                        <a:latin typeface="Calibri"/>
                        <a:ea typeface="Calibri"/>
                        <a:cs typeface="Times New Roman"/>
                      </a:endParaRPr>
                    </a:p>
                  </a:txBody>
                  <a:tcPr marL="19089" marR="19089" marT="0" marB="0"/>
                </a:tc>
              </a:tr>
              <a:tr h="307747">
                <a:tc>
                  <a:txBody>
                    <a:bodyPr/>
                    <a:lstStyle/>
                    <a:p>
                      <a:pPr marL="0" marR="0" algn="l">
                        <a:lnSpc>
                          <a:spcPct val="107000"/>
                        </a:lnSpc>
                        <a:spcBef>
                          <a:spcPts val="0"/>
                        </a:spcBef>
                        <a:spcAft>
                          <a:spcPts val="0"/>
                        </a:spcAft>
                      </a:pPr>
                      <a:r>
                        <a:rPr lang="en-US" sz="1050" b="0" dirty="0" err="1">
                          <a:effectLst/>
                        </a:rPr>
                        <a:t>K</a:t>
                      </a:r>
                      <a:r>
                        <a:rPr lang="en-US" sz="1050" b="0" baseline="-25000" dirty="0" err="1">
                          <a:effectLst/>
                        </a:rPr>
                        <a:t>sp</a:t>
                      </a:r>
                      <a:r>
                        <a:rPr lang="en-US" sz="1050" b="0" dirty="0">
                          <a:effectLst/>
                        </a:rPr>
                        <a:t> expressions that only contain the ions </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K</a:t>
                      </a:r>
                      <a:r>
                        <a:rPr lang="en-US" sz="1050" baseline="-25000">
                          <a:effectLst/>
                        </a:rPr>
                        <a:t>sp</a:t>
                      </a:r>
                      <a:r>
                        <a:rPr lang="en-US" sz="1050">
                          <a:effectLst/>
                        </a:rPr>
                        <a:t> expressions that contain or imply a species in the denominator</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Solids and liquids are not included in equilibrium expressions</a:t>
                      </a:r>
                      <a:endParaRPr lang="en-US" sz="1050">
                        <a:effectLst/>
                        <a:latin typeface="Calibri"/>
                        <a:ea typeface="Calibri"/>
                        <a:cs typeface="Times New Roman"/>
                      </a:endParaRPr>
                    </a:p>
                  </a:txBody>
                  <a:tcPr marL="19089" marR="19089" marT="0" marB="0"/>
                </a:tc>
              </a:tr>
              <a:tr h="542319">
                <a:tc>
                  <a:txBody>
                    <a:bodyPr/>
                    <a:lstStyle/>
                    <a:p>
                      <a:pPr marL="0" marR="0" algn="l">
                        <a:lnSpc>
                          <a:spcPct val="107000"/>
                        </a:lnSpc>
                        <a:spcBef>
                          <a:spcPts val="0"/>
                        </a:spcBef>
                        <a:spcAft>
                          <a:spcPts val="0"/>
                        </a:spcAft>
                      </a:pPr>
                      <a:r>
                        <a:rPr lang="en-US" sz="1050" b="0" dirty="0">
                          <a:effectLst/>
                        </a:rPr>
                        <a:t>Correct formulas (including charges!) for all species in equilibrium expressions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Substitutions, abbreviations, </a:t>
                      </a:r>
                      <a:r>
                        <a:rPr lang="en-US" sz="1050" dirty="0" err="1">
                          <a:effectLst/>
                        </a:rPr>
                        <a:t>chargeless</a:t>
                      </a:r>
                      <a:r>
                        <a:rPr lang="en-US" sz="1050" dirty="0">
                          <a:effectLst/>
                        </a:rPr>
                        <a:t> ions, other shorthand that may work out in calculations but does not represent the correct species</a:t>
                      </a:r>
                      <a:endParaRPr lang="en-US" sz="105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Equilibrium expressions must be written formally when requested</a:t>
                      </a:r>
                      <a:endParaRPr lang="en-US" sz="1050" dirty="0">
                        <a:effectLst/>
                        <a:latin typeface="Calibri"/>
                        <a:ea typeface="Calibri"/>
                        <a:cs typeface="Times New Roman"/>
                      </a:endParaRPr>
                    </a:p>
                  </a:txBody>
                  <a:tcPr marL="19089" marR="19089" marT="0" marB="0"/>
                </a:tc>
              </a:tr>
              <a:tr h="251754">
                <a:tc>
                  <a:txBody>
                    <a:bodyPr/>
                    <a:lstStyle/>
                    <a:p>
                      <a:pPr marL="0" marR="0" algn="l">
                        <a:lnSpc>
                          <a:spcPct val="107000"/>
                        </a:lnSpc>
                        <a:spcBef>
                          <a:spcPts val="0"/>
                        </a:spcBef>
                        <a:spcAft>
                          <a:spcPts val="0"/>
                        </a:spcAft>
                      </a:pPr>
                      <a:r>
                        <a:rPr lang="en-US" sz="1050" b="0" dirty="0">
                          <a:effectLst/>
                        </a:rPr>
                        <a:t>In </a:t>
                      </a:r>
                      <a:r>
                        <a:rPr lang="en-US" sz="1050" b="0" dirty="0" err="1">
                          <a:effectLst/>
                        </a:rPr>
                        <a:t>K</a:t>
                      </a:r>
                      <a:r>
                        <a:rPr lang="en-US" sz="1050" b="0" baseline="-25000" dirty="0" err="1">
                          <a:effectLst/>
                        </a:rPr>
                        <a:t>p</a:t>
                      </a:r>
                      <a:r>
                        <a:rPr lang="en-US" sz="1050" b="0" dirty="0">
                          <a:effectLst/>
                        </a:rPr>
                        <a:t> expressions:  </a:t>
                      </a:r>
                      <a:r>
                        <a:rPr lang="en-US" sz="1050" b="0" dirty="0" err="1">
                          <a:effectLst/>
                        </a:rPr>
                        <a:t>P</a:t>
                      </a:r>
                      <a:r>
                        <a:rPr lang="en-US" sz="1050" b="0" baseline="-25000" dirty="0" err="1">
                          <a:effectLst/>
                        </a:rPr>
                        <a:t>species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In </a:t>
                      </a:r>
                      <a:r>
                        <a:rPr lang="en-US" sz="1050" dirty="0" err="1">
                          <a:effectLst/>
                        </a:rPr>
                        <a:t>K</a:t>
                      </a:r>
                      <a:r>
                        <a:rPr lang="en-US" sz="1050" baseline="-25000" dirty="0" err="1">
                          <a:effectLst/>
                        </a:rPr>
                        <a:t>p</a:t>
                      </a:r>
                      <a:r>
                        <a:rPr lang="en-US" sz="1050" dirty="0">
                          <a:effectLst/>
                        </a:rPr>
                        <a:t> expressions: [species]  </a:t>
                      </a:r>
                      <a:endParaRPr lang="en-US" sz="105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Concentration is not used in K</a:t>
                      </a:r>
                      <a:r>
                        <a:rPr lang="en-US" sz="1050" baseline="-25000">
                          <a:effectLst/>
                        </a:rPr>
                        <a:t>p</a:t>
                      </a:r>
                      <a:r>
                        <a:rPr lang="en-US" sz="1050">
                          <a:effectLst/>
                        </a:rPr>
                        <a:t>, partial pressures are</a:t>
                      </a:r>
                      <a:endParaRPr lang="en-US" sz="1050">
                        <a:effectLst/>
                        <a:latin typeface="Calibri"/>
                        <a:ea typeface="Calibri"/>
                        <a:cs typeface="Times New Roman"/>
                      </a:endParaRPr>
                    </a:p>
                  </a:txBody>
                  <a:tcPr marL="19089" marR="19089" marT="0" marB="0"/>
                </a:tc>
              </a:tr>
              <a:tr h="371983">
                <a:tc>
                  <a:txBody>
                    <a:bodyPr/>
                    <a:lstStyle/>
                    <a:p>
                      <a:pPr marL="0" marR="0" algn="l">
                        <a:lnSpc>
                          <a:spcPct val="107000"/>
                        </a:lnSpc>
                        <a:spcBef>
                          <a:spcPts val="0"/>
                        </a:spcBef>
                        <a:spcAft>
                          <a:spcPts val="0"/>
                        </a:spcAft>
                      </a:pPr>
                      <a:r>
                        <a:rPr lang="en-US" sz="1050" b="0" dirty="0">
                          <a:effectLst/>
                        </a:rPr>
                        <a:t>“x has been assumed to be so small relative to the original concentrations that it can be ignored”</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Nothing about why you ignore x to avoid quadratics</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Show you understand why you are making the decision</a:t>
                      </a:r>
                      <a:endParaRPr lang="en-US" sz="1050" dirty="0">
                        <a:effectLst/>
                        <a:latin typeface="Calibri"/>
                        <a:ea typeface="Calibri"/>
                        <a:cs typeface="Times New Roman"/>
                      </a:endParaRPr>
                    </a:p>
                  </a:txBody>
                  <a:tcPr marL="19089" marR="19089" marT="0" marB="0"/>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477490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234778" y="910863"/>
          <a:ext cx="8748584" cy="5769468"/>
        </p:xfrm>
        <a:graphic>
          <a:graphicData uri="http://schemas.openxmlformats.org/drawingml/2006/table">
            <a:tbl>
              <a:tblPr firstRow="1" firstCol="1" bandRow="1">
                <a:tableStyleId>{FABFCF23-3B69-468F-B69F-88F6DE6A72F2}</a:tableStyleId>
              </a:tblPr>
              <a:tblGrid>
                <a:gridCol w="3229558"/>
                <a:gridCol w="3029480"/>
                <a:gridCol w="2489546"/>
              </a:tblGrid>
              <a:tr h="374892">
                <a:tc>
                  <a:txBody>
                    <a:bodyPr/>
                    <a:lstStyle/>
                    <a:p>
                      <a:pPr marL="0" marR="0" algn="l">
                        <a:lnSpc>
                          <a:spcPct val="107000"/>
                        </a:lnSpc>
                        <a:spcBef>
                          <a:spcPts val="1200"/>
                        </a:spcBef>
                        <a:spcAft>
                          <a:spcPts val="0"/>
                        </a:spcAft>
                      </a:pPr>
                      <a:r>
                        <a:rPr lang="en-US" sz="2400" kern="0" dirty="0">
                          <a:effectLst/>
                        </a:rPr>
                        <a:t>Write This…</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…Not That!</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Rationale</a:t>
                      </a:r>
                      <a:endParaRPr lang="en-US" sz="2400" b="1" kern="0" dirty="0">
                        <a:solidFill>
                          <a:srgbClr val="2E74B5"/>
                        </a:solidFill>
                        <a:effectLst/>
                        <a:latin typeface="Calibri"/>
                        <a:ea typeface="Times New Roman"/>
                        <a:cs typeface="Times New Roman"/>
                      </a:endParaRPr>
                    </a:p>
                  </a:txBody>
                  <a:tcPr marL="34234" marR="34234" marT="0" marB="0"/>
                </a:tc>
              </a:tr>
              <a:tr h="190627">
                <a:tc gridSpan="3">
                  <a:txBody>
                    <a:bodyPr/>
                    <a:lstStyle/>
                    <a:p>
                      <a:pPr marL="0" marR="0" algn="l">
                        <a:lnSpc>
                          <a:spcPct val="107000"/>
                        </a:lnSpc>
                        <a:spcBef>
                          <a:spcPts val="0"/>
                        </a:spcBef>
                        <a:spcAft>
                          <a:spcPts val="0"/>
                        </a:spcAft>
                      </a:pPr>
                      <a:r>
                        <a:rPr lang="en-US" sz="1200" dirty="0">
                          <a:effectLst/>
                        </a:rPr>
                        <a:t>Acids and </a:t>
                      </a:r>
                      <a:r>
                        <a:rPr lang="en-US" sz="1200" dirty="0" smtClean="0">
                          <a:effectLst/>
                        </a:rPr>
                        <a:t>Bases</a:t>
                      </a:r>
                      <a:endParaRPr lang="en-US" sz="1200" dirty="0">
                        <a:effectLst/>
                        <a:latin typeface="Calibri"/>
                        <a:ea typeface="Calibri"/>
                        <a:cs typeface="Times New Roman"/>
                      </a:endParaRPr>
                    </a:p>
                  </a:txBody>
                  <a:tcPr marL="51726" marR="51726"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400" dirty="0">
                        <a:effectLst/>
                        <a:latin typeface="Calibri"/>
                        <a:ea typeface="Calibri"/>
                        <a:cs typeface="Times New Roman"/>
                      </a:endParaRPr>
                    </a:p>
                  </a:txBody>
                  <a:tcPr marL="51726" marR="51726"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400" dirty="0">
                        <a:effectLst/>
                        <a:latin typeface="Calibri"/>
                        <a:ea typeface="Calibri"/>
                        <a:cs typeface="Times New Roman"/>
                      </a:endParaRPr>
                    </a:p>
                  </a:txBody>
                  <a:tcPr marL="51726" marR="51726" marT="0" marB="0">
                    <a:solidFill>
                      <a:schemeClr val="accent5">
                        <a:lumMod val="60000"/>
                        <a:lumOff val="40000"/>
                      </a:schemeClr>
                    </a:solidFill>
                  </a:tcPr>
                </a:tc>
              </a:tr>
              <a:tr h="559004">
                <a:tc>
                  <a:txBody>
                    <a:bodyPr/>
                    <a:lstStyle/>
                    <a:p>
                      <a:pPr marL="0" marR="0" algn="l">
                        <a:lnSpc>
                          <a:spcPct val="107000"/>
                        </a:lnSpc>
                        <a:spcBef>
                          <a:spcPts val="0"/>
                        </a:spcBef>
                        <a:spcAft>
                          <a:spcPts val="0"/>
                        </a:spcAft>
                      </a:pPr>
                      <a:r>
                        <a:rPr lang="en-US" sz="1100" b="0" dirty="0">
                          <a:effectLst/>
                        </a:rPr>
                        <a:t>“The pH &gt; 7 because the salt produced in the neutralization  behaves as a base: A</a:t>
                      </a:r>
                      <a:r>
                        <a:rPr lang="en-US" sz="1100" b="0" baseline="30000" dirty="0">
                          <a:effectLst/>
                        </a:rPr>
                        <a:t>-</a:t>
                      </a:r>
                      <a:r>
                        <a:rPr lang="en-US" sz="1100" b="0" dirty="0">
                          <a:effectLst/>
                        </a:rPr>
                        <a:t> + H</a:t>
                      </a:r>
                      <a:r>
                        <a:rPr lang="en-US" sz="1100" b="0" baseline="-25000" dirty="0">
                          <a:effectLst/>
                        </a:rPr>
                        <a:t>2</a:t>
                      </a:r>
                      <a:r>
                        <a:rPr lang="en-US" sz="1100" b="0" dirty="0">
                          <a:effectLst/>
                        </a:rPr>
                        <a:t>O  HA + OH</a:t>
                      </a:r>
                      <a:r>
                        <a:rPr lang="en-US" sz="1100" b="0" baseline="30000" dirty="0">
                          <a:effectLst/>
                        </a:rPr>
                        <a:t>- </a:t>
                      </a:r>
                      <a:r>
                        <a:rPr lang="en-US" sz="1100" b="0" dirty="0">
                          <a:effectLst/>
                        </a:rPr>
                        <a:t>”</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“The pH &gt; 7 because it’s a battle between weak acid and strong base and strong base wins.”</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100">
                        <a:effectLst/>
                        <a:latin typeface="Calibri"/>
                        <a:ea typeface="Calibri"/>
                        <a:cs typeface="Times New Roman"/>
                      </a:endParaRPr>
                    </a:p>
                  </a:txBody>
                  <a:tcPr marL="51726" marR="51726" marT="0" marB="0"/>
                </a:tc>
              </a:tr>
              <a:tr h="495454">
                <a:tc>
                  <a:txBody>
                    <a:bodyPr/>
                    <a:lstStyle/>
                    <a:p>
                      <a:pPr marL="0" marR="0" algn="l">
                        <a:lnSpc>
                          <a:spcPct val="107000"/>
                        </a:lnSpc>
                        <a:spcBef>
                          <a:spcPts val="0"/>
                        </a:spcBef>
                        <a:spcAft>
                          <a:spcPts val="0"/>
                        </a:spcAft>
                      </a:pPr>
                      <a:r>
                        <a:rPr lang="en-US" sz="1100" b="0" dirty="0">
                          <a:effectLst/>
                        </a:rPr>
                        <a:t>“The solution is neutral when [H</a:t>
                      </a:r>
                      <a:r>
                        <a:rPr lang="en-US" sz="1100" b="0" baseline="-25000" dirty="0">
                          <a:effectLst/>
                        </a:rPr>
                        <a:t>3</a:t>
                      </a:r>
                      <a:r>
                        <a:rPr lang="en-US" sz="1100" b="0" dirty="0">
                          <a:effectLst/>
                        </a:rPr>
                        <a:t>O</a:t>
                      </a:r>
                      <a:r>
                        <a:rPr lang="en-US" sz="1100" b="0" baseline="30000" dirty="0">
                          <a:effectLst/>
                        </a:rPr>
                        <a:t>+</a:t>
                      </a:r>
                      <a:r>
                        <a:rPr lang="en-US" sz="1100" b="0" dirty="0">
                          <a:effectLst/>
                        </a:rPr>
                        <a:t>] = [OH</a:t>
                      </a:r>
                      <a:r>
                        <a:rPr lang="en-US" sz="1100" b="0" baseline="30000" dirty="0">
                          <a:effectLst/>
                        </a:rPr>
                        <a:t>-</a:t>
                      </a:r>
                      <a:r>
                        <a:rPr lang="en-US" sz="1100" b="0" dirty="0">
                          <a:effectLst/>
                        </a:rPr>
                        <a:t>].”</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“The solution is neutral when pH=7.”</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dirty="0">
                          <a:effectLst/>
                        </a:rPr>
                        <a:t>True definition of neutral – neutral is only pH of 7 when K</a:t>
                      </a:r>
                      <a:r>
                        <a:rPr lang="en-US" sz="1050" baseline="-25000" dirty="0">
                          <a:effectLst/>
                        </a:rPr>
                        <a:t>w</a:t>
                      </a:r>
                      <a:r>
                        <a:rPr lang="en-US" sz="1050" dirty="0">
                          <a:effectLst/>
                        </a:rPr>
                        <a:t> = 1.0 x 10</a:t>
                      </a:r>
                      <a:r>
                        <a:rPr lang="en-US" sz="1050" baseline="30000" dirty="0">
                          <a:effectLst/>
                        </a:rPr>
                        <a:t>-14</a:t>
                      </a:r>
                      <a:r>
                        <a:rPr lang="en-US" sz="1050" baseline="-25000" dirty="0">
                          <a:effectLst/>
                        </a:rPr>
                        <a:t> </a:t>
                      </a:r>
                      <a:r>
                        <a:rPr lang="en-US" sz="1050" dirty="0">
                          <a:effectLst/>
                        </a:rPr>
                        <a:t>(at 298 K)</a:t>
                      </a:r>
                      <a:endParaRPr lang="en-US" sz="1100" dirty="0">
                        <a:effectLst/>
                        <a:latin typeface="Calibri"/>
                        <a:ea typeface="Calibri"/>
                        <a:cs typeface="Times New Roman"/>
                      </a:endParaRPr>
                    </a:p>
                  </a:txBody>
                  <a:tcPr marL="51726" marR="51726" marT="0" marB="0"/>
                </a:tc>
              </a:tr>
              <a:tr h="381254">
                <a:tc>
                  <a:txBody>
                    <a:bodyPr/>
                    <a:lstStyle/>
                    <a:p>
                      <a:pPr marL="0" marR="0" algn="l">
                        <a:lnSpc>
                          <a:spcPct val="107000"/>
                        </a:lnSpc>
                        <a:spcBef>
                          <a:spcPts val="0"/>
                        </a:spcBef>
                        <a:spcAft>
                          <a:spcPts val="0"/>
                        </a:spcAft>
                      </a:pPr>
                      <a:r>
                        <a:rPr lang="en-US" sz="1100" b="0" dirty="0">
                          <a:effectLst/>
                        </a:rPr>
                        <a:t>K</a:t>
                      </a:r>
                      <a:r>
                        <a:rPr lang="en-US" sz="1100" b="0" baseline="-25000" dirty="0">
                          <a:effectLst/>
                        </a:rPr>
                        <a:t>w</a:t>
                      </a:r>
                      <a:r>
                        <a:rPr lang="en-US" sz="1100" b="0" dirty="0">
                          <a:effectLst/>
                        </a:rPr>
                        <a:t> = </a:t>
                      </a:r>
                      <a:r>
                        <a:rPr lang="en-US" sz="1100" b="0" dirty="0" err="1">
                          <a:effectLst/>
                        </a:rPr>
                        <a:t>K</a:t>
                      </a:r>
                      <a:r>
                        <a:rPr lang="en-US" sz="1100" b="0" baseline="-25000" dirty="0" err="1">
                          <a:effectLst/>
                        </a:rPr>
                        <a:t>a</a:t>
                      </a:r>
                      <a:r>
                        <a:rPr lang="en-US" sz="1100" b="0" dirty="0">
                          <a:effectLst/>
                        </a:rPr>
                        <a:t> x K</a:t>
                      </a:r>
                      <a:r>
                        <a:rPr lang="en-US" sz="1100" b="0" baseline="-25000" dirty="0">
                          <a:effectLst/>
                        </a:rPr>
                        <a:t>b</a:t>
                      </a:r>
                      <a:r>
                        <a:rPr lang="en-US" sz="1100" b="0" dirty="0">
                          <a:effectLst/>
                        </a:rPr>
                        <a:t> for a conjugate pair</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K</a:t>
                      </a:r>
                      <a:r>
                        <a:rPr lang="en-US" sz="1100" baseline="-25000">
                          <a:effectLst/>
                        </a:rPr>
                        <a:t>w</a:t>
                      </a:r>
                      <a:r>
                        <a:rPr lang="en-US" sz="1100">
                          <a:effectLst/>
                        </a:rPr>
                        <a:t> = K</a:t>
                      </a:r>
                      <a:r>
                        <a:rPr lang="en-US" sz="1100" baseline="-25000">
                          <a:effectLst/>
                        </a:rPr>
                        <a:t>a</a:t>
                      </a:r>
                      <a:r>
                        <a:rPr lang="en-US" sz="1100">
                          <a:effectLst/>
                        </a:rPr>
                        <a:t> x K</a:t>
                      </a:r>
                      <a:r>
                        <a:rPr lang="en-US" sz="1100" baseline="-25000">
                          <a:effectLst/>
                        </a:rPr>
                        <a:t>b</a:t>
                      </a:r>
                      <a:r>
                        <a:rPr lang="en-US" sz="1100">
                          <a:effectLst/>
                        </a:rPr>
                        <a:t> for an unrelated acid/base pair</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This equation only holds true for conjugate acid-base pairs</a:t>
                      </a:r>
                      <a:endParaRPr lang="en-US" sz="1100">
                        <a:effectLst/>
                        <a:latin typeface="Calibri"/>
                        <a:ea typeface="Calibri"/>
                        <a:cs typeface="Times New Roman"/>
                      </a:endParaRPr>
                    </a:p>
                  </a:txBody>
                  <a:tcPr marL="51726" marR="51726" marT="0" marB="0"/>
                </a:tc>
              </a:tr>
              <a:tr h="570881">
                <a:tc>
                  <a:txBody>
                    <a:bodyPr/>
                    <a:lstStyle/>
                    <a:p>
                      <a:pPr marL="0" marR="0" algn="l">
                        <a:lnSpc>
                          <a:spcPct val="107000"/>
                        </a:lnSpc>
                        <a:spcBef>
                          <a:spcPts val="0"/>
                        </a:spcBef>
                        <a:spcAft>
                          <a:spcPts val="0"/>
                        </a:spcAft>
                      </a:pPr>
                      <a:r>
                        <a:rPr lang="en-US" sz="1100" b="0" dirty="0">
                          <a:effectLst/>
                        </a:rPr>
                        <a:t>pH = </a:t>
                      </a:r>
                      <a:r>
                        <a:rPr lang="en-US" sz="1100" b="0" dirty="0" err="1">
                          <a:effectLst/>
                        </a:rPr>
                        <a:t>pKa</a:t>
                      </a:r>
                      <a:r>
                        <a:rPr lang="en-US" sz="1100" b="0" dirty="0">
                          <a:effectLst/>
                        </a:rPr>
                        <a:t> because it is at ½ the equivalence point of a titration of a weak acid with a strong base</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pH = pKa</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Explains the reason behind this, and shows you understand this is only true at this point</a:t>
                      </a:r>
                      <a:endParaRPr lang="en-US" sz="1100">
                        <a:effectLst/>
                        <a:latin typeface="Calibri"/>
                        <a:ea typeface="Calibri"/>
                        <a:cs typeface="Times New Roman"/>
                      </a:endParaRPr>
                    </a:p>
                  </a:txBody>
                  <a:tcPr marL="51726" marR="51726" marT="0" marB="0"/>
                </a:tc>
              </a:tr>
              <a:tr h="190627">
                <a:tc gridSpan="3">
                  <a:txBody>
                    <a:bodyPr/>
                    <a:lstStyle/>
                    <a:p>
                      <a:pPr marL="0" marR="0" algn="l">
                        <a:lnSpc>
                          <a:spcPct val="107000"/>
                        </a:lnSpc>
                        <a:spcBef>
                          <a:spcPts val="0"/>
                        </a:spcBef>
                        <a:spcAft>
                          <a:spcPts val="0"/>
                        </a:spcAft>
                      </a:pPr>
                      <a:r>
                        <a:rPr lang="en-US" sz="1200" b="1" dirty="0">
                          <a:effectLst/>
                        </a:rPr>
                        <a:t>Atomic Structure  </a:t>
                      </a:r>
                      <a:endParaRPr lang="en-US" sz="1200" b="1" dirty="0">
                        <a:effectLst/>
                        <a:latin typeface="Calibri"/>
                        <a:ea typeface="Calibri"/>
                        <a:cs typeface="Times New Roman"/>
                      </a:endParaRPr>
                    </a:p>
                  </a:txBody>
                  <a:tcPr marL="51726" marR="51726"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100" dirty="0">
                        <a:effectLst/>
                        <a:latin typeface="Calibri"/>
                        <a:ea typeface="Calibri"/>
                        <a:cs typeface="Times New Roman"/>
                      </a:endParaRPr>
                    </a:p>
                  </a:txBody>
                  <a:tcPr marL="51726" marR="51726" marT="0" marB="0"/>
                </a:tc>
                <a:tc hMerge="1">
                  <a:txBody>
                    <a:bodyPr/>
                    <a:lstStyle/>
                    <a:p>
                      <a:pPr marL="0" marR="0" algn="l">
                        <a:lnSpc>
                          <a:spcPct val="107000"/>
                        </a:lnSpc>
                        <a:spcBef>
                          <a:spcPts val="0"/>
                        </a:spcBef>
                        <a:spcAft>
                          <a:spcPts val="0"/>
                        </a:spcAft>
                      </a:pPr>
                      <a:endParaRPr lang="en-US" sz="1100" dirty="0">
                        <a:effectLst/>
                        <a:latin typeface="Calibri"/>
                        <a:ea typeface="Calibri"/>
                        <a:cs typeface="Times New Roman"/>
                      </a:endParaRPr>
                    </a:p>
                  </a:txBody>
                  <a:tcPr marL="51726" marR="51726" marT="0" marB="0"/>
                </a:tc>
              </a:tr>
              <a:tr h="381254">
                <a:tc>
                  <a:txBody>
                    <a:bodyPr/>
                    <a:lstStyle/>
                    <a:p>
                      <a:pPr marL="0" marR="0" algn="l">
                        <a:lnSpc>
                          <a:spcPct val="107000"/>
                        </a:lnSpc>
                        <a:spcBef>
                          <a:spcPts val="0"/>
                        </a:spcBef>
                        <a:spcAft>
                          <a:spcPts val="0"/>
                        </a:spcAft>
                      </a:pPr>
                      <a:r>
                        <a:rPr lang="en-US" sz="1100" b="0" dirty="0">
                          <a:effectLst/>
                        </a:rPr>
                        <a:t>“Effective nuclear charge increases”</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“It wants to have a full octet”; “it’s close to having a full octet”</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100">
                        <a:effectLst/>
                        <a:latin typeface="Calibri"/>
                        <a:ea typeface="Calibri"/>
                        <a:cs typeface="Times New Roman"/>
                      </a:endParaRPr>
                    </a:p>
                  </a:txBody>
                  <a:tcPr marL="51726" marR="51726" marT="0" marB="0"/>
                </a:tc>
              </a:tr>
              <a:tr h="895915">
                <a:tc>
                  <a:txBody>
                    <a:bodyPr/>
                    <a:lstStyle/>
                    <a:p>
                      <a:pPr marL="0" marR="0" algn="l">
                        <a:lnSpc>
                          <a:spcPct val="107000"/>
                        </a:lnSpc>
                        <a:spcBef>
                          <a:spcPts val="0"/>
                        </a:spcBef>
                        <a:spcAft>
                          <a:spcPts val="0"/>
                        </a:spcAft>
                      </a:pPr>
                      <a:r>
                        <a:rPr lang="en-US" sz="1100" b="0" dirty="0">
                          <a:effectLst/>
                        </a:rPr>
                        <a:t>“It has a more polarizable cloud of electrons”</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dirty="0">
                          <a:effectLst/>
                        </a:rPr>
                        <a:t>“It has more electrons”, “it has more mass”, “it has more surface area”, “it is bigger”, “it has more protons”</a:t>
                      </a:r>
                      <a:endParaRPr lang="en-US" sz="110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This is the shortest way to show the reason – simply mentioning “more” of something is probably not enough to demonstrate without further explanation of why that is the case</a:t>
                      </a:r>
                      <a:endParaRPr lang="en-US" sz="1100">
                        <a:effectLst/>
                        <a:latin typeface="Calibri"/>
                        <a:ea typeface="Calibri"/>
                        <a:cs typeface="Times New Roman"/>
                      </a:endParaRPr>
                    </a:p>
                  </a:txBody>
                  <a:tcPr marL="51726" marR="51726" marT="0" marB="0"/>
                </a:tc>
              </a:tr>
              <a:tr h="402461">
                <a:tc>
                  <a:txBody>
                    <a:bodyPr/>
                    <a:lstStyle/>
                    <a:p>
                      <a:pPr marL="0" marR="0" algn="l">
                        <a:lnSpc>
                          <a:spcPct val="107000"/>
                        </a:lnSpc>
                        <a:spcBef>
                          <a:spcPts val="0"/>
                        </a:spcBef>
                        <a:spcAft>
                          <a:spcPts val="0"/>
                        </a:spcAft>
                      </a:pPr>
                      <a:r>
                        <a:rPr lang="en-US" sz="1100" b="0" dirty="0">
                          <a:effectLst/>
                        </a:rPr>
                        <a:t>“period”</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“shell” when referring to elements and their location on the Periodic Table</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Elements are in a period, electrons are in a shell</a:t>
                      </a:r>
                      <a:endParaRPr lang="en-US" sz="1100">
                        <a:effectLst/>
                        <a:latin typeface="Calibri"/>
                        <a:ea typeface="Calibri"/>
                        <a:cs typeface="Times New Roman"/>
                      </a:endParaRPr>
                    </a:p>
                  </a:txBody>
                  <a:tcPr marL="51726" marR="51726" marT="0" marB="0"/>
                </a:tc>
              </a:tr>
              <a:tr h="556342">
                <a:tc>
                  <a:txBody>
                    <a:bodyPr/>
                    <a:lstStyle/>
                    <a:p>
                      <a:pPr marL="0" marR="0" algn="l">
                        <a:lnSpc>
                          <a:spcPct val="107000"/>
                        </a:lnSpc>
                        <a:spcBef>
                          <a:spcPts val="0"/>
                        </a:spcBef>
                        <a:spcAft>
                          <a:spcPts val="0"/>
                        </a:spcAft>
                      </a:pPr>
                      <a:r>
                        <a:rPr lang="en-US" sz="1100" b="0" dirty="0">
                          <a:effectLst/>
                        </a:rPr>
                        <a:t>Reference reasons for periodic trends (i.e. effective nuclear charge, coulomb’s law, polarizability, etc.)</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Stating the trend as the reason (“because it is to the left”, “because it is further down the periodic table”, etc.) </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100">
                        <a:effectLst/>
                        <a:latin typeface="Calibri"/>
                        <a:ea typeface="Calibri"/>
                        <a:cs typeface="Times New Roman"/>
                      </a:endParaRPr>
                    </a:p>
                  </a:txBody>
                  <a:tcPr marL="51726" marR="51726" marT="0" marB="0"/>
                </a:tc>
              </a:tr>
              <a:tr h="726004">
                <a:tc>
                  <a:txBody>
                    <a:bodyPr/>
                    <a:lstStyle/>
                    <a:p>
                      <a:pPr marL="0" marR="0" algn="l">
                        <a:lnSpc>
                          <a:spcPct val="107000"/>
                        </a:lnSpc>
                        <a:spcBef>
                          <a:spcPts val="0"/>
                        </a:spcBef>
                        <a:spcAft>
                          <a:spcPts val="0"/>
                        </a:spcAft>
                      </a:pPr>
                      <a:r>
                        <a:rPr lang="en-US" sz="1100" b="0" dirty="0">
                          <a:effectLst/>
                        </a:rPr>
                        <a:t>“Electrons in higher energy levels are farther from the nucleus, resulting in a larger atom/ion.”</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dirty="0">
                          <a:effectLst/>
                        </a:rPr>
                        <a:t>“More electrons/more energy levels make the atom/ion bigger.”</a:t>
                      </a:r>
                      <a:endParaRPr lang="en-US" sz="110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dirty="0">
                          <a:effectLst/>
                        </a:rPr>
                        <a:t>Explanation of reason, not just statement of fact, required for point</a:t>
                      </a:r>
                      <a:endParaRPr lang="en-US" sz="1100" dirty="0">
                        <a:effectLst/>
                      </a:endParaRPr>
                    </a:p>
                    <a:p>
                      <a:pPr marL="0" marR="0" algn="l">
                        <a:lnSpc>
                          <a:spcPct val="107000"/>
                        </a:lnSpc>
                        <a:spcBef>
                          <a:spcPts val="0"/>
                        </a:spcBef>
                        <a:spcAft>
                          <a:spcPts val="0"/>
                        </a:spcAft>
                      </a:pPr>
                      <a:r>
                        <a:rPr lang="en-US" sz="1050" dirty="0">
                          <a:effectLst/>
                        </a:rPr>
                        <a:t>(Ref 2016 #1)</a:t>
                      </a:r>
                      <a:endParaRPr lang="en-US" sz="1100" dirty="0">
                        <a:effectLst/>
                        <a:latin typeface="Calibri"/>
                        <a:ea typeface="Calibri"/>
                        <a:cs typeface="Times New Roman"/>
                      </a:endParaRPr>
                    </a:p>
                  </a:txBody>
                  <a:tcPr marL="51726" marR="51726" marT="0" marB="0"/>
                </a:tc>
              </a:tr>
            </a:tbl>
          </a:graphicData>
        </a:graphic>
      </p:graphicFrame>
      <p:pic>
        <p:nvPicPr>
          <p:cNvPr id="3073" name="Picture 1" descr="Image result for equilibrium arrow"/>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2788" y="1958975"/>
            <a:ext cx="190500" cy="1619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Title 1"/>
          <p:cNvSpPr>
            <a:spLocks noGrp="1"/>
          </p:cNvSpPr>
          <p:nvPr>
            <p:ph type="title"/>
          </p:nvPr>
        </p:nvSpPr>
        <p:spPr>
          <a:xfrm>
            <a:off x="498474" y="166848"/>
            <a:ext cx="7556313" cy="634492"/>
          </a:xfrm>
        </p:spPr>
        <p:txBody>
          <a:bodyPr>
            <a:normAutofit fontScale="90000"/>
          </a:bodyPr>
          <a:lstStyle/>
          <a:p>
            <a:r>
              <a:rPr lang="en-US" dirty="0" smtClean="0"/>
              <a:t>Write This, Not That continued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404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983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Shell Model is consistent with Ionization Energy Data</a:t>
            </a:r>
          </a:p>
        </p:txBody>
      </p:sp>
      <p:sp>
        <p:nvSpPr>
          <p:cNvPr id="261" name="Shape 261"/>
          <p:cNvSpPr txBox="1">
            <a:spLocks noGrp="1"/>
          </p:cNvSpPr>
          <p:nvPr>
            <p:ph type="body" idx="1"/>
          </p:nvPr>
        </p:nvSpPr>
        <p:spPr>
          <a:xfrm>
            <a:off x="280737" y="1470525"/>
            <a:ext cx="3875381" cy="4959684"/>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62" name="Shape 262"/>
          <p:cNvSpPr txBox="1">
            <a:spLocks noGrp="1"/>
          </p:cNvSpPr>
          <p:nvPr>
            <p:ph type="body" idx="2"/>
          </p:nvPr>
        </p:nvSpPr>
        <p:spPr>
          <a:xfrm>
            <a:off x="4790334" y="1046859"/>
            <a:ext cx="4567893" cy="50706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endParaRPr lang="en-US" dirty="0" smtClean="0"/>
          </a:p>
          <a:p>
            <a:pPr marL="114300" marR="0" lvl="0" indent="0" algn="l" rtl="0">
              <a:spcBef>
                <a:spcPts val="0"/>
              </a:spcBef>
              <a:buClr>
                <a:srgbClr val="595959"/>
              </a:buClr>
              <a:buSzPct val="100000"/>
              <a:buNone/>
            </a:pPr>
            <a:r>
              <a:rPr lang="en-US" dirty="0" smtClean="0"/>
              <a:t>The </a:t>
            </a:r>
            <a:r>
              <a:rPr lang="en-US" dirty="0"/>
              <a:t>patterns  shown by </a:t>
            </a:r>
            <a:endParaRPr lang="en-US" dirty="0" smtClean="0"/>
          </a:p>
          <a:p>
            <a:pPr marL="114300" marR="0" lvl="0" indent="0" algn="l" rtl="0">
              <a:spcBef>
                <a:spcPts val="0"/>
              </a:spcBef>
              <a:buClr>
                <a:srgbClr val="595959"/>
              </a:buClr>
              <a:buSzPct val="100000"/>
              <a:buNone/>
            </a:pPr>
            <a:r>
              <a:rPr lang="en-US" dirty="0"/>
              <a:t>t</a:t>
            </a:r>
            <a:r>
              <a:rPr lang="en-US" dirty="0" smtClean="0"/>
              <a:t>he IE </a:t>
            </a:r>
            <a:r>
              <a:rPr lang="en-US" dirty="0"/>
              <a:t>graph </a:t>
            </a:r>
            <a:r>
              <a:rPr lang="en-US" dirty="0" smtClean="0"/>
              <a:t>can </a:t>
            </a:r>
            <a:r>
              <a:rPr lang="en-US" dirty="0"/>
              <a:t>be </a:t>
            </a:r>
            <a:endParaRPr lang="en-US" dirty="0" smtClean="0"/>
          </a:p>
          <a:p>
            <a:pPr marL="114300" marR="0" lvl="0" indent="0" algn="l" rtl="0">
              <a:spcBef>
                <a:spcPts val="0"/>
              </a:spcBef>
              <a:buClr>
                <a:srgbClr val="595959"/>
              </a:buClr>
              <a:buSzPct val="100000"/>
              <a:buNone/>
            </a:pPr>
            <a:r>
              <a:rPr lang="en-US" dirty="0" smtClean="0"/>
              <a:t>explained </a:t>
            </a:r>
            <a:r>
              <a:rPr lang="en-US" dirty="0"/>
              <a:t>by </a:t>
            </a:r>
            <a:r>
              <a:rPr lang="en-US" dirty="0" smtClean="0"/>
              <a:t>Coulomb’s </a:t>
            </a:r>
            <a:r>
              <a:rPr lang="en-US" dirty="0"/>
              <a:t>law</a:t>
            </a:r>
          </a:p>
          <a:p>
            <a:pPr marL="457200" marR="0" lvl="0" indent="-228600" algn="l" rtl="0">
              <a:spcBef>
                <a:spcPts val="0"/>
              </a:spcBef>
            </a:pPr>
            <a:r>
              <a:rPr lang="en-US" dirty="0"/>
              <a:t>As atomic number increases, would expect the ionization energy to constantly increase</a:t>
            </a:r>
          </a:p>
          <a:p>
            <a:pPr marL="457200" marR="0" lvl="0" indent="-228600" algn="l" rtl="0">
              <a:spcBef>
                <a:spcPts val="0"/>
              </a:spcBef>
            </a:pPr>
            <a:r>
              <a:rPr lang="en-US" dirty="0"/>
              <a:t>Graph shows that this is NOT observed. WHY NOT?</a:t>
            </a:r>
          </a:p>
          <a:p>
            <a:pPr marL="457200" marR="0" lvl="0" indent="-228600" algn="l" rtl="0">
              <a:spcBef>
                <a:spcPts val="0"/>
              </a:spcBef>
            </a:pPr>
            <a:r>
              <a:rPr lang="en-US" dirty="0"/>
              <a:t>The data implies that a shell becomes full at the end of each period</a:t>
            </a:r>
          </a:p>
          <a:p>
            <a:pPr marL="457200" marR="0" lvl="0" indent="-228600" algn="l" rtl="0">
              <a:spcBef>
                <a:spcPts val="0"/>
              </a:spcBef>
            </a:pPr>
            <a:r>
              <a:rPr lang="en-US" dirty="0"/>
              <a:t>Therefore the next electron added must be in a new shell farther away from the nucleus.</a:t>
            </a:r>
          </a:p>
          <a:p>
            <a:pPr marL="457200" marR="0" lvl="0" indent="-228600" algn="l" rtl="0">
              <a:spcBef>
                <a:spcPts val="0"/>
              </a:spcBef>
            </a:pPr>
            <a:r>
              <a:rPr lang="en-US" dirty="0"/>
              <a:t>This is supported by the fact that the ionization energy drops despite the addition positive charge in the nucleus</a:t>
            </a:r>
          </a:p>
        </p:txBody>
      </p:sp>
      <p:sp>
        <p:nvSpPr>
          <p:cNvPr id="263" name="Shape 263"/>
          <p:cNvSpPr/>
          <p:nvPr/>
        </p:nvSpPr>
        <p:spPr>
          <a:xfrm>
            <a:off x="376645" y="1313125"/>
            <a:ext cx="4584600" cy="774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264" name="Shape 264"/>
          <p:cNvSpPr txBox="1"/>
          <p:nvPr/>
        </p:nvSpPr>
        <p:spPr>
          <a:xfrm>
            <a:off x="0" y="623042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1.13 Given information about a particular model of the atom, the student is able to determine if the model is consistent with specified evidence</a:t>
            </a:r>
            <a:r>
              <a:rPr lang="en-US" sz="1800" dirty="0">
                <a:solidFill>
                  <a:schemeClr val="dk1"/>
                </a:solidFill>
                <a:latin typeface="Rokkitt"/>
                <a:ea typeface="Rokkitt"/>
                <a:cs typeface="Rokkitt"/>
                <a:sym typeface="Rokkitt"/>
              </a:rPr>
              <a:t>																</a:t>
            </a:r>
          </a:p>
        </p:txBody>
      </p:sp>
      <p:sp>
        <p:nvSpPr>
          <p:cNvPr id="265" name="Shape 265"/>
          <p:cNvSpPr txBox="1"/>
          <p:nvPr/>
        </p:nvSpPr>
        <p:spPr>
          <a:xfrm>
            <a:off x="8054774" y="-49316"/>
            <a:ext cx="963428"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66" name="Shape 266"/>
          <p:cNvSpPr txBox="1"/>
          <p:nvPr/>
        </p:nvSpPr>
        <p:spPr>
          <a:xfrm>
            <a:off x="8141084" y="180444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67" name="Shape 267"/>
          <p:cNvPicPr preferRelativeResize="0"/>
          <p:nvPr/>
        </p:nvPicPr>
        <p:blipFill>
          <a:blip r:embed="rId5">
            <a:alphaModFix/>
          </a:blip>
          <a:stretch>
            <a:fillRect/>
          </a:stretch>
        </p:blipFill>
        <p:spPr>
          <a:xfrm>
            <a:off x="0" y="1404351"/>
            <a:ext cx="4961124" cy="4454243"/>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4939" y="1724175"/>
            <a:ext cx="8863263" cy="3584770"/>
          </a:xfrm>
          <a:prstGeom prst="rect">
            <a:avLst/>
          </a:prstGeom>
          <a:ln w="76200">
            <a:solidFill>
              <a:schemeClr val="accent1"/>
            </a:solidFill>
          </a:ln>
        </p:spPr>
      </p:pic>
      <p:sp>
        <p:nvSpPr>
          <p:cNvPr id="11" name="Frame 10"/>
          <p:cNvSpPr/>
          <p:nvPr/>
        </p:nvSpPr>
        <p:spPr>
          <a:xfrm>
            <a:off x="4961124" y="4101199"/>
            <a:ext cx="1962190"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498374" y="3799535"/>
            <a:ext cx="818052" cy="30166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676228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descr="Image result for equilibrium arrow"/>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0985" y="1654024"/>
            <a:ext cx="190500" cy="1619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aphicFrame>
        <p:nvGraphicFramePr>
          <p:cNvPr id="2" name="Table 1"/>
          <p:cNvGraphicFramePr>
            <a:graphicFrameLocks noGrp="1"/>
          </p:cNvGraphicFramePr>
          <p:nvPr>
            <p:extLst/>
          </p:nvPr>
        </p:nvGraphicFramePr>
        <p:xfrm>
          <a:off x="86497" y="59935"/>
          <a:ext cx="8958649" cy="6853762"/>
        </p:xfrm>
        <a:graphic>
          <a:graphicData uri="http://schemas.openxmlformats.org/drawingml/2006/table">
            <a:tbl>
              <a:tblPr firstRow="1" firstCol="1" bandRow="1">
                <a:tableStyleId>{FABFCF23-3B69-468F-B69F-88F6DE6A72F2}</a:tableStyleId>
              </a:tblPr>
              <a:tblGrid>
                <a:gridCol w="3307105"/>
                <a:gridCol w="3102222"/>
                <a:gridCol w="2549322"/>
              </a:tblGrid>
              <a:tr h="383739">
                <a:tc>
                  <a:txBody>
                    <a:bodyPr/>
                    <a:lstStyle/>
                    <a:p>
                      <a:pPr marL="0" marR="0" algn="l">
                        <a:lnSpc>
                          <a:spcPct val="107000"/>
                        </a:lnSpc>
                        <a:spcBef>
                          <a:spcPts val="1200"/>
                        </a:spcBef>
                        <a:spcAft>
                          <a:spcPts val="0"/>
                        </a:spcAft>
                      </a:pPr>
                      <a:r>
                        <a:rPr lang="en-US" sz="2400" kern="0" dirty="0">
                          <a:effectLst/>
                        </a:rPr>
                        <a:t>Write This…</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…Not That!</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Rationale</a:t>
                      </a:r>
                      <a:endParaRPr lang="en-US" sz="2400" b="1" kern="0" dirty="0">
                        <a:solidFill>
                          <a:srgbClr val="2E74B5"/>
                        </a:solidFill>
                        <a:effectLst/>
                        <a:latin typeface="Calibri"/>
                        <a:ea typeface="Times New Roman"/>
                        <a:cs typeface="Times New Roman"/>
                      </a:endParaRPr>
                    </a:p>
                  </a:txBody>
                  <a:tcPr marL="34234" marR="34234" marT="0" marB="0"/>
                </a:tc>
              </a:tr>
              <a:tr h="300096">
                <a:tc gridSpan="3">
                  <a:txBody>
                    <a:bodyPr/>
                    <a:lstStyle/>
                    <a:p>
                      <a:pPr marL="0" marR="0" algn="l">
                        <a:lnSpc>
                          <a:spcPct val="107000"/>
                        </a:lnSpc>
                        <a:spcBef>
                          <a:spcPts val="0"/>
                        </a:spcBef>
                        <a:spcAft>
                          <a:spcPts val="0"/>
                        </a:spcAft>
                      </a:pPr>
                      <a:r>
                        <a:rPr lang="en-US" sz="1200" dirty="0">
                          <a:effectLst/>
                        </a:rPr>
                        <a:t>Bonding and Intermolecular </a:t>
                      </a:r>
                      <a:r>
                        <a:rPr lang="en-US" sz="1200" dirty="0" smtClean="0">
                          <a:effectLst/>
                        </a:rPr>
                        <a:t>Forces</a:t>
                      </a:r>
                      <a:endParaRPr lang="en-US" sz="1200" dirty="0">
                        <a:effectLst/>
                        <a:latin typeface="Calibri"/>
                        <a:ea typeface="Calibri"/>
                        <a:cs typeface="Times New Roman"/>
                      </a:endParaRPr>
                    </a:p>
                  </a:txBody>
                  <a:tcPr marL="46859" marR="4685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46859" marR="4685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46859" marR="46859" marT="0" marB="0">
                    <a:solidFill>
                      <a:schemeClr val="accent5">
                        <a:lumMod val="60000"/>
                        <a:lumOff val="40000"/>
                      </a:schemeClr>
                    </a:solidFill>
                  </a:tcPr>
                </a:tc>
              </a:tr>
              <a:tr h="214592">
                <a:tc>
                  <a:txBody>
                    <a:bodyPr/>
                    <a:lstStyle/>
                    <a:p>
                      <a:pPr marL="0" marR="0" algn="l">
                        <a:lnSpc>
                          <a:spcPct val="107000"/>
                        </a:lnSpc>
                        <a:spcBef>
                          <a:spcPts val="0"/>
                        </a:spcBef>
                        <a:spcAft>
                          <a:spcPts val="0"/>
                        </a:spcAft>
                      </a:pPr>
                      <a:r>
                        <a:rPr lang="en-US" sz="1200" b="0" dirty="0">
                          <a:effectLst/>
                        </a:rPr>
                        <a:t>“Overcome intermolecular forces”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“break up” a solid/liquid</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IMFs should be used to justify </a:t>
                      </a:r>
                      <a:endParaRPr lang="en-US" sz="1200">
                        <a:effectLst/>
                        <a:latin typeface="Calibri"/>
                        <a:ea typeface="Calibri"/>
                        <a:cs typeface="Times New Roman"/>
                      </a:endParaRPr>
                    </a:p>
                  </a:txBody>
                  <a:tcPr marL="46859" marR="46859" marT="0" marB="0"/>
                </a:tc>
              </a:tr>
              <a:tr h="503598">
                <a:tc>
                  <a:txBody>
                    <a:bodyPr/>
                    <a:lstStyle/>
                    <a:p>
                      <a:pPr marL="0" marR="0" algn="l">
                        <a:lnSpc>
                          <a:spcPct val="107000"/>
                        </a:lnSpc>
                        <a:spcBef>
                          <a:spcPts val="0"/>
                        </a:spcBef>
                        <a:spcAft>
                          <a:spcPts val="0"/>
                        </a:spcAft>
                      </a:pPr>
                      <a:r>
                        <a:rPr lang="en-US" sz="1200" b="0" dirty="0">
                          <a:effectLst/>
                        </a:rPr>
                        <a:t>Ion interactions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LDF’s when discussing ionic compounds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Ionic compounds have ions with whole charges, which dominate interactions</a:t>
                      </a:r>
                      <a:endParaRPr lang="en-US" sz="1200">
                        <a:effectLst/>
                        <a:latin typeface="Calibri"/>
                        <a:ea typeface="Calibri"/>
                        <a:cs typeface="Times New Roman"/>
                      </a:endParaRPr>
                    </a:p>
                  </a:txBody>
                  <a:tcPr marL="46859" marR="46859" marT="0" marB="0"/>
                </a:tc>
              </a:tr>
              <a:tr h="335732">
                <a:tc>
                  <a:txBody>
                    <a:bodyPr/>
                    <a:lstStyle/>
                    <a:p>
                      <a:pPr marL="0" marR="0" algn="l">
                        <a:lnSpc>
                          <a:spcPct val="107000"/>
                        </a:lnSpc>
                        <a:spcBef>
                          <a:spcPts val="0"/>
                        </a:spcBef>
                        <a:spcAft>
                          <a:spcPts val="0"/>
                        </a:spcAft>
                      </a:pPr>
                      <a:r>
                        <a:rPr lang="en-US" sz="1200" b="0" dirty="0">
                          <a:effectLst/>
                        </a:rPr>
                        <a:t>“Coulombic attraction”</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“Opposites attract”</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200">
                        <a:effectLst/>
                        <a:latin typeface="Calibri"/>
                        <a:ea typeface="Calibri"/>
                        <a:cs typeface="Times New Roman"/>
                      </a:endParaRPr>
                    </a:p>
                  </a:txBody>
                  <a:tcPr marL="46859" marR="46859" marT="0" marB="0"/>
                </a:tc>
              </a:tr>
              <a:tr h="383738">
                <a:tc>
                  <a:txBody>
                    <a:bodyPr/>
                    <a:lstStyle/>
                    <a:p>
                      <a:pPr marL="0" marR="0" algn="l">
                        <a:lnSpc>
                          <a:spcPct val="107000"/>
                        </a:lnSpc>
                        <a:spcBef>
                          <a:spcPts val="0"/>
                        </a:spcBef>
                        <a:spcAft>
                          <a:spcPts val="0"/>
                        </a:spcAft>
                      </a:pPr>
                      <a:r>
                        <a:rPr lang="en-US" sz="1200" b="0" dirty="0">
                          <a:effectLst/>
                        </a:rPr>
                        <a:t>Describe the process of overcoming intermolecular forces/polarity</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“Like dissolves like”</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200">
                        <a:effectLst/>
                        <a:latin typeface="Calibri"/>
                        <a:ea typeface="Calibri"/>
                        <a:cs typeface="Times New Roman"/>
                      </a:endParaRPr>
                    </a:p>
                  </a:txBody>
                  <a:tcPr marL="46859" marR="46859" marT="0" marB="0"/>
                </a:tc>
              </a:tr>
              <a:tr h="383800">
                <a:tc>
                  <a:txBody>
                    <a:bodyPr/>
                    <a:lstStyle/>
                    <a:p>
                      <a:pPr marL="0" marR="0" algn="l">
                        <a:lnSpc>
                          <a:spcPct val="107000"/>
                        </a:lnSpc>
                        <a:spcBef>
                          <a:spcPts val="0"/>
                        </a:spcBef>
                        <a:spcAft>
                          <a:spcPts val="0"/>
                        </a:spcAft>
                      </a:pPr>
                      <a:r>
                        <a:rPr lang="en-US" sz="1200" b="0" dirty="0">
                          <a:effectLst/>
                        </a:rPr>
                        <a:t>“Has hydrogen bonds between the molecules”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“Has hydrogen bonds”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Shows that you understand hydrogen bonds are not actually bonds</a:t>
                      </a:r>
                      <a:endParaRPr lang="en-US" sz="1200">
                        <a:effectLst/>
                        <a:latin typeface="Calibri"/>
                        <a:ea typeface="Calibri"/>
                        <a:cs typeface="Times New Roman"/>
                      </a:endParaRPr>
                    </a:p>
                  </a:txBody>
                  <a:tcPr marL="46859" marR="46859" marT="0" marB="0"/>
                </a:tc>
              </a:tr>
              <a:tr h="383800">
                <a:tc>
                  <a:txBody>
                    <a:bodyPr/>
                    <a:lstStyle/>
                    <a:p>
                      <a:pPr marL="0" marR="0" algn="l">
                        <a:lnSpc>
                          <a:spcPct val="107000"/>
                        </a:lnSpc>
                        <a:spcBef>
                          <a:spcPts val="0"/>
                        </a:spcBef>
                        <a:spcAft>
                          <a:spcPts val="0"/>
                        </a:spcAft>
                      </a:pPr>
                      <a:r>
                        <a:rPr lang="en-US" sz="1200" b="0" dirty="0">
                          <a:effectLst/>
                        </a:rPr>
                        <a:t>“ionic compound”</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“molecule” when discussing an ionic compound</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A molecule is a covalent compound</a:t>
                      </a:r>
                      <a:endParaRPr lang="en-US" sz="1200">
                        <a:effectLst/>
                        <a:latin typeface="Calibri"/>
                        <a:ea typeface="Calibri"/>
                        <a:cs typeface="Times New Roman"/>
                      </a:endParaRPr>
                    </a:p>
                  </a:txBody>
                  <a:tcPr marL="46859" marR="46859" marT="0" marB="0"/>
                </a:tc>
              </a:tr>
              <a:tr h="383800">
                <a:tc>
                  <a:txBody>
                    <a:bodyPr/>
                    <a:lstStyle/>
                    <a:p>
                      <a:pPr marL="0" marR="0" algn="l">
                        <a:lnSpc>
                          <a:spcPct val="107000"/>
                        </a:lnSpc>
                        <a:spcBef>
                          <a:spcPts val="0"/>
                        </a:spcBef>
                        <a:spcAft>
                          <a:spcPts val="0"/>
                        </a:spcAft>
                      </a:pPr>
                      <a:r>
                        <a:rPr lang="en-US" sz="1200" b="0" dirty="0">
                          <a:effectLst/>
                        </a:rPr>
                        <a:t>“ions”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“atoms” when discussing ionic compounds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Ionic compounds contain ions</a:t>
                      </a:r>
                      <a:endParaRPr lang="en-US" sz="1200">
                        <a:effectLst/>
                        <a:latin typeface="Calibri"/>
                        <a:ea typeface="Calibri"/>
                        <a:cs typeface="Times New Roman"/>
                      </a:endParaRPr>
                    </a:p>
                  </a:txBody>
                  <a:tcPr marL="46859" marR="46859" marT="0" marB="0"/>
                </a:tc>
              </a:tr>
              <a:tr h="383800">
                <a:tc>
                  <a:txBody>
                    <a:bodyPr/>
                    <a:lstStyle/>
                    <a:p>
                      <a:pPr marL="0" marR="0" algn="l">
                        <a:lnSpc>
                          <a:spcPct val="107000"/>
                        </a:lnSpc>
                        <a:spcBef>
                          <a:spcPts val="0"/>
                        </a:spcBef>
                        <a:spcAft>
                          <a:spcPts val="0"/>
                        </a:spcAft>
                      </a:pPr>
                      <a:r>
                        <a:rPr lang="en-US" sz="1200" b="0" dirty="0">
                          <a:effectLst/>
                        </a:rPr>
                        <a:t>“atoms”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“ions” when discussing covalent compounds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Covalent compounds do not contain ions</a:t>
                      </a:r>
                      <a:endParaRPr lang="en-US" sz="1200">
                        <a:effectLst/>
                        <a:latin typeface="Calibri"/>
                        <a:ea typeface="Calibri"/>
                        <a:cs typeface="Times New Roman"/>
                      </a:endParaRPr>
                    </a:p>
                  </a:txBody>
                  <a:tcPr marL="46859" marR="46859" marT="0" marB="0"/>
                </a:tc>
              </a:tr>
              <a:tr h="607756">
                <a:tc>
                  <a:txBody>
                    <a:bodyPr/>
                    <a:lstStyle/>
                    <a:p>
                      <a:pPr marL="0" marR="0" algn="l">
                        <a:lnSpc>
                          <a:spcPct val="107000"/>
                        </a:lnSpc>
                        <a:spcBef>
                          <a:spcPts val="0"/>
                        </a:spcBef>
                        <a:spcAft>
                          <a:spcPts val="0"/>
                        </a:spcAft>
                      </a:pPr>
                      <a:r>
                        <a:rPr lang="en-US" sz="1200" b="0" dirty="0">
                          <a:effectLst/>
                        </a:rPr>
                        <a:t>Lewis structures that are complete with necessary lone pairs and/or resonance</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Lewis structures that are missing lone pairs and/or resonance (if needed for correct structures)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Lewis structures are incorrect without necessary lone pairs</a:t>
                      </a:r>
                      <a:endParaRPr lang="en-US" sz="1200">
                        <a:effectLst/>
                        <a:latin typeface="Calibri"/>
                        <a:ea typeface="Calibri"/>
                        <a:cs typeface="Times New Roman"/>
                      </a:endParaRPr>
                    </a:p>
                  </a:txBody>
                  <a:tcPr marL="46859" marR="46859" marT="0" marB="0"/>
                </a:tc>
              </a:tr>
              <a:tr h="402176">
                <a:tc>
                  <a:txBody>
                    <a:bodyPr/>
                    <a:lstStyle/>
                    <a:p>
                      <a:pPr marL="0" marR="0" algn="l">
                        <a:lnSpc>
                          <a:spcPct val="107000"/>
                        </a:lnSpc>
                        <a:spcBef>
                          <a:spcPts val="0"/>
                        </a:spcBef>
                        <a:spcAft>
                          <a:spcPts val="0"/>
                        </a:spcAft>
                      </a:pPr>
                      <a:r>
                        <a:rPr lang="en-US" sz="1200" b="0" dirty="0">
                          <a:effectLst/>
                        </a:rPr>
                        <a:t>Identify specific intermolecular forces at play</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“stronger intermolecular forces”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Shows your understanding of the chemistry at play</a:t>
                      </a:r>
                      <a:endParaRPr lang="en-US" sz="1200">
                        <a:effectLst/>
                        <a:latin typeface="Calibri"/>
                        <a:ea typeface="Calibri"/>
                        <a:cs typeface="Times New Roman"/>
                      </a:endParaRPr>
                    </a:p>
                  </a:txBody>
                  <a:tcPr marL="46859" marR="46859" marT="0" marB="0"/>
                </a:tc>
              </a:tr>
              <a:tr h="671464">
                <a:tc>
                  <a:txBody>
                    <a:bodyPr/>
                    <a:lstStyle/>
                    <a:p>
                      <a:pPr marL="0" marR="0" algn="l">
                        <a:lnSpc>
                          <a:spcPct val="107000"/>
                        </a:lnSpc>
                        <a:spcBef>
                          <a:spcPts val="0"/>
                        </a:spcBef>
                        <a:spcAft>
                          <a:spcPts val="0"/>
                        </a:spcAft>
                      </a:pPr>
                      <a:r>
                        <a:rPr lang="en-US" sz="1200" b="0" dirty="0">
                          <a:effectLst/>
                        </a:rPr>
                        <a:t>“dissolve” when discussing interactions between molecular substances in solution</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“ionize”, “dissociate”, “bond”, “react”, “attack”, “break up”, etc.</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Molecular substances do not dissociate into ions, dissolving is not reacting, and otherwise be formal in usage</a:t>
                      </a:r>
                      <a:endParaRPr lang="en-US" sz="1200">
                        <a:effectLst/>
                        <a:latin typeface="Calibri"/>
                        <a:ea typeface="Calibri"/>
                        <a:cs typeface="Times New Roman"/>
                      </a:endParaRPr>
                    </a:p>
                  </a:txBody>
                  <a:tcPr marL="46859" marR="46859" marT="0" marB="0"/>
                </a:tc>
              </a:tr>
              <a:tr h="182436">
                <a:tc gridSpan="3">
                  <a:txBody>
                    <a:bodyPr/>
                    <a:lstStyle/>
                    <a:p>
                      <a:pPr marL="0" marR="0" algn="l">
                        <a:lnSpc>
                          <a:spcPct val="107000"/>
                        </a:lnSpc>
                        <a:spcBef>
                          <a:spcPts val="0"/>
                        </a:spcBef>
                        <a:spcAft>
                          <a:spcPts val="0"/>
                        </a:spcAft>
                      </a:pPr>
                      <a:r>
                        <a:rPr lang="en-US" sz="1200" b="1" dirty="0" smtClean="0">
                          <a:effectLst/>
                        </a:rPr>
                        <a:t>Electrochemistry</a:t>
                      </a:r>
                      <a:endParaRPr lang="en-US" sz="1200" b="1" dirty="0">
                        <a:effectLst/>
                        <a:latin typeface="Calibri"/>
                        <a:ea typeface="Calibri"/>
                        <a:cs typeface="Times New Roman"/>
                      </a:endParaRPr>
                    </a:p>
                  </a:txBody>
                  <a:tcPr marL="46859" marR="4685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46859" marR="46859" marT="0" marB="0"/>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46859" marR="46859" marT="0" marB="0"/>
                </a:tc>
              </a:tr>
              <a:tr h="503598">
                <a:tc>
                  <a:txBody>
                    <a:bodyPr/>
                    <a:lstStyle/>
                    <a:p>
                      <a:pPr marL="0" marR="0" algn="l">
                        <a:lnSpc>
                          <a:spcPct val="107000"/>
                        </a:lnSpc>
                        <a:spcBef>
                          <a:spcPts val="0"/>
                        </a:spcBef>
                        <a:spcAft>
                          <a:spcPts val="0"/>
                        </a:spcAft>
                      </a:pPr>
                      <a:r>
                        <a:rPr lang="en-US" sz="1200" b="0" dirty="0">
                          <a:effectLst/>
                        </a:rPr>
                        <a:t>Loss of mass of electrode is due to atoms of electrode going into solution as ions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Loss of mass of electrode is due to loss of electrons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Electrons have extremely small (negligible in this case) mass</a:t>
                      </a:r>
                      <a:endParaRPr lang="en-US" sz="1200">
                        <a:effectLst/>
                      </a:endParaRPr>
                    </a:p>
                    <a:p>
                      <a:pPr marL="0" marR="0" algn="l">
                        <a:lnSpc>
                          <a:spcPct val="107000"/>
                        </a:lnSpc>
                        <a:spcBef>
                          <a:spcPts val="0"/>
                        </a:spcBef>
                        <a:spcAft>
                          <a:spcPts val="0"/>
                        </a:spcAft>
                      </a:pPr>
                      <a:r>
                        <a:rPr lang="en-US" sz="1050">
                          <a:effectLst/>
                        </a:rPr>
                        <a:t>(ref. 2014 #3)</a:t>
                      </a:r>
                      <a:endParaRPr lang="en-US" sz="1200">
                        <a:effectLst/>
                        <a:latin typeface="Calibri"/>
                        <a:ea typeface="Calibri"/>
                        <a:cs typeface="Times New Roman"/>
                      </a:endParaRPr>
                    </a:p>
                  </a:txBody>
                  <a:tcPr marL="46859" marR="46859" marT="0" marB="0"/>
                </a:tc>
              </a:tr>
              <a:tr h="761586">
                <a:tc>
                  <a:txBody>
                    <a:bodyPr/>
                    <a:lstStyle/>
                    <a:p>
                      <a:pPr marL="0" marR="0" algn="l">
                        <a:lnSpc>
                          <a:spcPct val="107000"/>
                        </a:lnSpc>
                        <a:spcBef>
                          <a:spcPts val="0"/>
                        </a:spcBef>
                        <a:spcAft>
                          <a:spcPts val="0"/>
                        </a:spcAft>
                      </a:pPr>
                      <a:r>
                        <a:rPr lang="en-US" sz="1200" b="0" dirty="0">
                          <a:effectLst/>
                        </a:rPr>
                        <a:t>Discussion of Q vs. K for changes in cell potential after a change, or qualitative discussion of Nernst Equation</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Discussion of Le Châtelier’s principle</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dirty="0">
                          <a:effectLst/>
                        </a:rPr>
                        <a:t>Preferred AP language</a:t>
                      </a:r>
                      <a:endParaRPr lang="en-US" sz="1200" dirty="0">
                        <a:effectLst/>
                      </a:endParaRPr>
                    </a:p>
                    <a:p>
                      <a:pPr marL="0" marR="0" algn="l">
                        <a:lnSpc>
                          <a:spcPct val="107000"/>
                        </a:lnSpc>
                        <a:spcBef>
                          <a:spcPts val="0"/>
                        </a:spcBef>
                        <a:spcAft>
                          <a:spcPts val="0"/>
                        </a:spcAft>
                      </a:pPr>
                      <a:r>
                        <a:rPr lang="en-US" sz="1050" dirty="0">
                          <a:effectLst/>
                        </a:rPr>
                        <a:t>(ref. 2014 #3)</a:t>
                      </a:r>
                      <a:endParaRPr lang="en-US" sz="1200" dirty="0">
                        <a:effectLst/>
                        <a:latin typeface="Calibri"/>
                        <a:ea typeface="Calibri"/>
                        <a:cs typeface="Times New Roman"/>
                      </a:endParaRPr>
                    </a:p>
                  </a:txBody>
                  <a:tcPr marL="46859" marR="46859" marT="0" marB="0"/>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0473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1"/>
        <p:cNvGrpSpPr/>
        <p:nvPr/>
      </p:nvGrpSpPr>
      <p:grpSpPr>
        <a:xfrm>
          <a:off x="0" y="0"/>
          <a:ext cx="0" cy="0"/>
          <a:chOff x="0" y="0"/>
          <a:chExt cx="0" cy="0"/>
        </a:xfrm>
      </p:grpSpPr>
      <p:pic>
        <p:nvPicPr>
          <p:cNvPr id="279" name="Shape 279"/>
          <p:cNvPicPr preferRelativeResize="0"/>
          <p:nvPr/>
        </p:nvPicPr>
        <p:blipFill>
          <a:blip r:embed="rId3">
            <a:alphaModFix/>
          </a:blip>
          <a:stretch>
            <a:fillRect/>
          </a:stretch>
        </p:blipFill>
        <p:spPr>
          <a:xfrm>
            <a:off x="4943361" y="4996451"/>
            <a:ext cx="4201895" cy="1110680"/>
          </a:xfrm>
          <a:prstGeom prst="rect">
            <a:avLst/>
          </a:prstGeom>
          <a:noFill/>
          <a:ln>
            <a:noFill/>
          </a:ln>
        </p:spPr>
      </p:pic>
      <p:pic>
        <p:nvPicPr>
          <p:cNvPr id="278" name="Shape 278"/>
          <p:cNvPicPr preferRelativeResize="0"/>
          <p:nvPr/>
        </p:nvPicPr>
        <p:blipFill>
          <a:blip r:embed="rId4">
            <a:alphaModFix/>
          </a:blip>
          <a:stretch>
            <a:fillRect/>
          </a:stretch>
        </p:blipFill>
        <p:spPr>
          <a:xfrm>
            <a:off x="0" y="1309786"/>
            <a:ext cx="5067026" cy="4526100"/>
          </a:xfrm>
          <a:prstGeom prst="rect">
            <a:avLst/>
          </a:prstGeom>
          <a:noFill/>
          <a:ln>
            <a:noFill/>
          </a:ln>
        </p:spPr>
      </p:pic>
      <p:sp>
        <p:nvSpPr>
          <p:cNvPr id="272" name="Shape 27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Mass Spectrometry - evidence for isotopes</a:t>
            </a:r>
          </a:p>
        </p:txBody>
      </p:sp>
      <p:sp>
        <p:nvSpPr>
          <p:cNvPr id="274" name="Shape 274"/>
          <p:cNvSpPr txBox="1">
            <a:spLocks noGrp="1"/>
          </p:cNvSpPr>
          <p:nvPr>
            <p:ph type="body" idx="2"/>
          </p:nvPr>
        </p:nvSpPr>
        <p:spPr>
          <a:xfrm>
            <a:off x="4845091" y="1581024"/>
            <a:ext cx="3657600" cy="41571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Mass spectrometry </a:t>
            </a:r>
            <a:r>
              <a:rPr lang="en-US" dirty="0" smtClean="0"/>
              <a:t>showed</a:t>
            </a:r>
          </a:p>
          <a:p>
            <a:pPr marL="114300" marR="0" lvl="0" indent="0" algn="l" rtl="0">
              <a:spcBef>
                <a:spcPts val="0"/>
              </a:spcBef>
              <a:buClr>
                <a:srgbClr val="595959"/>
              </a:buClr>
              <a:buSzPct val="100000"/>
              <a:buNone/>
            </a:pPr>
            <a:r>
              <a:rPr lang="en-US" dirty="0" smtClean="0"/>
              <a:t> </a:t>
            </a:r>
            <a:r>
              <a:rPr lang="en-US" dirty="0"/>
              <a:t>that elements have isotopes</a:t>
            </a:r>
          </a:p>
          <a:p>
            <a:pPr marL="457200" marR="0" lvl="0" indent="-228600" algn="l" rtl="0">
              <a:spcBef>
                <a:spcPts val="0"/>
              </a:spcBef>
            </a:pPr>
            <a:r>
              <a:rPr lang="en-US" dirty="0"/>
              <a:t>This contradicted Dalton’s early model of the atom which stated that all atoms of an element are identical</a:t>
            </a:r>
          </a:p>
          <a:p>
            <a:pPr marL="457200" marR="0" lvl="0" indent="-228600" algn="l" rtl="0">
              <a:spcBef>
                <a:spcPts val="0"/>
              </a:spcBef>
            </a:pPr>
            <a:r>
              <a:rPr lang="en-US" dirty="0"/>
              <a:t>3 Br</a:t>
            </a:r>
            <a:r>
              <a:rPr lang="en-US" baseline="-25000" dirty="0"/>
              <a:t>2</a:t>
            </a:r>
            <a:r>
              <a:rPr lang="en-US" dirty="0"/>
              <a:t> &amp; two Br isotopes shown in diagram</a:t>
            </a:r>
          </a:p>
          <a:p>
            <a:pPr marL="457200" marR="0" lvl="0" indent="-228600" algn="l" rtl="0">
              <a:spcBef>
                <a:spcPts val="0"/>
              </a:spcBef>
            </a:pPr>
            <a:r>
              <a:rPr lang="en-US" dirty="0"/>
              <a:t>The average atomic mass of the element can be estimated from mass spectroscopy</a:t>
            </a:r>
          </a:p>
        </p:txBody>
      </p:sp>
      <p:sp>
        <p:nvSpPr>
          <p:cNvPr id="275" name="Shape 275"/>
          <p:cNvSpPr txBox="1"/>
          <p:nvPr/>
        </p:nvSpPr>
        <p:spPr>
          <a:xfrm>
            <a:off x="8054787" y="-57833"/>
            <a:ext cx="9795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Source</a:t>
            </a:r>
          </a:p>
        </p:txBody>
      </p:sp>
      <p:sp>
        <p:nvSpPr>
          <p:cNvPr id="276" name="Shape 276"/>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1.14: </a:t>
            </a:r>
            <a:r>
              <a:rPr lang="en-US" sz="1800" dirty="0">
                <a:solidFill>
                  <a:schemeClr val="dk1"/>
                </a:solidFill>
                <a:ea typeface="Rokkitt"/>
                <a:cs typeface="Rokkitt"/>
                <a:sym typeface="Rokkitt"/>
              </a:rPr>
              <a:t>The student is able to use the data from mass spectrometry to identify the elements and the masses of individual atoms of a specific element</a:t>
            </a:r>
            <a:r>
              <a:rPr lang="en-US" sz="1800" dirty="0">
                <a:solidFill>
                  <a:schemeClr val="dk1"/>
                </a:solidFill>
                <a:latin typeface="Rokkitt"/>
                <a:ea typeface="Rokkitt"/>
                <a:cs typeface="Rokkitt"/>
                <a:sym typeface="Rokkitt"/>
              </a:rPr>
              <a:t>																</a:t>
            </a:r>
          </a:p>
        </p:txBody>
      </p:sp>
      <p:sp>
        <p:nvSpPr>
          <p:cNvPr id="277" name="Shape 277"/>
          <p:cNvSpPr txBox="1"/>
          <p:nvPr/>
        </p:nvSpPr>
        <p:spPr>
          <a:xfrm>
            <a:off x="8146531" y="1848740"/>
            <a:ext cx="887755" cy="4649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smtClean="0">
                <a:solidFill>
                  <a:schemeClr val="hlink"/>
                </a:solidFill>
                <a:ea typeface="Rokkitt"/>
                <a:cs typeface="Rokkitt"/>
                <a:sym typeface="Rokkitt"/>
                <a:hlinkClick r:id="rId6"/>
              </a:rPr>
              <a:t>Video</a:t>
            </a:r>
            <a:endParaRPr lang="en-US" sz="1800" u="sng" dirty="0">
              <a:solidFill>
                <a:schemeClr val="hlink"/>
              </a:solidFill>
              <a:ea typeface="Rokkitt"/>
              <a:cs typeface="Rokkitt"/>
              <a:sym typeface="Rokkitt"/>
              <a:hlinkClick r:id="rId6"/>
            </a:endParaRPr>
          </a:p>
        </p:txBody>
      </p:sp>
      <p:pic>
        <p:nvPicPr>
          <p:cNvPr id="2" name="Picture 1" descr="Screen Shot 2016-04-07 at 8.33.52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9593" y="-237762"/>
            <a:ext cx="7907003"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descr="Screen Shot 2016-04-07 at 8.33.59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829" y="2463800"/>
            <a:ext cx="9144000" cy="19223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52794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98176"/>
            <a:ext cx="7556313" cy="483572"/>
          </a:xfrm>
        </p:spPr>
        <p:txBody>
          <a:bodyPr/>
          <a:lstStyle/>
          <a:p>
            <a:r>
              <a:rPr lang="en-US" dirty="0" smtClean="0"/>
              <a:t>Project Contributors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33959228"/>
              </p:ext>
            </p:extLst>
          </p:nvPr>
        </p:nvGraphicFramePr>
        <p:xfrm>
          <a:off x="230819" y="808038"/>
          <a:ext cx="7824156" cy="2494280"/>
        </p:xfrm>
        <a:graphic>
          <a:graphicData uri="http://schemas.openxmlformats.org/drawingml/2006/table">
            <a:tbl>
              <a:tblPr firstRow="1" bandRow="1">
                <a:tableStyleId>{5C22544A-7EE6-4342-B048-85BDC9FD1C3A}</a:tableStyleId>
              </a:tblPr>
              <a:tblGrid>
                <a:gridCol w="2608052"/>
                <a:gridCol w="2608052"/>
                <a:gridCol w="2608052"/>
              </a:tblGrid>
              <a:tr h="370840">
                <a:tc>
                  <a:txBody>
                    <a:bodyPr/>
                    <a:lstStyle/>
                    <a:p>
                      <a:r>
                        <a:rPr lang="en-US" dirty="0" smtClean="0"/>
                        <a:t>Big</a:t>
                      </a:r>
                      <a:r>
                        <a:rPr lang="en-US" baseline="0" dirty="0" smtClean="0"/>
                        <a:t> Idea 1</a:t>
                      </a:r>
                      <a:endParaRPr lang="en-US" dirty="0"/>
                    </a:p>
                  </a:txBody>
                  <a:tcPr/>
                </a:tc>
                <a:tc>
                  <a:txBody>
                    <a:bodyPr/>
                    <a:lstStyle/>
                    <a:p>
                      <a:r>
                        <a:rPr lang="en-US" dirty="0" smtClean="0"/>
                        <a:t>Big</a:t>
                      </a:r>
                      <a:r>
                        <a:rPr lang="en-US" baseline="0" dirty="0" smtClean="0"/>
                        <a:t> Idea 2</a:t>
                      </a:r>
                      <a:endParaRPr lang="en-US" dirty="0"/>
                    </a:p>
                  </a:txBody>
                  <a:tcPr/>
                </a:tc>
                <a:tc>
                  <a:txBody>
                    <a:bodyPr/>
                    <a:lstStyle/>
                    <a:p>
                      <a:r>
                        <a:rPr lang="en-US" dirty="0" smtClean="0"/>
                        <a:t>Big Idea 3 </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Kristie </a:t>
                      </a:r>
                      <a:r>
                        <a:rPr lang="en-US" sz="1800" b="0" i="0" u="none" strike="noStrike" kern="1200" dirty="0" err="1" smtClean="0">
                          <a:solidFill>
                            <a:schemeClr val="dk1"/>
                          </a:solidFill>
                          <a:effectLst/>
                          <a:latin typeface="+mn-lt"/>
                          <a:ea typeface="+mn-ea"/>
                          <a:cs typeface="+mn-cs"/>
                        </a:rPr>
                        <a:t>Chiscano</a:t>
                      </a:r>
                      <a:r>
                        <a:rPr lang="en-US" sz="1800" b="0" i="0" u="none" strike="noStrike" kern="1200" dirty="0" smtClean="0">
                          <a:solidFill>
                            <a:schemeClr val="dk1"/>
                          </a:solidFill>
                          <a:effectLst/>
                          <a:latin typeface="+mn-lt"/>
                          <a:ea typeface="+mn-ea"/>
                          <a:cs typeface="+mn-cs"/>
                        </a:rPr>
                        <a:t>, MD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smtClean="0">
                          <a:solidFill>
                            <a:schemeClr val="dk1"/>
                          </a:solidFill>
                          <a:effectLst/>
                          <a:latin typeface="+mn-lt"/>
                          <a:ea typeface="+mn-ea"/>
                          <a:cs typeface="+mn-cs"/>
                        </a:rPr>
                        <a:t>Thomas </a:t>
                      </a:r>
                      <a:r>
                        <a:rPr lang="en-US" sz="1800" b="0" i="0" u="none" strike="noStrike" kern="1200" dirty="0" err="1" smtClean="0">
                          <a:solidFill>
                            <a:schemeClr val="dk1"/>
                          </a:solidFill>
                          <a:effectLst/>
                          <a:latin typeface="+mn-lt"/>
                          <a:ea typeface="+mn-ea"/>
                          <a:cs typeface="+mn-cs"/>
                        </a:rPr>
                        <a:t>Comey</a:t>
                      </a:r>
                      <a:r>
                        <a:rPr lang="en-US" sz="1800" b="0" i="0" u="none" strike="noStrike" kern="1200" dirty="0" smtClean="0">
                          <a:solidFill>
                            <a:schemeClr val="dk1"/>
                          </a:solidFill>
                          <a:effectLst/>
                          <a:latin typeface="+mn-lt"/>
                          <a:ea typeface="+mn-ea"/>
                          <a:cs typeface="+mn-cs"/>
                        </a:rPr>
                        <a:t>, MA</a:t>
                      </a:r>
                      <a:endParaRPr lang="en-US" dirty="0" smtClean="0"/>
                    </a:p>
                  </a:txBody>
                  <a:tcPr/>
                </a:tc>
                <a:tc>
                  <a:txBody>
                    <a:bodyPr/>
                    <a:lstStyle/>
                    <a:p>
                      <a:r>
                        <a:rPr lang="en-US" sz="1800" b="0" i="0" u="none" strike="noStrike" kern="1200" dirty="0" smtClean="0">
                          <a:solidFill>
                            <a:schemeClr val="dk1"/>
                          </a:solidFill>
                          <a:effectLst/>
                          <a:latin typeface="+mn-lt"/>
                          <a:ea typeface="+mn-ea"/>
                          <a:cs typeface="+mn-cs"/>
                        </a:rPr>
                        <a:t>Tom </a:t>
                      </a:r>
                      <a:r>
                        <a:rPr lang="en-US" sz="1800" b="0" i="0" u="none" strike="noStrike" kern="1200" dirty="0" err="1" smtClean="0">
                          <a:solidFill>
                            <a:schemeClr val="dk1"/>
                          </a:solidFill>
                          <a:effectLst/>
                          <a:latin typeface="+mn-lt"/>
                          <a:ea typeface="+mn-ea"/>
                          <a:cs typeface="+mn-cs"/>
                        </a:rPr>
                        <a:t>Michocki</a:t>
                      </a:r>
                      <a:r>
                        <a:rPr lang="en-US" sz="1800" b="0" i="0" u="none" strike="noStrike" kern="1200" dirty="0" smtClean="0">
                          <a:solidFill>
                            <a:schemeClr val="dk1"/>
                          </a:solidFill>
                          <a:effectLst/>
                          <a:latin typeface="+mn-lt"/>
                          <a:ea typeface="+mn-ea"/>
                          <a:cs typeface="+mn-cs"/>
                        </a:rPr>
                        <a:t>, MEd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Orla Thomas, MEd</a:t>
                      </a:r>
                      <a:endParaRPr lang="en-US" dirty="0"/>
                    </a:p>
                  </a:txBody>
                  <a:tcPr/>
                </a:tc>
                <a:tc>
                  <a:txBody>
                    <a:bodyPr/>
                    <a:lstStyle/>
                    <a:p>
                      <a:r>
                        <a:rPr lang="en-US" dirty="0" smtClean="0"/>
                        <a:t>Brandie Freeman*, </a:t>
                      </a:r>
                      <a:r>
                        <a:rPr lang="en-US" dirty="0" err="1" smtClean="0"/>
                        <a:t>EdS</a:t>
                      </a:r>
                      <a:endParaRPr lang="en-US" dirty="0"/>
                    </a:p>
                  </a:txBody>
                  <a:tcPr/>
                </a:tc>
                <a:tc>
                  <a:txBody>
                    <a:bodyPr/>
                    <a:lstStyle/>
                    <a:p>
                      <a:r>
                        <a:rPr lang="en-US" sz="1800" b="0" i="0" u="none" strike="noStrike" kern="1200" dirty="0" smtClean="0">
                          <a:solidFill>
                            <a:schemeClr val="dk1"/>
                          </a:solidFill>
                          <a:effectLst/>
                          <a:latin typeface="+mn-lt"/>
                          <a:ea typeface="+mn-ea"/>
                          <a:cs typeface="+mn-cs"/>
                        </a:rPr>
                        <a:t>Suzanne Adams, MEd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Louis </a:t>
                      </a:r>
                      <a:r>
                        <a:rPr lang="en-US" sz="1800" b="0" i="0" u="none" strike="noStrike" kern="1200" dirty="0" err="1" smtClean="0">
                          <a:solidFill>
                            <a:schemeClr val="dk1"/>
                          </a:solidFill>
                          <a:effectLst/>
                          <a:latin typeface="+mn-lt"/>
                          <a:ea typeface="+mn-ea"/>
                          <a:cs typeface="+mn-cs"/>
                        </a:rPr>
                        <a:t>Casagrande</a:t>
                      </a:r>
                      <a:r>
                        <a:rPr lang="en-US" sz="1800" b="0" i="0" u="none" strike="noStrike" kern="1200" dirty="0" smtClean="0">
                          <a:solidFill>
                            <a:schemeClr val="dk1"/>
                          </a:solidFill>
                          <a:effectLst/>
                          <a:latin typeface="+mn-lt"/>
                          <a:ea typeface="+mn-ea"/>
                          <a:cs typeface="+mn-cs"/>
                        </a:rPr>
                        <a:t>, PhD</a:t>
                      </a:r>
                      <a:endParaRPr lang="en-US" dirty="0"/>
                    </a:p>
                  </a:txBody>
                  <a:tcPr/>
                </a:tc>
                <a:tc>
                  <a:txBody>
                    <a:bodyPr/>
                    <a:lstStyle/>
                    <a:p>
                      <a:r>
                        <a:rPr lang="en-US" sz="1800" b="0" i="0" u="none" strike="noStrike" kern="1200" dirty="0" smtClean="0">
                          <a:solidFill>
                            <a:schemeClr val="dk1"/>
                          </a:solidFill>
                          <a:effectLst/>
                          <a:latin typeface="+mn-lt"/>
                          <a:ea typeface="+mn-ea"/>
                          <a:cs typeface="+mn-cs"/>
                        </a:rPr>
                        <a:t>Ronald Brandt, PhD </a:t>
                      </a:r>
                      <a:endParaRPr lang="en-US" dirty="0"/>
                    </a:p>
                  </a:txBody>
                  <a:tcPr/>
                </a:tc>
                <a:tc>
                  <a:txBody>
                    <a:bodyPr/>
                    <a:lstStyle/>
                    <a:p>
                      <a:r>
                        <a:rPr lang="en-US" sz="1800" b="0" i="0" u="none" strike="noStrike" kern="1200" dirty="0" smtClean="0">
                          <a:solidFill>
                            <a:schemeClr val="dk1"/>
                          </a:solidFill>
                          <a:effectLst/>
                          <a:latin typeface="+mn-lt"/>
                          <a:ea typeface="+mn-ea"/>
                          <a:cs typeface="+mn-cs"/>
                        </a:rPr>
                        <a:t>Ali </a:t>
                      </a:r>
                      <a:r>
                        <a:rPr lang="en-US" sz="1800" b="0" i="0" u="none" strike="noStrike" kern="1200" dirty="0" err="1" smtClean="0">
                          <a:solidFill>
                            <a:schemeClr val="dk1"/>
                          </a:solidFill>
                          <a:effectLst/>
                          <a:latin typeface="+mn-lt"/>
                          <a:ea typeface="+mn-ea"/>
                          <a:cs typeface="+mn-cs"/>
                        </a:rPr>
                        <a:t>McDillon</a:t>
                      </a:r>
                      <a:r>
                        <a:rPr lang="en-US" sz="1800" b="0" i="0" u="none" strike="noStrike" kern="1200" dirty="0" smtClean="0">
                          <a:solidFill>
                            <a:schemeClr val="dk1"/>
                          </a:solidFill>
                          <a:effectLst/>
                          <a:latin typeface="+mn-lt"/>
                          <a:ea typeface="+mn-ea"/>
                          <a:cs typeface="+mn-cs"/>
                        </a:rPr>
                        <a:t>, MEd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Anne Marie Norman, MAT</a:t>
                      </a:r>
                      <a:r>
                        <a:rPr lang="en-US" sz="1800" b="0" i="0" u="none" strike="noStrike" kern="1200" baseline="0" dirty="0" smtClean="0">
                          <a:solidFill>
                            <a:schemeClr val="dk1"/>
                          </a:solidFill>
                          <a:effectLst/>
                          <a:latin typeface="+mn-lt"/>
                          <a:ea typeface="+mn-ea"/>
                          <a:cs typeface="+mn-cs"/>
                        </a:rPr>
                        <a:t> </a:t>
                      </a:r>
                      <a:endParaRPr lang="en-US" dirty="0"/>
                    </a:p>
                  </a:txBody>
                  <a:tcPr/>
                </a:tc>
                <a:tc>
                  <a:txBody>
                    <a:bodyPr/>
                    <a:lstStyle/>
                    <a:p>
                      <a:r>
                        <a:rPr lang="en-US" sz="1800" b="0" i="0" u="none" strike="noStrike" kern="1200" dirty="0" smtClean="0">
                          <a:solidFill>
                            <a:schemeClr val="dk1"/>
                          </a:solidFill>
                          <a:effectLst/>
                          <a:latin typeface="+mn-lt"/>
                          <a:ea typeface="+mn-ea"/>
                          <a:cs typeface="+mn-cs"/>
                        </a:rPr>
                        <a:t>Michelle Winesett, 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Christina Cummings MEd</a:t>
                      </a:r>
                      <a:endParaRPr lang="en-US" dirty="0"/>
                    </a:p>
                  </a:txBody>
                  <a:tcPr/>
                </a:tc>
              </a:tr>
              <a:tr h="370840">
                <a:tc>
                  <a:txBody>
                    <a:bodyPr/>
                    <a:lstStyle/>
                    <a:p>
                      <a:endParaRPr lang="en-US" dirty="0"/>
                    </a:p>
                  </a:txBody>
                  <a:tcPr/>
                </a:tc>
                <a:tc>
                  <a:txBody>
                    <a:bodyPr/>
                    <a:lstStyle/>
                    <a:p>
                      <a:endParaRPr lang="en-US"/>
                    </a:p>
                  </a:txBody>
                  <a:tcPr/>
                </a:tc>
                <a:tc>
                  <a:txBody>
                    <a:bodyPr/>
                    <a:lstStyle/>
                    <a:p>
                      <a:r>
                        <a:rPr lang="en-US" sz="1800" b="0" i="0" u="none" strike="noStrike" kern="1200" dirty="0" smtClean="0">
                          <a:solidFill>
                            <a:schemeClr val="dk1"/>
                          </a:solidFill>
                          <a:effectLst/>
                          <a:latin typeface="+mn-lt"/>
                          <a:ea typeface="+mn-ea"/>
                          <a:cs typeface="+mn-cs"/>
                        </a:rPr>
                        <a:t>Tricia Miller, MS</a:t>
                      </a:r>
                      <a:endParaRPr lang="en-US" dirty="0"/>
                    </a:p>
                  </a:txBody>
                  <a:tcPr/>
                </a:tc>
              </a:tr>
            </a:tbl>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965349504"/>
              </p:ext>
            </p:extLst>
          </p:nvPr>
        </p:nvGraphicFramePr>
        <p:xfrm>
          <a:off x="230820" y="3514212"/>
          <a:ext cx="7824156" cy="2225040"/>
        </p:xfrm>
        <a:graphic>
          <a:graphicData uri="http://schemas.openxmlformats.org/drawingml/2006/table">
            <a:tbl>
              <a:tblPr firstRow="1" bandRow="1">
                <a:tableStyleId>{5C22544A-7EE6-4342-B048-85BDC9FD1C3A}</a:tableStyleId>
              </a:tblPr>
              <a:tblGrid>
                <a:gridCol w="2608052"/>
                <a:gridCol w="2608052"/>
                <a:gridCol w="2608052"/>
              </a:tblGrid>
              <a:tr h="370840">
                <a:tc>
                  <a:txBody>
                    <a:bodyPr/>
                    <a:lstStyle/>
                    <a:p>
                      <a:r>
                        <a:rPr lang="en-US" dirty="0" smtClean="0"/>
                        <a:t>Big</a:t>
                      </a:r>
                      <a:r>
                        <a:rPr lang="en-US" baseline="0" dirty="0" smtClean="0"/>
                        <a:t> Idea 4</a:t>
                      </a:r>
                      <a:endParaRPr lang="en-US" dirty="0"/>
                    </a:p>
                  </a:txBody>
                  <a:tcPr/>
                </a:tc>
                <a:tc>
                  <a:txBody>
                    <a:bodyPr/>
                    <a:lstStyle/>
                    <a:p>
                      <a:r>
                        <a:rPr lang="en-US" dirty="0" smtClean="0"/>
                        <a:t>Big</a:t>
                      </a:r>
                      <a:r>
                        <a:rPr lang="en-US" baseline="0" dirty="0" smtClean="0"/>
                        <a:t> Idea 5</a:t>
                      </a:r>
                      <a:endParaRPr lang="en-US" dirty="0"/>
                    </a:p>
                  </a:txBody>
                  <a:tcPr/>
                </a:tc>
                <a:tc>
                  <a:txBody>
                    <a:bodyPr/>
                    <a:lstStyle/>
                    <a:p>
                      <a:r>
                        <a:rPr lang="en-US" dirty="0" smtClean="0"/>
                        <a:t>Big Idea 6 </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Kaleb Underwood, BA</a:t>
                      </a:r>
                      <a:endParaRPr lang="en-US" dirty="0"/>
                    </a:p>
                  </a:txBody>
                  <a:tcPr/>
                </a:tc>
                <a:tc>
                  <a:txBody>
                    <a:bodyPr/>
                    <a:lstStyle/>
                    <a:p>
                      <a:r>
                        <a:rPr lang="en-US" sz="1800" b="0" i="0" u="none" strike="noStrike" kern="1200" dirty="0" smtClean="0">
                          <a:solidFill>
                            <a:schemeClr val="dk1"/>
                          </a:solidFill>
                          <a:effectLst/>
                          <a:latin typeface="+mn-lt"/>
                          <a:ea typeface="+mn-ea"/>
                          <a:cs typeface="+mn-cs"/>
                        </a:rPr>
                        <a:t>Christine Taylor, 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Kate </a:t>
                      </a:r>
                      <a:r>
                        <a:rPr lang="en-US" sz="1800" b="0" i="0" u="none" strike="noStrike" kern="1200" dirty="0" err="1" smtClean="0">
                          <a:solidFill>
                            <a:schemeClr val="dk1"/>
                          </a:solidFill>
                          <a:effectLst/>
                          <a:latin typeface="+mn-lt"/>
                          <a:ea typeface="+mn-ea"/>
                          <a:cs typeface="+mn-cs"/>
                        </a:rPr>
                        <a:t>Smola</a:t>
                      </a:r>
                      <a:r>
                        <a:rPr lang="en-US" sz="1800" b="0" i="0" u="none" strike="noStrike" kern="1200" dirty="0" smtClean="0">
                          <a:solidFill>
                            <a:schemeClr val="dk1"/>
                          </a:solidFill>
                          <a:effectLst/>
                          <a:latin typeface="+mn-lt"/>
                          <a:ea typeface="+mn-ea"/>
                          <a:cs typeface="+mn-cs"/>
                        </a:rPr>
                        <a:t>, MEd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Brian Stagg,  MCLFS</a:t>
                      </a:r>
                      <a:endParaRPr lang="en-US" dirty="0"/>
                    </a:p>
                  </a:txBody>
                  <a:tcPr/>
                </a:tc>
                <a:tc>
                  <a:txBody>
                    <a:bodyPr/>
                    <a:lstStyle/>
                    <a:p>
                      <a:r>
                        <a:rPr lang="en-US" sz="1800" b="0" i="0" u="none" strike="noStrike" kern="1200" dirty="0" smtClean="0">
                          <a:solidFill>
                            <a:schemeClr val="dk1"/>
                          </a:solidFill>
                          <a:effectLst/>
                          <a:latin typeface="+mn-lt"/>
                          <a:ea typeface="+mn-ea"/>
                          <a:cs typeface="+mn-cs"/>
                        </a:rPr>
                        <a:t>Liz </a:t>
                      </a:r>
                      <a:r>
                        <a:rPr lang="en-US" sz="1800" b="0" i="0" u="none" strike="noStrike" kern="1200" dirty="0" err="1" smtClean="0">
                          <a:solidFill>
                            <a:schemeClr val="dk1"/>
                          </a:solidFill>
                          <a:effectLst/>
                          <a:latin typeface="+mn-lt"/>
                          <a:ea typeface="+mn-ea"/>
                          <a:cs typeface="+mn-cs"/>
                        </a:rPr>
                        <a:t>Gosky</a:t>
                      </a:r>
                      <a:r>
                        <a:rPr lang="en-US" sz="1800" b="0" i="0" u="none" strike="noStrike" kern="1200" dirty="0" smtClean="0">
                          <a:solidFill>
                            <a:schemeClr val="dk1"/>
                          </a:solidFill>
                          <a:effectLst/>
                          <a:latin typeface="+mn-lt"/>
                          <a:ea typeface="+mn-ea"/>
                          <a:cs typeface="+mn-cs"/>
                        </a:rPr>
                        <a:t>, 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Jill Barker*, </a:t>
                      </a:r>
                      <a:r>
                        <a:rPr lang="en-US" sz="1800" b="0" i="0" u="none" strike="noStrike" kern="1200" dirty="0" err="1" smtClean="0">
                          <a:solidFill>
                            <a:schemeClr val="dk1"/>
                          </a:solidFill>
                          <a:effectLst/>
                          <a:latin typeface="+mn-lt"/>
                          <a:ea typeface="+mn-ea"/>
                          <a:cs typeface="+mn-cs"/>
                        </a:rPr>
                        <a:t>EdD</a:t>
                      </a:r>
                      <a:endParaRPr lang="en-US" b="1" dirty="0"/>
                    </a:p>
                  </a:txBody>
                  <a:tcPr/>
                </a:tc>
              </a:tr>
              <a:tr h="370840">
                <a:tc>
                  <a:txBody>
                    <a:bodyPr/>
                    <a:lstStyle/>
                    <a:p>
                      <a:r>
                        <a:rPr lang="en-US" sz="1800" b="0" i="0" u="none" strike="noStrike" kern="1200" dirty="0" smtClean="0">
                          <a:solidFill>
                            <a:schemeClr val="dk1"/>
                          </a:solidFill>
                          <a:effectLst/>
                          <a:latin typeface="+mn-lt"/>
                          <a:ea typeface="+mn-ea"/>
                          <a:cs typeface="+mn-cs"/>
                        </a:rPr>
                        <a:t>Bonnie </a:t>
                      </a:r>
                      <a:r>
                        <a:rPr lang="en-US" sz="1800" b="0" i="0" u="none" strike="noStrike" kern="1200" dirty="0" err="1" smtClean="0">
                          <a:solidFill>
                            <a:schemeClr val="dk1"/>
                          </a:solidFill>
                          <a:effectLst/>
                          <a:latin typeface="+mn-lt"/>
                          <a:ea typeface="+mn-ea"/>
                          <a:cs typeface="+mn-cs"/>
                        </a:rPr>
                        <a:t>Buchak</a:t>
                      </a:r>
                      <a:r>
                        <a:rPr lang="en-US" sz="1800" b="0" i="0" u="none" strike="noStrike" kern="1200" dirty="0" smtClean="0">
                          <a:solidFill>
                            <a:schemeClr val="dk1"/>
                          </a:solidFill>
                          <a:effectLst/>
                          <a:latin typeface="+mn-lt"/>
                          <a:ea typeface="+mn-ea"/>
                          <a:cs typeface="+mn-cs"/>
                        </a:rPr>
                        <a:t>, MS</a:t>
                      </a:r>
                      <a:endParaRPr lang="en-US" dirty="0"/>
                    </a:p>
                  </a:txBody>
                  <a:tcPr/>
                </a:tc>
                <a:tc>
                  <a:txBody>
                    <a:bodyPr/>
                    <a:lstStyle/>
                    <a:p>
                      <a:r>
                        <a:rPr lang="en-US" sz="1800" b="0" i="0" u="none" strike="noStrike" kern="1200" dirty="0" smtClean="0">
                          <a:solidFill>
                            <a:schemeClr val="dk1"/>
                          </a:solidFill>
                          <a:effectLst/>
                          <a:latin typeface="+mn-lt"/>
                          <a:ea typeface="+mn-ea"/>
                          <a:cs typeface="+mn-cs"/>
                        </a:rPr>
                        <a:t>Pam Kimber, 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Chris </a:t>
                      </a:r>
                      <a:r>
                        <a:rPr lang="en-US" sz="1800" b="0" i="0" u="none" strike="noStrike" kern="1200" dirty="0" err="1" smtClean="0">
                          <a:solidFill>
                            <a:schemeClr val="dk1"/>
                          </a:solidFill>
                          <a:effectLst/>
                          <a:latin typeface="+mn-lt"/>
                          <a:ea typeface="+mn-ea"/>
                          <a:cs typeface="+mn-cs"/>
                        </a:rPr>
                        <a:t>Sterman</a:t>
                      </a:r>
                      <a:r>
                        <a:rPr lang="en-US" sz="1800" b="0" i="0" u="none" strike="noStrike" kern="1200" dirty="0" smtClean="0">
                          <a:solidFill>
                            <a:schemeClr val="dk1"/>
                          </a:solidFill>
                          <a:effectLst/>
                          <a:latin typeface="+mn-lt"/>
                          <a:ea typeface="+mn-ea"/>
                          <a:cs typeface="+mn-cs"/>
                        </a:rPr>
                        <a:t>, MEd</a:t>
                      </a:r>
                      <a:endParaRPr lang="en-US" dirty="0"/>
                    </a:p>
                  </a:txBody>
                  <a:tcPr/>
                </a:tc>
              </a:tr>
              <a:tr h="370840">
                <a:tc>
                  <a:txBody>
                    <a:bodyPr/>
                    <a:lstStyle/>
                    <a:p>
                      <a:r>
                        <a:rPr lang="en-US" sz="1800" b="0" i="0" u="none" strike="noStrike" kern="1200" dirty="0" err="1" smtClean="0">
                          <a:solidFill>
                            <a:schemeClr val="dk1"/>
                          </a:solidFill>
                          <a:effectLst/>
                          <a:latin typeface="+mn-lt"/>
                          <a:ea typeface="+mn-ea"/>
                          <a:cs typeface="+mn-cs"/>
                        </a:rPr>
                        <a:t>Sohum</a:t>
                      </a:r>
                      <a:r>
                        <a:rPr lang="en-US" sz="1800" b="0" i="0" u="none" strike="noStrike" kern="1200" dirty="0" smtClean="0">
                          <a:solidFill>
                            <a:schemeClr val="dk1"/>
                          </a:solidFill>
                          <a:effectLst/>
                          <a:latin typeface="+mn-lt"/>
                          <a:ea typeface="+mn-ea"/>
                          <a:cs typeface="+mn-cs"/>
                        </a:rPr>
                        <a:t> Bhatt, BSE</a:t>
                      </a:r>
                      <a:endParaRPr lang="en-US" dirty="0"/>
                    </a:p>
                  </a:txBody>
                  <a:tcPr/>
                </a:tc>
                <a:tc>
                  <a:txBody>
                    <a:bodyPr/>
                    <a:lstStyle/>
                    <a:p>
                      <a:r>
                        <a:rPr lang="en-US" sz="1800" b="0" i="0" u="none" strike="noStrike" kern="1200" dirty="0" smtClean="0">
                          <a:solidFill>
                            <a:schemeClr val="dk1"/>
                          </a:solidFill>
                          <a:effectLst/>
                          <a:latin typeface="+mn-lt"/>
                          <a:ea typeface="+mn-ea"/>
                          <a:cs typeface="+mn-cs"/>
                        </a:rPr>
                        <a:t>Ouida </a:t>
                      </a:r>
                      <a:r>
                        <a:rPr lang="en-US" sz="1800" b="0" i="0" u="none" strike="noStrike" kern="1200" dirty="0" err="1" smtClean="0">
                          <a:solidFill>
                            <a:schemeClr val="dk1"/>
                          </a:solidFill>
                          <a:effectLst/>
                          <a:latin typeface="+mn-lt"/>
                          <a:ea typeface="+mn-ea"/>
                          <a:cs typeface="+mn-cs"/>
                        </a:rPr>
                        <a:t>Dunton</a:t>
                      </a:r>
                      <a:r>
                        <a:rPr lang="en-US" sz="1800" b="0" i="0" u="none" strike="noStrike" kern="1200" dirty="0" smtClean="0">
                          <a:solidFill>
                            <a:schemeClr val="dk1"/>
                          </a:solidFill>
                          <a:effectLst/>
                          <a:latin typeface="+mn-lt"/>
                          <a:ea typeface="+mn-ea"/>
                          <a:cs typeface="+mn-cs"/>
                        </a:rPr>
                        <a:t>, </a:t>
                      </a:r>
                      <a:r>
                        <a:rPr lang="en-US" sz="1800" b="0" i="0" u="none" strike="noStrike" kern="1200" dirty="0" err="1" smtClean="0">
                          <a:solidFill>
                            <a:schemeClr val="dk1"/>
                          </a:solidFill>
                          <a:effectLst/>
                          <a:latin typeface="+mn-lt"/>
                          <a:ea typeface="+mn-ea"/>
                          <a:cs typeface="+mn-cs"/>
                        </a:rPr>
                        <a:t>EdS</a:t>
                      </a:r>
                      <a:endParaRPr lang="en-US" dirty="0"/>
                    </a:p>
                  </a:txBody>
                  <a:tcPr/>
                </a:tc>
                <a:tc>
                  <a:txBody>
                    <a:bodyPr/>
                    <a:lstStyle/>
                    <a:p>
                      <a:r>
                        <a:rPr lang="en-US" sz="1800" b="0" i="0" u="none" strike="noStrike" kern="1200" dirty="0" smtClean="0">
                          <a:solidFill>
                            <a:schemeClr val="dk1"/>
                          </a:solidFill>
                          <a:effectLst/>
                          <a:latin typeface="+mn-lt"/>
                          <a:ea typeface="+mn-ea"/>
                          <a:cs typeface="+mn-cs"/>
                        </a:rPr>
                        <a:t>Glenn Arnold, MEd</a:t>
                      </a:r>
                      <a:endParaRPr lang="en-US" dirty="0"/>
                    </a:p>
                  </a:txBody>
                  <a:tcPr/>
                </a:tc>
              </a:tr>
              <a:tr h="370840">
                <a:tc>
                  <a:txBody>
                    <a:bodyPr/>
                    <a:lstStyle/>
                    <a:p>
                      <a:endParaRPr lang="en-US" dirty="0"/>
                    </a:p>
                  </a:txBody>
                  <a:tcPr/>
                </a:tc>
                <a:tc>
                  <a:txBody>
                    <a:bodyPr/>
                    <a:lstStyle/>
                    <a:p>
                      <a:r>
                        <a:rPr lang="en-US" sz="1800" b="0" i="0" u="none" strike="noStrike" kern="1200" dirty="0" smtClean="0">
                          <a:solidFill>
                            <a:schemeClr val="dk1"/>
                          </a:solidFill>
                          <a:effectLst/>
                          <a:latin typeface="+mn-lt"/>
                          <a:ea typeface="+mn-ea"/>
                          <a:cs typeface="+mn-cs"/>
                        </a:rPr>
                        <a:t>Dave Foy,</a:t>
                      </a:r>
                      <a:r>
                        <a:rPr lang="en-US" sz="1800" b="0" i="0" u="none" strike="noStrike" kern="1200" baseline="0" dirty="0" smtClean="0">
                          <a:solidFill>
                            <a:schemeClr val="dk1"/>
                          </a:solidFill>
                          <a:effectLst/>
                          <a:latin typeface="+mn-lt"/>
                          <a:ea typeface="+mn-ea"/>
                          <a:cs typeface="+mn-cs"/>
                        </a:rPr>
                        <a:t> </a:t>
                      </a:r>
                      <a:r>
                        <a:rPr lang="en-US" sz="1800" b="0" i="0" u="none" strike="noStrike" kern="1200" dirty="0" smtClean="0">
                          <a:solidFill>
                            <a:schemeClr val="dk1"/>
                          </a:solidFill>
                          <a:effectLst/>
                          <a:latin typeface="+mn-lt"/>
                          <a:ea typeface="+mn-ea"/>
                          <a:cs typeface="+mn-cs"/>
                        </a:rPr>
                        <a:t>MEd</a:t>
                      </a:r>
                      <a:endParaRPr lang="en-US" dirty="0"/>
                    </a:p>
                  </a:txBody>
                  <a:tcPr/>
                </a:tc>
                <a:tc>
                  <a:txBody>
                    <a:bodyPr/>
                    <a:lstStyle/>
                    <a:p>
                      <a:r>
                        <a:rPr lang="en-US" sz="1800" b="0" i="0" u="none" strike="noStrike" kern="1200" dirty="0" smtClean="0">
                          <a:solidFill>
                            <a:schemeClr val="dk1"/>
                          </a:solidFill>
                          <a:effectLst/>
                          <a:latin typeface="+mn-lt"/>
                          <a:ea typeface="+mn-ea"/>
                          <a:cs typeface="+mn-cs"/>
                        </a:rPr>
                        <a:t>Cheryl </a:t>
                      </a:r>
                      <a:r>
                        <a:rPr lang="en-US" sz="1800" b="0" i="0" u="none" strike="noStrike" kern="1200" dirty="0" err="1" smtClean="0">
                          <a:solidFill>
                            <a:schemeClr val="dk1"/>
                          </a:solidFill>
                          <a:effectLst/>
                          <a:latin typeface="+mn-lt"/>
                          <a:ea typeface="+mn-ea"/>
                          <a:cs typeface="+mn-cs"/>
                        </a:rPr>
                        <a:t>Vanicek</a:t>
                      </a:r>
                      <a:r>
                        <a:rPr lang="en-US" sz="1800" b="0" i="0" u="none" strike="noStrike" kern="1200" dirty="0" smtClean="0">
                          <a:solidFill>
                            <a:schemeClr val="dk1"/>
                          </a:solidFill>
                          <a:effectLst/>
                          <a:latin typeface="+mn-lt"/>
                          <a:ea typeface="+mn-ea"/>
                          <a:cs typeface="+mn-cs"/>
                        </a:rPr>
                        <a:t>,</a:t>
                      </a:r>
                      <a:r>
                        <a:rPr lang="en-US" sz="1800" b="0" i="0" u="none" strike="noStrike" kern="1200" baseline="0" dirty="0" smtClean="0">
                          <a:solidFill>
                            <a:schemeClr val="dk1"/>
                          </a:solidFill>
                          <a:effectLst/>
                          <a:latin typeface="+mn-lt"/>
                          <a:ea typeface="+mn-ea"/>
                          <a:cs typeface="+mn-cs"/>
                        </a:rPr>
                        <a:t> MEd</a:t>
                      </a:r>
                      <a:endParaRPr lang="en-US"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93499437"/>
              </p:ext>
            </p:extLst>
          </p:nvPr>
        </p:nvGraphicFramePr>
        <p:xfrm>
          <a:off x="2589336" y="5963569"/>
          <a:ext cx="3048000" cy="741680"/>
        </p:xfrm>
        <a:graphic>
          <a:graphicData uri="http://schemas.openxmlformats.org/drawingml/2006/table">
            <a:tbl>
              <a:tblPr firstRow="1" bandRow="1">
                <a:tableStyleId>{5C22544A-7EE6-4342-B048-85BDC9FD1C3A}</a:tableStyleId>
              </a:tblPr>
              <a:tblGrid>
                <a:gridCol w="3048000"/>
              </a:tblGrid>
              <a:tr h="370840">
                <a:tc>
                  <a:txBody>
                    <a:bodyPr/>
                    <a:lstStyle/>
                    <a:p>
                      <a:r>
                        <a:rPr lang="en-US" dirty="0" smtClean="0"/>
                        <a:t>Labs and</a:t>
                      </a:r>
                      <a:r>
                        <a:rPr lang="en-US" baseline="0" dirty="0" smtClean="0"/>
                        <a:t> Write This</a:t>
                      </a:r>
                      <a:r>
                        <a:rPr lang="mr-IN" baseline="0" dirty="0" smtClean="0"/>
                        <a:t>…</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Nora Walsh, MS</a:t>
                      </a:r>
                      <a:endParaRPr lang="en-US" dirty="0"/>
                    </a:p>
                  </a:txBody>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4732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98475" y="190000"/>
            <a:ext cx="7556400" cy="1320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Using Spectroscopy to measure properties associated with vibrational or electronic motions of  molecules</a:t>
            </a:r>
          </a:p>
        </p:txBody>
      </p:sp>
      <p:sp>
        <p:nvSpPr>
          <p:cNvPr id="285" name="Shape 285"/>
          <p:cNvSpPr txBox="1">
            <a:spLocks noGrp="1"/>
          </p:cNvSpPr>
          <p:nvPr>
            <p:ph type="body" idx="1"/>
          </p:nvPr>
        </p:nvSpPr>
        <p:spPr>
          <a:xfrm>
            <a:off x="51666" y="2319495"/>
            <a:ext cx="8190900" cy="24414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IR Radiation</a:t>
            </a:r>
            <a:r>
              <a:rPr lang="en-US" dirty="0"/>
              <a:t> - detects different types of bonds by analyzing molecular vibrations</a:t>
            </a:r>
          </a:p>
        </p:txBody>
      </p:sp>
      <p:sp>
        <p:nvSpPr>
          <p:cNvPr id="286" name="Shape 286"/>
          <p:cNvSpPr txBox="1">
            <a:spLocks noGrp="1"/>
          </p:cNvSpPr>
          <p:nvPr>
            <p:ph type="body" idx="4294967295"/>
          </p:nvPr>
        </p:nvSpPr>
        <p:spPr>
          <a:xfrm>
            <a:off x="-65400" y="3093694"/>
            <a:ext cx="5182927" cy="2008800"/>
          </a:xfrm>
          <a:prstGeom prst="rect">
            <a:avLst/>
          </a:prstGeom>
          <a:noFill/>
          <a:ln>
            <a:noFill/>
          </a:ln>
        </p:spPr>
        <p:txBody>
          <a:bodyPr lIns="91425" tIns="45700" rIns="91425" bIns="45700" anchor="t" anchorCtr="0">
            <a:noAutofit/>
          </a:bodyPr>
          <a:lstStyle/>
          <a:p>
            <a:pPr marL="0" marR="0" lvl="0" indent="-85725" algn="l" rtl="0">
              <a:spcBef>
                <a:spcPts val="0"/>
              </a:spcBef>
              <a:buClr>
                <a:schemeClr val="accent1"/>
              </a:buClr>
              <a:buSzPct val="56250"/>
              <a:buFont typeface="Noto Sans Symbols"/>
              <a:buNone/>
            </a:pPr>
            <a:endParaRPr lang="en-US" sz="2400" b="1" dirty="0" smtClean="0"/>
          </a:p>
          <a:p>
            <a:pPr marL="0" marR="0" lvl="0" indent="-85725" algn="l" rtl="0">
              <a:spcBef>
                <a:spcPts val="0"/>
              </a:spcBef>
              <a:buClr>
                <a:schemeClr val="accent1"/>
              </a:buClr>
              <a:buSzPct val="56250"/>
              <a:buFont typeface="Noto Sans Symbols"/>
              <a:buNone/>
            </a:pPr>
            <a:endParaRPr lang="en-US" sz="2400" b="1" dirty="0"/>
          </a:p>
          <a:p>
            <a:pPr marL="0" marR="0" lvl="0" indent="-85725" algn="l" rtl="0">
              <a:spcBef>
                <a:spcPts val="0"/>
              </a:spcBef>
              <a:buClr>
                <a:schemeClr val="accent1"/>
              </a:buClr>
              <a:buSzPct val="56250"/>
              <a:buFont typeface="Noto Sans Symbols"/>
              <a:buNone/>
            </a:pPr>
            <a:r>
              <a:rPr lang="en-US" sz="2400" b="1" dirty="0" smtClean="0"/>
              <a:t>UV </a:t>
            </a:r>
            <a:r>
              <a:rPr lang="en-US" sz="2400" b="1" dirty="0"/>
              <a:t>or X-Ray Radiation</a:t>
            </a:r>
            <a:r>
              <a:rPr lang="en-US" dirty="0"/>
              <a:t> </a:t>
            </a:r>
          </a:p>
          <a:p>
            <a:pPr marL="457200" marR="0" lvl="0" indent="-228600" algn="l" rtl="0">
              <a:spcBef>
                <a:spcPts val="0"/>
              </a:spcBef>
            </a:pPr>
            <a:r>
              <a:rPr lang="en-US" sz="1850" dirty="0"/>
              <a:t>Photoelectron </a:t>
            </a:r>
            <a:r>
              <a:rPr lang="en-US" sz="1850" dirty="0" smtClean="0"/>
              <a:t>Spectroscopy(</a:t>
            </a:r>
            <a:r>
              <a:rPr lang="en-US" sz="1850" dirty="0"/>
              <a:t>PES</a:t>
            </a:r>
            <a:r>
              <a:rPr lang="en-US" sz="1850" dirty="0" smtClean="0"/>
              <a:t>)</a:t>
            </a:r>
            <a:endParaRPr lang="en-US" sz="1850" dirty="0"/>
          </a:p>
          <a:p>
            <a:pPr marL="457200" marR="0" lvl="0" indent="-228600" algn="l" rtl="0">
              <a:spcBef>
                <a:spcPts val="0"/>
              </a:spcBef>
            </a:pPr>
            <a:r>
              <a:rPr lang="en-US" sz="1850" dirty="0"/>
              <a:t>Causes electron transitions</a:t>
            </a:r>
          </a:p>
          <a:p>
            <a:pPr marL="457200" marR="0" lvl="0" indent="-228600" algn="l" rtl="0">
              <a:spcBef>
                <a:spcPts val="0"/>
              </a:spcBef>
            </a:pPr>
            <a:r>
              <a:rPr lang="en-US" sz="1850" dirty="0"/>
              <a:t> Transitions  provides </a:t>
            </a:r>
            <a:r>
              <a:rPr lang="en-US" sz="1850" dirty="0" smtClean="0"/>
              <a:t>info </a:t>
            </a:r>
            <a:r>
              <a:rPr lang="en-US" sz="1850" dirty="0"/>
              <a:t>on </a:t>
            </a:r>
            <a:endParaRPr lang="en-US" sz="1850" dirty="0" smtClean="0"/>
          </a:p>
          <a:p>
            <a:pPr marR="0" lvl="0" indent="0" algn="l" rtl="0">
              <a:spcBef>
                <a:spcPts val="0"/>
              </a:spcBef>
              <a:buNone/>
            </a:pPr>
            <a:r>
              <a:rPr lang="en-US" sz="1850" dirty="0"/>
              <a:t>e</a:t>
            </a:r>
            <a:r>
              <a:rPr lang="en-US" sz="1850" dirty="0" smtClean="0"/>
              <a:t>lectron configurations</a:t>
            </a:r>
            <a:endParaRPr lang="en-US" sz="1850" dirty="0"/>
          </a:p>
        </p:txBody>
      </p:sp>
      <p:sp>
        <p:nvSpPr>
          <p:cNvPr id="287" name="Shape 28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88" name="Shape 288"/>
          <p:cNvSpPr txBox="1"/>
          <p:nvPr/>
        </p:nvSpPr>
        <p:spPr>
          <a:xfrm>
            <a:off x="0" y="6173879"/>
            <a:ext cx="91440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1.15 Justify the selection of a particular type of spectroscopy to measure properties associated with vibrational or electronic motions of molecules</a:t>
            </a:r>
            <a:r>
              <a:rPr lang="en-US" sz="1800" dirty="0">
                <a:solidFill>
                  <a:schemeClr val="dk1"/>
                </a:solidFill>
                <a:latin typeface="Rokkitt"/>
                <a:ea typeface="Rokkitt"/>
                <a:cs typeface="Rokkitt"/>
                <a:sym typeface="Rokkitt"/>
              </a:rPr>
              <a:t>																</a:t>
            </a:r>
          </a:p>
        </p:txBody>
      </p:sp>
      <p:sp>
        <p:nvSpPr>
          <p:cNvPr id="289" name="Shape 289"/>
          <p:cNvSpPr txBox="1"/>
          <p:nvPr/>
        </p:nvSpPr>
        <p:spPr>
          <a:xfrm>
            <a:off x="8023890" y="1795016"/>
            <a:ext cx="14037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IR Video</a:t>
            </a:r>
          </a:p>
          <a:p>
            <a:pPr marL="0" marR="0" lvl="0" indent="0" algn="l" rtl="0">
              <a:spcBef>
                <a:spcPts val="0"/>
              </a:spcBef>
              <a:buSzPct val="25000"/>
              <a:buNone/>
            </a:pPr>
            <a:r>
              <a:rPr lang="en-US" sz="1800" u="sng" dirty="0">
                <a:solidFill>
                  <a:schemeClr val="hlink"/>
                </a:solidFill>
                <a:ea typeface="Rokkitt"/>
                <a:cs typeface="Rokkitt"/>
                <a:sym typeface="Rokkitt"/>
                <a:hlinkClick r:id="rId5"/>
              </a:rPr>
              <a:t>UV Video</a:t>
            </a:r>
          </a:p>
        </p:txBody>
      </p:sp>
      <p:pic>
        <p:nvPicPr>
          <p:cNvPr id="290" name="Shape 290"/>
          <p:cNvPicPr preferRelativeResize="0"/>
          <p:nvPr/>
        </p:nvPicPr>
        <p:blipFill>
          <a:blip r:embed="rId6">
            <a:alphaModFix/>
          </a:blip>
          <a:stretch>
            <a:fillRect/>
          </a:stretch>
        </p:blipFill>
        <p:spPr>
          <a:xfrm>
            <a:off x="4071613" y="3227453"/>
            <a:ext cx="4935425" cy="1998771"/>
          </a:xfrm>
          <a:prstGeom prst="rect">
            <a:avLst/>
          </a:prstGeom>
          <a:noFill/>
          <a:ln>
            <a:noFill/>
          </a:ln>
        </p:spPr>
      </p:pic>
      <p:pic>
        <p:nvPicPr>
          <p:cNvPr id="2" name="Picture 1"/>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89100" y="1422400"/>
            <a:ext cx="5765800" cy="4013200"/>
          </a:xfrm>
          <a:prstGeom prst="rect">
            <a:avLst/>
          </a:prstGeom>
          <a:ln w="76200">
            <a:solidFill>
              <a:schemeClr val="accent1"/>
            </a:solidFill>
          </a:ln>
        </p:spPr>
      </p:pic>
      <p:sp>
        <p:nvSpPr>
          <p:cNvPr id="11" name="Frame 10"/>
          <p:cNvSpPr/>
          <p:nvPr/>
        </p:nvSpPr>
        <p:spPr>
          <a:xfrm>
            <a:off x="2232561" y="4101199"/>
            <a:ext cx="4690753" cy="79345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239406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6"/>
        <p:cNvGrpSpPr/>
        <p:nvPr/>
      </p:nvGrpSpPr>
      <p:grpSpPr>
        <a:xfrm>
          <a:off x="0" y="0"/>
          <a:ext cx="0" cy="0"/>
          <a:chOff x="0" y="0"/>
          <a:chExt cx="0" cy="0"/>
        </a:xfrm>
      </p:grpSpPr>
      <p:pic>
        <p:nvPicPr>
          <p:cNvPr id="303" name="Shape 303"/>
          <p:cNvPicPr preferRelativeResize="0"/>
          <p:nvPr/>
        </p:nvPicPr>
        <p:blipFill>
          <a:blip r:embed="rId3">
            <a:alphaModFix/>
          </a:blip>
          <a:stretch>
            <a:fillRect/>
          </a:stretch>
        </p:blipFill>
        <p:spPr>
          <a:xfrm>
            <a:off x="98636" y="2186185"/>
            <a:ext cx="4301241" cy="3920939"/>
          </a:xfrm>
          <a:prstGeom prst="rect">
            <a:avLst/>
          </a:prstGeom>
          <a:noFill/>
          <a:ln>
            <a:noFill/>
          </a:ln>
        </p:spPr>
      </p:pic>
      <p:pic>
        <p:nvPicPr>
          <p:cNvPr id="304" name="Shape 304"/>
          <p:cNvPicPr preferRelativeResize="0"/>
          <p:nvPr/>
        </p:nvPicPr>
        <p:blipFill>
          <a:blip r:embed="rId4">
            <a:alphaModFix/>
          </a:blip>
          <a:stretch>
            <a:fillRect/>
          </a:stretch>
        </p:blipFill>
        <p:spPr>
          <a:xfrm>
            <a:off x="3662595" y="1661745"/>
            <a:ext cx="4379949" cy="2176203"/>
          </a:xfrm>
          <a:prstGeom prst="rect">
            <a:avLst/>
          </a:prstGeom>
          <a:noFill/>
          <a:ln>
            <a:noFill/>
          </a:ln>
        </p:spPr>
      </p:pic>
      <p:sp>
        <p:nvSpPr>
          <p:cNvPr id="297" name="Shape 297"/>
          <p:cNvSpPr txBox="1">
            <a:spLocks noGrp="1"/>
          </p:cNvSpPr>
          <p:nvPr>
            <p:ph type="title"/>
          </p:nvPr>
        </p:nvSpPr>
        <p:spPr>
          <a:xfrm>
            <a:off x="498474" y="-21395"/>
            <a:ext cx="7556313" cy="1116106"/>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Beer-Lambert Law - used to measure the concentration of </a:t>
            </a:r>
            <a:r>
              <a:rPr lang="en-US" b="1" i="1" dirty="0"/>
              <a:t>colored</a:t>
            </a:r>
            <a:r>
              <a:rPr lang="en-US" dirty="0"/>
              <a:t> solutions</a:t>
            </a:r>
          </a:p>
        </p:txBody>
      </p:sp>
      <p:sp>
        <p:nvSpPr>
          <p:cNvPr id="299" name="Shape 299"/>
          <p:cNvSpPr txBox="1">
            <a:spLocks noGrp="1"/>
          </p:cNvSpPr>
          <p:nvPr>
            <p:ph type="body" idx="2"/>
          </p:nvPr>
        </p:nvSpPr>
        <p:spPr>
          <a:xfrm>
            <a:off x="4399878" y="1985963"/>
            <a:ext cx="3987906" cy="41402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0" marR="0" lvl="0" indent="-85725" algn="ctr" rtl="0">
              <a:spcBef>
                <a:spcPts val="0"/>
              </a:spcBef>
              <a:buClr>
                <a:schemeClr val="accent1"/>
              </a:buClr>
              <a:buSzPct val="37500"/>
              <a:buFont typeface="Noto Sans Symbols"/>
              <a:buNone/>
            </a:pPr>
            <a:r>
              <a:rPr lang="en-US" sz="3600" b="1" dirty="0"/>
              <a:t>A = </a:t>
            </a:r>
            <a:r>
              <a:rPr lang="en-US" sz="3600" b="1" dirty="0" err="1"/>
              <a:t>abc</a:t>
            </a:r>
            <a:endParaRPr lang="en-US" sz="3600" b="1" dirty="0"/>
          </a:p>
          <a:p>
            <a:pPr marL="228600" marR="0" lvl="0" indent="-228600" algn="l" rtl="0">
              <a:spcBef>
                <a:spcPts val="0"/>
              </a:spcBef>
              <a:buClr>
                <a:schemeClr val="accent1"/>
              </a:buClr>
              <a:buSzPct val="75000"/>
              <a:buFont typeface="Noto Sans Symbols"/>
              <a:buNone/>
            </a:pPr>
            <a:r>
              <a:rPr lang="en-US" dirty="0"/>
              <a:t>A = absorbance</a:t>
            </a:r>
          </a:p>
          <a:p>
            <a:pPr marL="228600" marR="0" lvl="0" indent="-228600" algn="l" rtl="0">
              <a:spcBef>
                <a:spcPts val="0"/>
              </a:spcBef>
              <a:buClr>
                <a:schemeClr val="accent1"/>
              </a:buClr>
              <a:buSzPct val="75000"/>
              <a:buFont typeface="Noto Sans Symbols"/>
              <a:buNone/>
            </a:pPr>
            <a:r>
              <a:rPr lang="en-US" dirty="0"/>
              <a:t>a = molar absorptivity (constant for </a:t>
            </a:r>
            <a:r>
              <a:rPr lang="en-US" dirty="0" smtClean="0"/>
              <a:t>material being </a:t>
            </a:r>
            <a:r>
              <a:rPr lang="en-US" dirty="0"/>
              <a:t>tested)</a:t>
            </a:r>
          </a:p>
          <a:p>
            <a:pPr marL="228600" marR="0" lvl="0" indent="-228600" algn="l" rtl="0">
              <a:spcBef>
                <a:spcPts val="0"/>
              </a:spcBef>
              <a:buClr>
                <a:schemeClr val="accent1"/>
              </a:buClr>
              <a:buSzPct val="75000"/>
              <a:buFont typeface="Noto Sans Symbols"/>
              <a:buNone/>
            </a:pPr>
            <a:r>
              <a:rPr lang="en-US" dirty="0"/>
              <a:t>b = path length (cuvette = 1 cm)</a:t>
            </a:r>
          </a:p>
          <a:p>
            <a:pPr marL="228600" marR="0" lvl="0" indent="-228600" algn="l" rtl="0">
              <a:spcBef>
                <a:spcPts val="0"/>
              </a:spcBef>
              <a:buClr>
                <a:schemeClr val="accent1"/>
              </a:buClr>
              <a:buSzPct val="75000"/>
              <a:buFont typeface="Noto Sans Symbols"/>
              <a:buNone/>
            </a:pPr>
            <a:r>
              <a:rPr lang="en-US" dirty="0"/>
              <a:t>c = concentration</a:t>
            </a:r>
          </a:p>
          <a:p>
            <a:pPr marL="457200" marR="0" lvl="0" indent="-228600" algn="l" rtl="0">
              <a:spcBef>
                <a:spcPts val="0"/>
              </a:spcBef>
            </a:pPr>
            <a:r>
              <a:rPr lang="en-US" dirty="0"/>
              <a:t>Taken at fixed wavelength</a:t>
            </a:r>
          </a:p>
        </p:txBody>
      </p:sp>
      <p:sp>
        <p:nvSpPr>
          <p:cNvPr id="300" name="Shape 300"/>
          <p:cNvSpPr txBox="1"/>
          <p:nvPr/>
        </p:nvSpPr>
        <p:spPr>
          <a:xfrm>
            <a:off x="7737128" y="-47370"/>
            <a:ext cx="1406872" cy="4691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rPr>
              <a:t>Source </a:t>
            </a:r>
            <a:r>
              <a:rPr lang="en-US" u="sng" dirty="0">
                <a:solidFill>
                  <a:schemeClr val="hlink"/>
                </a:solidFill>
                <a:ea typeface="Rokkitt"/>
                <a:cs typeface="Rokkitt"/>
                <a:sym typeface="Rokkitt"/>
              </a:rPr>
              <a:t>1</a:t>
            </a:r>
            <a:r>
              <a:rPr lang="en-US" sz="1800" u="sng" dirty="0" smtClean="0">
                <a:solidFill>
                  <a:schemeClr val="hlink"/>
                </a:solidFill>
                <a:ea typeface="Rokkitt"/>
                <a:cs typeface="Rokkitt"/>
                <a:sym typeface="Rokkitt"/>
              </a:rPr>
              <a:t>, </a:t>
            </a:r>
            <a:r>
              <a:rPr lang="en-US" sz="1800" u="sng" dirty="0" smtClean="0">
                <a:solidFill>
                  <a:schemeClr val="hlink"/>
                </a:solidFill>
                <a:ea typeface="Rokkitt"/>
                <a:cs typeface="Rokkitt"/>
                <a:sym typeface="Rokkitt"/>
                <a:hlinkClick r:id="rId5" invalidUrl="http://www.globisens.net/sites/default/files/docs/sample-activities/PDF versions/lambertbeerlaw.pdf"/>
              </a:rPr>
              <a:t>2</a:t>
            </a:r>
            <a:endParaRPr lang="en-US" sz="1800" u="sng" dirty="0">
              <a:solidFill>
                <a:schemeClr val="hlink"/>
              </a:solidFill>
              <a:ea typeface="Rokkitt"/>
              <a:cs typeface="Rokkitt"/>
              <a:sym typeface="Rokkitt"/>
              <a:hlinkClick r:id="rId5" invalidUrl="http://www.globisens.net/sites/default/files/docs/sample-activities/PDF versions/lambertbeerlaw.pdf"/>
            </a:endParaRPr>
          </a:p>
        </p:txBody>
      </p:sp>
      <p:sp>
        <p:nvSpPr>
          <p:cNvPr id="301" name="Shape 301"/>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LO1.16: </a:t>
            </a:r>
            <a:r>
              <a:rPr lang="en-US" sz="1800" dirty="0">
                <a:solidFill>
                  <a:schemeClr val="dk1"/>
                </a:solidFill>
                <a:ea typeface="Rokkitt"/>
                <a:cs typeface="Rokkitt"/>
                <a:sym typeface="Rokkitt"/>
              </a:rPr>
              <a:t>Design and/or interpret the results of an experiment regarding the absorption of light to determine the concentration of an absorbing species in solution</a:t>
            </a:r>
            <a:r>
              <a:rPr lang="en-US" sz="1800" dirty="0">
                <a:solidFill>
                  <a:schemeClr val="dk1"/>
                </a:solidFill>
                <a:latin typeface="Rokkitt"/>
                <a:ea typeface="Rokkitt"/>
                <a:cs typeface="Rokkitt"/>
                <a:sym typeface="Rokkitt"/>
              </a:rPr>
              <a:t>																</a:t>
            </a:r>
          </a:p>
        </p:txBody>
      </p:sp>
      <p:sp>
        <p:nvSpPr>
          <p:cNvPr id="302" name="Shape 30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6"/>
              </a:rPr>
              <a:t>Video</a:t>
            </a:r>
          </a:p>
        </p:txBody>
      </p:sp>
      <p:pic>
        <p:nvPicPr>
          <p:cNvPr id="2" name="Picture 1" descr="Screen Shot 2016-04-07 at 8.30.44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05580" y="199868"/>
            <a:ext cx="6330709" cy="6551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05580" y="5671335"/>
            <a:ext cx="6732006" cy="10387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61997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Law of Conservation of Mass</a:t>
            </a:r>
          </a:p>
        </p:txBody>
      </p:sp>
      <p:sp>
        <p:nvSpPr>
          <p:cNvPr id="310" name="Shape 310"/>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311" name="Shape 311"/>
          <p:cNvSpPr txBox="1">
            <a:spLocks noGrp="1"/>
          </p:cNvSpPr>
          <p:nvPr>
            <p:ph type="body" idx="4294967295"/>
          </p:nvPr>
        </p:nvSpPr>
        <p:spPr>
          <a:xfrm>
            <a:off x="436866" y="4263596"/>
            <a:ext cx="7569156" cy="1965959"/>
          </a:xfrm>
          <a:prstGeom prst="rect">
            <a:avLst/>
          </a:prstGeom>
          <a:noFill/>
          <a:ln>
            <a:noFill/>
          </a:ln>
        </p:spPr>
        <p:txBody>
          <a:bodyPr lIns="91425" tIns="45700" rIns="91425" bIns="45700" anchor="t" anchorCtr="0">
            <a:noAutofit/>
          </a:bodyPr>
          <a:lstStyle/>
          <a:p>
            <a:pPr marL="0" lvl="0" indent="0" algn="ctr" rtl="0">
              <a:lnSpc>
                <a:spcPct val="115000"/>
              </a:lnSpc>
              <a:spcBef>
                <a:spcPts val="0"/>
              </a:spcBef>
              <a:buNone/>
            </a:pPr>
            <a:r>
              <a:rPr lang="en-US" sz="2400" b="1" dirty="0">
                <a:solidFill>
                  <a:srgbClr val="333333"/>
                </a:solidFill>
                <a:latin typeface="Verdana"/>
                <a:ea typeface="Verdana"/>
                <a:cs typeface="Verdana"/>
                <a:sym typeface="Verdana"/>
              </a:rPr>
              <a:t>N</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+ 3H</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2NH</a:t>
            </a:r>
            <a:r>
              <a:rPr lang="en-US" sz="2400" b="1" baseline="-25000" dirty="0">
                <a:solidFill>
                  <a:srgbClr val="333333"/>
                </a:solidFill>
                <a:latin typeface="Verdana"/>
                <a:ea typeface="Verdana"/>
                <a:cs typeface="Verdana"/>
                <a:sym typeface="Verdana"/>
              </a:rPr>
              <a:t>3</a:t>
            </a:r>
          </a:p>
          <a:p>
            <a:pPr marL="228600" marR="0" lvl="0" indent="-228600" algn="l" rtl="0">
              <a:spcBef>
                <a:spcPts val="0"/>
              </a:spcBef>
              <a:buClr>
                <a:schemeClr val="accent1"/>
              </a:buClr>
              <a:buSzPct val="75000"/>
              <a:buFont typeface="Noto Sans Symbols"/>
              <a:buNone/>
            </a:pPr>
            <a:endParaRPr dirty="0"/>
          </a:p>
        </p:txBody>
      </p:sp>
      <p:sp>
        <p:nvSpPr>
          <p:cNvPr id="312" name="Shape 312"/>
          <p:cNvSpPr txBox="1"/>
          <p:nvPr/>
        </p:nvSpPr>
        <p:spPr>
          <a:xfrm>
            <a:off x="8054787" y="-45479"/>
            <a:ext cx="979500" cy="369299"/>
          </a:xfrm>
          <a:prstGeom prst="rect">
            <a:avLst/>
          </a:prstGeom>
          <a:noFill/>
          <a:ln>
            <a:noFill/>
          </a:ln>
        </p:spPr>
        <p:txBody>
          <a:bodyPr lIns="91425" tIns="45700" rIns="91425" bIns="45700" anchor="t" anchorCtr="0">
            <a:noAutofit/>
          </a:bodyPr>
          <a:lstStyle/>
          <a:p>
            <a:pPr lvl="0" rtl="0">
              <a:spcBef>
                <a:spcPts val="0"/>
              </a:spcBef>
              <a:buSzPct val="25000"/>
              <a:buNone/>
            </a:pPr>
            <a:r>
              <a:rPr lang="en-US" sz="1800" u="sng" dirty="0">
                <a:solidFill>
                  <a:schemeClr val="hlink"/>
                </a:solidFill>
                <a:ea typeface="Rokkitt"/>
                <a:cs typeface="Rokkitt"/>
                <a:sym typeface="Rokkitt"/>
                <a:hlinkClick r:id="rId3"/>
              </a:rPr>
              <a:t>Source</a:t>
            </a:r>
          </a:p>
          <a:p>
            <a:pPr marL="0" marR="0" lvl="0" indent="0" algn="l" rtl="0">
              <a:spcBef>
                <a:spcPts val="0"/>
              </a:spcBef>
              <a:buNone/>
            </a:pPr>
            <a:endParaRPr sz="1800" dirty="0">
              <a:solidFill>
                <a:schemeClr val="dk1"/>
              </a:solidFill>
              <a:ea typeface="Rokkitt"/>
              <a:cs typeface="Rokkitt"/>
              <a:sym typeface="Rokkitt"/>
            </a:endParaRPr>
          </a:p>
        </p:txBody>
      </p:sp>
      <p:sp>
        <p:nvSpPr>
          <p:cNvPr id="313" name="Shape 313"/>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LO1.17: </a:t>
            </a:r>
            <a:r>
              <a:rPr lang="en-US" sz="1800" dirty="0">
                <a:solidFill>
                  <a:schemeClr val="dk1"/>
                </a:solidFill>
                <a:ea typeface="Rokkitt"/>
                <a:cs typeface="Rokkitt"/>
                <a:sym typeface="Rokkitt"/>
              </a:rPr>
              <a:t>Express the law of conservation of mass quantitatively and qualitatively using symbolic representations </a:t>
            </a:r>
            <a:r>
              <a:rPr lang="en-US" sz="1800" dirty="0" smtClean="0">
                <a:solidFill>
                  <a:schemeClr val="dk1"/>
                </a:solidFill>
                <a:ea typeface="Rokkitt"/>
                <a:cs typeface="Rokkitt"/>
                <a:sym typeface="Rokkitt"/>
              </a:rPr>
              <a:t>and </a:t>
            </a:r>
            <a:r>
              <a:rPr lang="en-US" sz="1800" dirty="0">
                <a:solidFill>
                  <a:schemeClr val="dk1"/>
                </a:solidFill>
                <a:ea typeface="Rokkitt"/>
                <a:cs typeface="Rokkitt"/>
                <a:sym typeface="Rokkitt"/>
              </a:rPr>
              <a:t>particulate drawings</a:t>
            </a:r>
            <a:r>
              <a:rPr lang="en-US" sz="1800" dirty="0">
                <a:solidFill>
                  <a:schemeClr val="dk1"/>
                </a:solidFill>
                <a:latin typeface="Rokkitt"/>
                <a:ea typeface="Rokkitt"/>
                <a:cs typeface="Rokkitt"/>
                <a:sym typeface="Rokkitt"/>
              </a:rPr>
              <a:t>															</a:t>
            </a:r>
          </a:p>
        </p:txBody>
      </p:sp>
      <p:sp>
        <p:nvSpPr>
          <p:cNvPr id="314" name="Shape 314"/>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15" name="Shape 315"/>
          <p:cNvPicPr preferRelativeResize="0"/>
          <p:nvPr/>
        </p:nvPicPr>
        <p:blipFill>
          <a:blip r:embed="rId5">
            <a:alphaModFix/>
          </a:blip>
          <a:stretch>
            <a:fillRect/>
          </a:stretch>
        </p:blipFill>
        <p:spPr>
          <a:xfrm>
            <a:off x="197275" y="1216149"/>
            <a:ext cx="7278098" cy="3123655"/>
          </a:xfrm>
          <a:prstGeom prst="rect">
            <a:avLst/>
          </a:prstGeom>
          <a:noFill/>
          <a:ln>
            <a:noFill/>
          </a:ln>
        </p:spPr>
      </p:pic>
      <p:pic>
        <p:nvPicPr>
          <p:cNvPr id="2" name="Picture 1" descr="Screen Shot 2016-04-07 at 8.32.15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1370" y="200530"/>
            <a:ext cx="6054003" cy="65341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21370" y="5864833"/>
            <a:ext cx="6275808" cy="94008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084701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heckerboard(across)">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9"/>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547795" y="1168906"/>
            <a:ext cx="6936323" cy="5051774"/>
          </a:xfrm>
          <a:prstGeom prst="rect">
            <a:avLst/>
          </a:prstGeom>
          <a:noFill/>
          <a:ln>
            <a:noFill/>
          </a:ln>
        </p:spPr>
      </p:pic>
      <p:sp>
        <p:nvSpPr>
          <p:cNvPr id="320" name="Shape 320"/>
          <p:cNvSpPr txBox="1">
            <a:spLocks noGrp="1"/>
          </p:cNvSpPr>
          <p:nvPr>
            <p:ph type="title"/>
          </p:nvPr>
        </p:nvSpPr>
        <p:spPr>
          <a:xfrm>
            <a:off x="443877" y="118486"/>
            <a:ext cx="8408849"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Use Mole Ratio in balanced equation </a:t>
            </a:r>
            <a:r>
              <a:rPr lang="en-US" sz="3200" dirty="0" smtClean="0"/>
              <a:t/>
            </a:r>
            <a:br>
              <a:rPr lang="en-US" sz="3200" dirty="0" smtClean="0"/>
            </a:br>
            <a:r>
              <a:rPr lang="en-US" sz="3200" dirty="0" smtClean="0"/>
              <a:t>to </a:t>
            </a:r>
            <a:r>
              <a:rPr lang="en-US" sz="3200" dirty="0"/>
              <a:t>calculate moles of </a:t>
            </a:r>
            <a:r>
              <a:rPr lang="en-US" sz="3200" dirty="0" smtClean="0"/>
              <a:t>unknown </a:t>
            </a:r>
            <a:r>
              <a:rPr lang="en-US" sz="3200" dirty="0"/>
              <a:t>substance</a:t>
            </a:r>
          </a:p>
        </p:txBody>
      </p:sp>
      <p:sp>
        <p:nvSpPr>
          <p:cNvPr id="322" name="Shape 322"/>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ea typeface="Rokkitt"/>
                <a:cs typeface="Rokkitt"/>
                <a:sym typeface="Rokkitt"/>
                <a:hlinkClick r:id="rId4"/>
              </a:rPr>
              <a:t>Source</a:t>
            </a:r>
          </a:p>
        </p:txBody>
      </p:sp>
      <p:sp>
        <p:nvSpPr>
          <p:cNvPr id="323" name="Shape 323"/>
          <p:cNvSpPr txBox="1"/>
          <p:nvPr/>
        </p:nvSpPr>
        <p:spPr>
          <a:xfrm>
            <a:off x="0" y="6257671"/>
            <a:ext cx="91440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LO1.18: </a:t>
            </a:r>
            <a:r>
              <a:rPr lang="en-US" sz="1800" dirty="0">
                <a:solidFill>
                  <a:schemeClr val="dk1"/>
                </a:solidFill>
                <a:ea typeface="Rokkitt"/>
                <a:cs typeface="Rokkitt"/>
                <a:sym typeface="Rokkitt"/>
              </a:rPr>
              <a:t>Apply the conservation of atoms to the rearrangement of atoms in various processes.</a:t>
            </a:r>
            <a:r>
              <a:rPr lang="en-US" sz="1800" dirty="0">
                <a:solidFill>
                  <a:schemeClr val="dk1"/>
                </a:solidFill>
                <a:latin typeface="Rokkitt"/>
                <a:ea typeface="Rokkitt"/>
                <a:cs typeface="Rokkitt"/>
                <a:sym typeface="Rokkitt"/>
              </a:rPr>
              <a:t>																</a:t>
            </a:r>
          </a:p>
        </p:txBody>
      </p:sp>
      <p:sp>
        <p:nvSpPr>
          <p:cNvPr id="324" name="Shape 324"/>
          <p:cNvSpPr txBox="1"/>
          <p:nvPr/>
        </p:nvSpPr>
        <p:spPr>
          <a:xfrm>
            <a:off x="813287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5"/>
              </a:rPr>
              <a:t>Video</a:t>
            </a:r>
            <a:endParaRPr lang="en-US" sz="1800" dirty="0">
              <a:solidFill>
                <a:schemeClr val="dk1"/>
              </a:solidFill>
              <a:ea typeface="Rokkitt"/>
              <a:cs typeface="Rokkitt"/>
              <a:sym typeface="Rokkit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3321289"/>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Gravimetric Analysis</a:t>
            </a:r>
          </a:p>
        </p:txBody>
      </p:sp>
      <p:sp>
        <p:nvSpPr>
          <p:cNvPr id="331" name="Shape 331"/>
          <p:cNvSpPr txBox="1">
            <a:spLocks noGrp="1"/>
          </p:cNvSpPr>
          <p:nvPr>
            <p:ph type="body" idx="1"/>
          </p:nvPr>
        </p:nvSpPr>
        <p:spPr>
          <a:xfrm>
            <a:off x="301249" y="1147604"/>
            <a:ext cx="4357200" cy="41403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Buchner Filtration Apparatus</a:t>
            </a:r>
          </a:p>
        </p:txBody>
      </p:sp>
      <p:sp>
        <p:nvSpPr>
          <p:cNvPr id="332" name="Shape 332"/>
          <p:cNvSpPr txBox="1">
            <a:spLocks noGrp="1"/>
          </p:cNvSpPr>
          <p:nvPr>
            <p:ph type="body" idx="2"/>
          </p:nvPr>
        </p:nvSpPr>
        <p:spPr>
          <a:xfrm>
            <a:off x="4902923" y="1914911"/>
            <a:ext cx="4356667" cy="3978345"/>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How much </a:t>
            </a:r>
            <a:r>
              <a:rPr lang="en-US" sz="2400" b="1" dirty="0" smtClean="0"/>
              <a:t>lead</a:t>
            </a:r>
          </a:p>
          <a:p>
            <a:pPr marL="228600" marR="0" lvl="0" indent="-228600" algn="l" rtl="0">
              <a:spcBef>
                <a:spcPts val="0"/>
              </a:spcBef>
              <a:buClr>
                <a:schemeClr val="accent1"/>
              </a:buClr>
              <a:buSzPct val="56250"/>
              <a:buFont typeface="Noto Sans Symbols"/>
              <a:buNone/>
            </a:pPr>
            <a:r>
              <a:rPr lang="en-US" sz="2400" b="1" dirty="0" smtClean="0"/>
              <a:t> (</a:t>
            </a:r>
            <a:r>
              <a:rPr lang="en-US" sz="2400" b="1" dirty="0"/>
              <a:t>Pb</a:t>
            </a:r>
            <a:r>
              <a:rPr lang="en-US" sz="2400" b="1" baseline="30000" dirty="0"/>
              <a:t>2+</a:t>
            </a:r>
            <a:r>
              <a:rPr lang="en-US" sz="2400" b="1" dirty="0" smtClean="0"/>
              <a:t>)  </a:t>
            </a:r>
            <a:r>
              <a:rPr lang="en-US" sz="2400" b="1" dirty="0"/>
              <a:t>in water?</a:t>
            </a:r>
          </a:p>
          <a:p>
            <a:pPr marL="0" marR="0" lvl="0" indent="0" algn="l" rtl="0">
              <a:spcBef>
                <a:spcPts val="0"/>
              </a:spcBef>
              <a:buNone/>
            </a:pPr>
            <a:r>
              <a:rPr lang="en-US" sz="2200" b="1" dirty="0" smtClean="0"/>
              <a:t>Pb</a:t>
            </a:r>
            <a:r>
              <a:rPr lang="en-US" sz="2200" b="1" baseline="30000" dirty="0" smtClean="0"/>
              <a:t>2+</a:t>
            </a:r>
            <a:r>
              <a:rPr lang="en-US" sz="2200" b="1" dirty="0" smtClean="0"/>
              <a:t>(</a:t>
            </a:r>
            <a:r>
              <a:rPr lang="en-US" sz="2200" b="1" dirty="0" err="1"/>
              <a:t>aq</a:t>
            </a:r>
            <a:r>
              <a:rPr lang="en-US" sz="2200" b="1" dirty="0"/>
              <a:t>) </a:t>
            </a:r>
            <a:r>
              <a:rPr lang="en-US" sz="2200" b="1" dirty="0" smtClean="0"/>
              <a:t>+ </a:t>
            </a:r>
            <a:r>
              <a:rPr lang="en-US" sz="2200" b="1" dirty="0"/>
              <a:t>2Cl</a:t>
            </a:r>
            <a:r>
              <a:rPr lang="en-US" sz="2200" b="1" baseline="30000" dirty="0"/>
              <a:t>-</a:t>
            </a:r>
            <a:r>
              <a:rPr lang="en-US" sz="2200" b="1" dirty="0"/>
              <a:t>(</a:t>
            </a:r>
            <a:r>
              <a:rPr lang="en-US" sz="2200" b="1" dirty="0" err="1"/>
              <a:t>aq</a:t>
            </a:r>
            <a:r>
              <a:rPr lang="en-US" sz="2200" b="1" dirty="0"/>
              <a:t>) → PbCl</a:t>
            </a:r>
            <a:r>
              <a:rPr lang="en-US" sz="2200" b="1" baseline="-25000" dirty="0"/>
              <a:t>2</a:t>
            </a:r>
            <a:r>
              <a:rPr lang="en-US" sz="2200" b="1" dirty="0"/>
              <a:t> (s)</a:t>
            </a:r>
          </a:p>
          <a:p>
            <a:pPr marL="457200" marR="0" lvl="0" indent="-228600" algn="l" rtl="0">
              <a:spcBef>
                <a:spcPts val="0"/>
              </a:spcBef>
            </a:pPr>
            <a:r>
              <a:rPr lang="en-US" dirty="0"/>
              <a:t>By adding excess </a:t>
            </a:r>
            <a:r>
              <a:rPr lang="en-US" dirty="0" err="1"/>
              <a:t>Cl</a:t>
            </a:r>
            <a:r>
              <a:rPr lang="en-US" dirty="0"/>
              <a:t>- to the sample, all of the Pb</a:t>
            </a:r>
            <a:r>
              <a:rPr lang="en-US" baseline="30000" dirty="0"/>
              <a:t>2+</a:t>
            </a:r>
            <a:r>
              <a:rPr lang="en-US" dirty="0"/>
              <a:t> will precipitate as PbCl</a:t>
            </a:r>
            <a:r>
              <a:rPr lang="en-US" baseline="-25000" dirty="0"/>
              <a:t>2</a:t>
            </a:r>
          </a:p>
          <a:p>
            <a:pPr marL="457200" marR="0" lvl="0" indent="-228600" algn="l" rtl="0">
              <a:spcBef>
                <a:spcPts val="0"/>
              </a:spcBef>
            </a:pPr>
            <a:r>
              <a:rPr lang="en-US" dirty="0"/>
              <a:t>Solid product is filtered using a Buchner Filter and then dried to remove all water</a:t>
            </a:r>
          </a:p>
          <a:p>
            <a:pPr marL="457200" marR="0" lvl="0" indent="-228600" algn="l" rtl="0">
              <a:spcBef>
                <a:spcPts val="0"/>
              </a:spcBef>
            </a:pPr>
            <a:r>
              <a:rPr lang="en-US" dirty="0"/>
              <a:t>Mass of PbCl</a:t>
            </a:r>
            <a:r>
              <a:rPr lang="en-US" baseline="-25000" dirty="0"/>
              <a:t>2</a:t>
            </a:r>
            <a:r>
              <a:rPr lang="en-US" dirty="0"/>
              <a:t>is then determined</a:t>
            </a:r>
          </a:p>
          <a:p>
            <a:pPr marL="457200" marR="0" lvl="0" indent="-228600" algn="l" rtl="0">
              <a:spcBef>
                <a:spcPts val="0"/>
              </a:spcBef>
            </a:pPr>
            <a:r>
              <a:rPr lang="en-US" dirty="0"/>
              <a:t>This can be used to calculate the original amount of lead in the water</a:t>
            </a:r>
          </a:p>
          <a:p>
            <a:pPr marL="228600" marR="0" lvl="0" indent="-228600" algn="l" rtl="0">
              <a:spcBef>
                <a:spcPts val="0"/>
              </a:spcBef>
              <a:buClr>
                <a:schemeClr val="accent1"/>
              </a:buClr>
              <a:buSzPct val="75000"/>
              <a:buFont typeface="Noto Sans Symbols"/>
              <a:buNone/>
            </a:pPr>
            <a:endParaRPr dirty="0"/>
          </a:p>
        </p:txBody>
      </p:sp>
      <p:sp>
        <p:nvSpPr>
          <p:cNvPr id="333" name="Shape 333"/>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334" name="Shape 334"/>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1.19: </a:t>
            </a:r>
            <a:r>
              <a:rPr lang="en-US" sz="1800" dirty="0">
                <a:solidFill>
                  <a:schemeClr val="dk1"/>
                </a:solidFill>
                <a:ea typeface="Rokkitt"/>
                <a:cs typeface="Rokkitt"/>
                <a:sym typeface="Rokkitt"/>
              </a:rPr>
              <a:t>Design and/or interpret data from, an experiment that uses gravimetric analysis to determine the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a:t>
            </a:r>
            <a:r>
              <a:rPr lang="en-US" sz="1800" dirty="0">
                <a:solidFill>
                  <a:schemeClr val="dk1"/>
                </a:solidFill>
                <a:latin typeface="Rokkitt"/>
                <a:ea typeface="Rokkitt"/>
                <a:cs typeface="Rokkitt"/>
                <a:sym typeface="Rokkitt"/>
              </a:rPr>
              <a:t>																</a:t>
            </a:r>
          </a:p>
        </p:txBody>
      </p:sp>
      <p:sp>
        <p:nvSpPr>
          <p:cNvPr id="335"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36" name="Shape 336"/>
          <p:cNvPicPr preferRelativeResize="0"/>
          <p:nvPr/>
        </p:nvPicPr>
        <p:blipFill>
          <a:blip r:embed="rId5">
            <a:alphaModFix/>
          </a:blip>
          <a:stretch>
            <a:fillRect/>
          </a:stretch>
        </p:blipFill>
        <p:spPr>
          <a:xfrm>
            <a:off x="1" y="2186153"/>
            <a:ext cx="4902924" cy="3101751"/>
          </a:xfrm>
          <a:prstGeom prst="rect">
            <a:avLst/>
          </a:prstGeom>
          <a:noFill/>
          <a:ln>
            <a:noFill/>
          </a:ln>
        </p:spPr>
      </p:pic>
      <p:pic>
        <p:nvPicPr>
          <p:cNvPr id="9" name="Picture 8"/>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7327" y="199417"/>
            <a:ext cx="8323092" cy="6183190"/>
          </a:xfrm>
          <a:prstGeom prst="rect">
            <a:avLst/>
          </a:prstGeom>
          <a:ln w="76200">
            <a:solidFill>
              <a:schemeClr val="accent1"/>
            </a:solidFill>
          </a:ln>
        </p:spPr>
      </p:pic>
      <p:pic>
        <p:nvPicPr>
          <p:cNvPr id="3" name="Picture 2"/>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4500" y="199417"/>
            <a:ext cx="8699500" cy="6146800"/>
          </a:xfrm>
          <a:prstGeom prst="rect">
            <a:avLst/>
          </a:prstGeom>
          <a:ln w="76200">
            <a:solidFill>
              <a:schemeClr val="accent1"/>
            </a:solidFill>
          </a:ln>
        </p:spPr>
      </p:pic>
      <p:pic>
        <p:nvPicPr>
          <p:cNvPr id="4" name="Picture 3"/>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5290" y="267364"/>
            <a:ext cx="9004300" cy="6464300"/>
          </a:xfrm>
          <a:prstGeom prst="rect">
            <a:avLst/>
          </a:prstGeom>
          <a:ln w="76200">
            <a:solidFill>
              <a:schemeClr val="accent1"/>
            </a:solidFill>
          </a:ln>
        </p:spPr>
      </p:pic>
      <p:sp>
        <p:nvSpPr>
          <p:cNvPr id="12" name="TextBox 11"/>
          <p:cNvSpPr txBox="1"/>
          <p:nvPr/>
        </p:nvSpPr>
        <p:spPr>
          <a:xfrm>
            <a:off x="3764277" y="2490607"/>
            <a:ext cx="2197136" cy="646331"/>
          </a:xfrm>
          <a:prstGeom prst="rect">
            <a:avLst/>
          </a:prstGeom>
          <a:solidFill>
            <a:schemeClr val="bg1"/>
          </a:solidFill>
          <a:ln w="44450">
            <a:solidFill>
              <a:schemeClr val="accent1"/>
            </a:solidFill>
          </a:ln>
        </p:spPr>
        <p:txBody>
          <a:bodyPr wrap="square" rtlCol="0">
            <a:spAutoFit/>
          </a:bodyPr>
          <a:lstStyle/>
          <a:p>
            <a:r>
              <a:rPr lang="en-US" dirty="0"/>
              <a:t>-</a:t>
            </a:r>
            <a:r>
              <a:rPr lang="en-US"/>
              <a:t>See </a:t>
            </a:r>
            <a:r>
              <a:rPr lang="en-US" smtClean="0">
                <a:hlinkClick r:id="rId9"/>
              </a:rPr>
              <a:t>2014 #1</a:t>
            </a:r>
            <a:r>
              <a:rPr lang="en-US" smtClean="0"/>
              <a:t> </a:t>
            </a:r>
            <a:r>
              <a:rPr lang="en-US" dirty="0" smtClean="0"/>
              <a:t>for more information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87147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0"/>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3480232" y="1730550"/>
            <a:ext cx="4714477" cy="4023350"/>
          </a:xfrm>
          <a:prstGeom prst="rect">
            <a:avLst/>
          </a:prstGeom>
          <a:noFill/>
          <a:ln>
            <a:noFill/>
          </a:ln>
        </p:spPr>
      </p:pic>
      <p:sp>
        <p:nvSpPr>
          <p:cNvPr id="341" name="Shape 341"/>
          <p:cNvSpPr txBox="1">
            <a:spLocks noGrp="1"/>
          </p:cNvSpPr>
          <p:nvPr>
            <p:ph type="title"/>
          </p:nvPr>
        </p:nvSpPr>
        <p:spPr>
          <a:xfrm>
            <a:off x="498524" y="2004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Using titrations to determine concentration of an </a:t>
            </a:r>
            <a:r>
              <a:rPr lang="en-US" dirty="0" err="1"/>
              <a:t>analyte</a:t>
            </a:r>
            <a:endParaRPr lang="en-US" dirty="0"/>
          </a:p>
        </p:txBody>
      </p:sp>
      <p:sp>
        <p:nvSpPr>
          <p:cNvPr id="343" name="Shape 343"/>
          <p:cNvSpPr txBox="1">
            <a:spLocks noGrp="1"/>
          </p:cNvSpPr>
          <p:nvPr>
            <p:ph type="body" idx="2"/>
          </p:nvPr>
        </p:nvSpPr>
        <p:spPr>
          <a:xfrm>
            <a:off x="2568398" y="5523386"/>
            <a:ext cx="5626311" cy="696001"/>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p:txBody>
      </p:sp>
      <p:sp>
        <p:nvSpPr>
          <p:cNvPr id="344" name="Shape 344"/>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Source</a:t>
            </a:r>
          </a:p>
        </p:txBody>
      </p:sp>
      <p:sp>
        <p:nvSpPr>
          <p:cNvPr id="345" name="Shape 345"/>
          <p:cNvSpPr txBox="1"/>
          <p:nvPr/>
        </p:nvSpPr>
        <p:spPr>
          <a:xfrm>
            <a:off x="0" y="6168776"/>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LO1.20: </a:t>
            </a:r>
            <a:r>
              <a:rPr lang="en-US" sz="1800" dirty="0">
                <a:solidFill>
                  <a:schemeClr val="dk1"/>
                </a:solidFill>
                <a:ea typeface="Rokkitt"/>
                <a:cs typeface="Rokkitt"/>
                <a:sym typeface="Rokkitt"/>
              </a:rPr>
              <a:t>Design and/or interpret data from an experiment that uses titration to determine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	</a:t>
            </a:r>
            <a:r>
              <a:rPr lang="en-US" sz="1800" dirty="0">
                <a:solidFill>
                  <a:schemeClr val="dk1"/>
                </a:solidFill>
                <a:latin typeface="Rokkitt"/>
                <a:ea typeface="Rokkitt"/>
                <a:cs typeface="Rokkitt"/>
                <a:sym typeface="Rokkitt"/>
              </a:rPr>
              <a:t>															</a:t>
            </a:r>
          </a:p>
        </p:txBody>
      </p:sp>
      <p:sp>
        <p:nvSpPr>
          <p:cNvPr id="346" name="Shape 346"/>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p>
        </p:txBody>
      </p:sp>
      <p:pic>
        <p:nvPicPr>
          <p:cNvPr id="347" name="Shape 347"/>
          <p:cNvPicPr preferRelativeResize="0"/>
          <p:nvPr/>
        </p:nvPicPr>
        <p:blipFill>
          <a:blip r:embed="rId6">
            <a:alphaModFix/>
          </a:blip>
          <a:stretch>
            <a:fillRect/>
          </a:stretch>
        </p:blipFill>
        <p:spPr>
          <a:xfrm>
            <a:off x="-68647" y="1341076"/>
            <a:ext cx="3657600" cy="4023360"/>
          </a:xfrm>
          <a:prstGeom prst="rect">
            <a:avLst/>
          </a:prstGeom>
          <a:noFill/>
          <a:ln>
            <a:noFill/>
          </a:ln>
        </p:spPr>
      </p:pic>
      <p:sp>
        <p:nvSpPr>
          <p:cNvPr id="2" name="Rectangle 1"/>
          <p:cNvSpPr/>
          <p:nvPr/>
        </p:nvSpPr>
        <p:spPr>
          <a:xfrm>
            <a:off x="-197280" y="4957928"/>
            <a:ext cx="4572000" cy="923330"/>
          </a:xfrm>
          <a:prstGeom prst="rect">
            <a:avLst/>
          </a:prstGeom>
        </p:spPr>
        <p:txBody>
          <a:bodyPr>
            <a:spAutoFit/>
          </a:bodyPr>
          <a:lstStyle/>
          <a:p>
            <a:pPr marL="228600" lvl="0" indent="-228600">
              <a:buClr>
                <a:schemeClr val="accent1"/>
              </a:buClr>
              <a:buSzPct val="75000"/>
            </a:pPr>
            <a:endParaRPr lang="en-US" dirty="0"/>
          </a:p>
          <a:p>
            <a:pPr lvl="0" indent="-85725" algn="ctr">
              <a:buClr>
                <a:schemeClr val="accent1"/>
              </a:buClr>
              <a:buSzPct val="75000"/>
            </a:pPr>
            <a:r>
              <a:rPr lang="en-US" dirty="0"/>
              <a:t>At the equivalence point, the stoichiometric molar ratio is reached</a:t>
            </a:r>
          </a:p>
        </p:txBody>
      </p:sp>
      <p:pic>
        <p:nvPicPr>
          <p:cNvPr id="3" name="Picture 2" descr="Screen Shot 2016-04-07 at 8.26.56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54902" y="106018"/>
            <a:ext cx="6388959" cy="667800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1" name="Rounded Rectangle 10"/>
          <p:cNvSpPr/>
          <p:nvPr/>
        </p:nvSpPr>
        <p:spPr>
          <a:xfrm>
            <a:off x="1553542" y="5629724"/>
            <a:ext cx="6004555" cy="112502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632719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#2</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7833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Properties Based on Bonding</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45276"/>
            <a:ext cx="9144000" cy="923330"/>
          </a:xfrm>
          <a:prstGeom prst="rect">
            <a:avLst/>
          </a:prstGeom>
          <a:noFill/>
        </p:spPr>
        <p:txBody>
          <a:bodyPr wrap="square" rtlCol="0">
            <a:spAutoFit/>
          </a:bodyPr>
          <a:lstStyle/>
          <a:p>
            <a:r>
              <a:rPr lang="en-US" dirty="0" smtClean="0"/>
              <a:t>LO 2.1: </a:t>
            </a:r>
            <a:r>
              <a:rPr lang="en-US" dirty="0"/>
              <a:t>Students can predict properties of substances based on their chemical formulas, and </a:t>
            </a:r>
            <a:r>
              <a:rPr lang="en-US" dirty="0" smtClean="0"/>
              <a:t>provide explanations </a:t>
            </a:r>
            <a:r>
              <a:rPr lang="en-US" dirty="0"/>
              <a:t>of their properties based on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7960258" y="1792196"/>
            <a:ext cx="1116899" cy="369332"/>
          </a:xfrm>
          <a:prstGeom prst="rect">
            <a:avLst/>
          </a:prstGeom>
          <a:noFill/>
        </p:spPr>
        <p:txBody>
          <a:bodyPr wrap="square" rtlCol="0">
            <a:spAutoFit/>
          </a:bodyPr>
          <a:lstStyle/>
          <a:p>
            <a:pPr algn="ctr"/>
            <a:r>
              <a:rPr lang="en-US" dirty="0" smtClean="0">
                <a:hlinkClick r:id="rId3"/>
              </a:rPr>
              <a:t>Video 1</a:t>
            </a:r>
            <a:endParaRPr lang="en-US" dirty="0"/>
          </a:p>
        </p:txBody>
      </p:sp>
      <p:sp>
        <p:nvSpPr>
          <p:cNvPr id="15" name="Content Placeholder 7"/>
          <p:cNvSpPr>
            <a:spLocks noGrp="1"/>
          </p:cNvSpPr>
          <p:nvPr>
            <p:ph sz="half" idx="1"/>
          </p:nvPr>
        </p:nvSpPr>
        <p:spPr>
          <a:xfrm>
            <a:off x="140956" y="5098662"/>
            <a:ext cx="8958840" cy="1226109"/>
          </a:xfrm>
        </p:spPr>
        <p:txBody>
          <a:bodyPr>
            <a:normAutofit/>
          </a:bodyPr>
          <a:lstStyle/>
          <a:p>
            <a:r>
              <a:rPr lang="en-US" dirty="0" smtClean="0"/>
              <a:t>Visit the </a:t>
            </a:r>
            <a:r>
              <a:rPr lang="en-US" dirty="0">
                <a:hlinkClick r:id="rId4"/>
              </a:rPr>
              <a:t>Virtual </a:t>
            </a:r>
            <a:r>
              <a:rPr lang="en-US" dirty="0" smtClean="0">
                <a:hlinkClick r:id="rId4"/>
              </a:rPr>
              <a:t>Lab</a:t>
            </a:r>
            <a:r>
              <a:rPr lang="en-US" dirty="0" smtClean="0"/>
              <a:t> to explore properties based on bond type (click on perform)</a:t>
            </a:r>
          </a:p>
          <a:p>
            <a:pPr marL="0" indent="0">
              <a:buNone/>
            </a:pPr>
            <a:r>
              <a:rPr lang="en-US" dirty="0" smtClean="0"/>
              <a:t>        Not all ionic compounds are soluble, but those containing ammonium, nitrate, alkali metals, and halogens (except bonded to Ag, Hg and </a:t>
            </a:r>
            <a:r>
              <a:rPr lang="en-US" dirty="0" err="1" smtClean="0"/>
              <a:t>Pb</a:t>
            </a:r>
            <a:r>
              <a:rPr lang="en-US" dirty="0" smtClean="0"/>
              <a:t>) are typically</a:t>
            </a:r>
          </a:p>
          <a:p>
            <a:pPr marL="0" indent="0">
              <a:buNone/>
            </a:pPr>
            <a:endParaRPr lang="en-US" dirty="0"/>
          </a:p>
          <a:p>
            <a:endParaRPr lang="en-US" dirty="0"/>
          </a:p>
        </p:txBody>
      </p:sp>
      <p:sp>
        <p:nvSpPr>
          <p:cNvPr id="16" name="TextBox 15"/>
          <p:cNvSpPr txBox="1"/>
          <p:nvPr/>
        </p:nvSpPr>
        <p:spPr>
          <a:xfrm>
            <a:off x="7964698" y="2018570"/>
            <a:ext cx="1116899" cy="369332"/>
          </a:xfrm>
          <a:prstGeom prst="rect">
            <a:avLst/>
          </a:prstGeom>
          <a:noFill/>
        </p:spPr>
        <p:txBody>
          <a:bodyPr wrap="square" rtlCol="0">
            <a:spAutoFit/>
          </a:bodyPr>
          <a:lstStyle/>
          <a:p>
            <a:pPr algn="ctr"/>
            <a:r>
              <a:rPr lang="en-US" dirty="0" smtClean="0">
                <a:hlinkClick r:id="rId5"/>
              </a:rPr>
              <a:t>Video 2</a:t>
            </a:r>
            <a:endParaRPr lang="en-US" dirty="0"/>
          </a:p>
        </p:txBody>
      </p:sp>
      <p:sp>
        <p:nvSpPr>
          <p:cNvPr id="17" name="TextBox 16"/>
          <p:cNvSpPr txBox="1"/>
          <p:nvPr/>
        </p:nvSpPr>
        <p:spPr>
          <a:xfrm>
            <a:off x="7973078" y="2235502"/>
            <a:ext cx="1116899" cy="369332"/>
          </a:xfrm>
          <a:prstGeom prst="rect">
            <a:avLst/>
          </a:prstGeom>
          <a:noFill/>
        </p:spPr>
        <p:txBody>
          <a:bodyPr wrap="square" rtlCol="0">
            <a:spAutoFit/>
          </a:bodyPr>
          <a:lstStyle/>
          <a:p>
            <a:pPr algn="ctr"/>
            <a:r>
              <a:rPr lang="en-US" dirty="0" smtClean="0">
                <a:hlinkClick r:id="rId6"/>
              </a:rPr>
              <a:t>Video 3</a:t>
            </a:r>
            <a:endParaRPr lang="en-US" dirty="0"/>
          </a:p>
        </p:txBody>
      </p:sp>
      <p:sp>
        <p:nvSpPr>
          <p:cNvPr id="18" name="TextBox 17"/>
          <p:cNvSpPr txBox="1"/>
          <p:nvPr/>
        </p:nvSpPr>
        <p:spPr>
          <a:xfrm>
            <a:off x="7982897" y="2458720"/>
            <a:ext cx="1116899" cy="369332"/>
          </a:xfrm>
          <a:prstGeom prst="rect">
            <a:avLst/>
          </a:prstGeom>
          <a:noFill/>
        </p:spPr>
        <p:txBody>
          <a:bodyPr wrap="square" rtlCol="0">
            <a:spAutoFit/>
          </a:bodyPr>
          <a:lstStyle/>
          <a:p>
            <a:pPr algn="ctr"/>
            <a:r>
              <a:rPr lang="en-US" dirty="0" smtClean="0">
                <a:hlinkClick r:id="rId7"/>
              </a:rPr>
              <a:t>Video 4</a:t>
            </a:r>
            <a:endParaRPr lang="en-US" dirty="0"/>
          </a:p>
        </p:txBody>
      </p:sp>
      <p:sp>
        <p:nvSpPr>
          <p:cNvPr id="2" name="5-Point Star 1"/>
          <p:cNvSpPr/>
          <p:nvPr/>
        </p:nvSpPr>
        <p:spPr>
          <a:xfrm>
            <a:off x="7508776" y="2087823"/>
            <a:ext cx="147956" cy="14767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5-Point Star 2"/>
          <p:cNvSpPr/>
          <p:nvPr/>
        </p:nvSpPr>
        <p:spPr>
          <a:xfrm>
            <a:off x="282109" y="5659008"/>
            <a:ext cx="359035" cy="27123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4-08 at 6.55.12 PM.png"/>
          <p:cNvPicPr>
            <a:picLocks noChangeAspect="1"/>
          </p:cNvPicPr>
          <p:nvPr/>
        </p:nvPicPr>
        <p:blipFill>
          <a:blip r:embed="rId8">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9">
                    <a14:imgEffect>
                      <a14:brightnessContrast contrast="2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6658" y="1148952"/>
            <a:ext cx="7924800" cy="396240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15772" y="1952119"/>
            <a:ext cx="6540960" cy="2490124"/>
          </a:xfrm>
          <a:prstGeom prst="rect">
            <a:avLst/>
          </a:prstGeom>
          <a:ln w="76200">
            <a:solidFill>
              <a:schemeClr val="accent1"/>
            </a:solidFill>
          </a:ln>
        </p:spPr>
      </p:pic>
      <p:sp>
        <p:nvSpPr>
          <p:cNvPr id="20" name="Frame 19"/>
          <p:cNvSpPr/>
          <p:nvPr/>
        </p:nvSpPr>
        <p:spPr>
          <a:xfrm>
            <a:off x="1576121" y="3947514"/>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735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TextBox 14"/>
          <p:cNvSpPr txBox="1"/>
          <p:nvPr/>
        </p:nvSpPr>
        <p:spPr>
          <a:xfrm>
            <a:off x="199226" y="3897522"/>
            <a:ext cx="3648262" cy="25853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a:t>T</a:t>
            </a:r>
            <a:r>
              <a:rPr lang="en-US" dirty="0" smtClean="0"/>
              <a:t>he increased number of oxygen atoms pulls </a:t>
            </a:r>
            <a:r>
              <a:rPr lang="en-US" dirty="0"/>
              <a:t>negative charge away from the O-H bond</a:t>
            </a:r>
            <a:r>
              <a:rPr lang="en-US" dirty="0" smtClean="0"/>
              <a:t>, weakening </a:t>
            </a:r>
            <a:r>
              <a:rPr lang="en-US" dirty="0"/>
              <a:t>the attraction of the proton for the electron </a:t>
            </a:r>
            <a:r>
              <a:rPr lang="en-US" dirty="0" smtClean="0"/>
              <a:t>pair</a:t>
            </a:r>
            <a:r>
              <a:rPr lang="en-US" dirty="0"/>
              <a:t> </a:t>
            </a:r>
            <a:r>
              <a:rPr lang="en-US" dirty="0" smtClean="0"/>
              <a:t>and thus strengthening </a:t>
            </a:r>
            <a:r>
              <a:rPr lang="en-US" dirty="0"/>
              <a:t>the acid. </a:t>
            </a:r>
            <a:r>
              <a:rPr lang="en-US" dirty="0" smtClean="0"/>
              <a:t>																</a:t>
            </a:r>
            <a:endParaRPr lang="en-US" dirty="0"/>
          </a:p>
        </p:txBody>
      </p:sp>
      <p:pic>
        <p:nvPicPr>
          <p:cNvPr id="2" name="Picture 1" descr="Screen Shot 2016-04-04 at 3.07.09 PM.pn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97"/>
          <a:stretch/>
        </p:blipFill>
        <p:spPr>
          <a:xfrm>
            <a:off x="24779" y="447780"/>
            <a:ext cx="4235293" cy="3969934"/>
          </a:xfrm>
          <a:prstGeom prst="rect">
            <a:avLst/>
          </a:prstGeom>
          <a:ln w="38100" cmpd="sng">
            <a:solidFill>
              <a:schemeClr val="tx1">
                <a:lumMod val="95000"/>
                <a:lumOff val="5000"/>
              </a:schemeClr>
            </a:solidFill>
          </a:ln>
        </p:spPr>
      </p:pic>
      <p:sp>
        <p:nvSpPr>
          <p:cNvPr id="10" name="TextBox 9"/>
          <p:cNvSpPr txBox="1"/>
          <p:nvPr/>
        </p:nvSpPr>
        <p:spPr>
          <a:xfrm>
            <a:off x="8097582" y="-70008"/>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012181" y="1816585"/>
            <a:ext cx="1089636" cy="369332"/>
          </a:xfrm>
          <a:prstGeom prst="rect">
            <a:avLst/>
          </a:prstGeom>
          <a:noFill/>
        </p:spPr>
        <p:txBody>
          <a:bodyPr wrap="square" rtlCol="0">
            <a:spAutoFit/>
          </a:bodyPr>
          <a:lstStyle/>
          <a:p>
            <a:r>
              <a:rPr lang="en-US" dirty="0" smtClean="0">
                <a:hlinkClick r:id="rId4"/>
              </a:rPr>
              <a:t>Reading</a:t>
            </a:r>
            <a:endParaRPr lang="en-US" dirty="0"/>
          </a:p>
        </p:txBody>
      </p:sp>
      <p:sp>
        <p:nvSpPr>
          <p:cNvPr id="16" name="TextBox 15"/>
          <p:cNvSpPr txBox="1"/>
          <p:nvPr/>
        </p:nvSpPr>
        <p:spPr>
          <a:xfrm>
            <a:off x="3959547" y="4806521"/>
            <a:ext cx="5105069"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smtClean="0"/>
              <a:t>The </a:t>
            </a:r>
            <a:r>
              <a:rPr lang="en-US" dirty="0"/>
              <a:t>greater the size of the negative ion, the weaker its attraction for the proton, and so the stronger the acid, and the weaker the conjugate base. HI is the strongest binary acid. </a:t>
            </a:r>
          </a:p>
          <a:p>
            <a:pPr algn="ctr"/>
            <a:r>
              <a:rPr lang="en-US" dirty="0" smtClean="0"/>
              <a:t>																</a:t>
            </a:r>
            <a:endParaRPr lang="en-US" dirty="0"/>
          </a:p>
        </p:txBody>
      </p:sp>
      <p:sp>
        <p:nvSpPr>
          <p:cNvPr id="3" name="TextBox 2"/>
          <p:cNvSpPr txBox="1"/>
          <p:nvPr/>
        </p:nvSpPr>
        <p:spPr>
          <a:xfrm>
            <a:off x="610109" y="-12451"/>
            <a:ext cx="3760324" cy="461665"/>
          </a:xfrm>
          <a:prstGeom prst="rect">
            <a:avLst/>
          </a:prstGeom>
          <a:noFill/>
        </p:spPr>
        <p:txBody>
          <a:bodyPr wrap="square" rtlCol="0">
            <a:spAutoFit/>
          </a:bodyPr>
          <a:lstStyle/>
          <a:p>
            <a:r>
              <a:rPr lang="en-US" sz="2400" dirty="0" smtClean="0"/>
              <a:t>Oxyacid Strength</a:t>
            </a:r>
            <a:endParaRPr lang="en-US" sz="2400" dirty="0"/>
          </a:p>
        </p:txBody>
      </p:sp>
      <p:sp>
        <p:nvSpPr>
          <p:cNvPr id="14" name="TextBox 13"/>
          <p:cNvSpPr txBox="1"/>
          <p:nvPr/>
        </p:nvSpPr>
        <p:spPr>
          <a:xfrm>
            <a:off x="4762285" y="35951"/>
            <a:ext cx="3206601" cy="461665"/>
          </a:xfrm>
          <a:prstGeom prst="rect">
            <a:avLst/>
          </a:prstGeom>
          <a:noFill/>
        </p:spPr>
        <p:txBody>
          <a:bodyPr wrap="square" rtlCol="0">
            <a:spAutoFit/>
          </a:bodyPr>
          <a:lstStyle/>
          <a:p>
            <a:r>
              <a:rPr lang="en-US" sz="2400" dirty="0" smtClean="0"/>
              <a:t>Binary Acid Strength</a:t>
            </a:r>
            <a:endParaRPr lang="en-US" sz="2400" dirty="0"/>
          </a:p>
        </p:txBody>
      </p:sp>
      <p:pic>
        <p:nvPicPr>
          <p:cNvPr id="8" name="Picture 7" descr="Screen Shot 2016-04-06 at 7.14.58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84510" y="509124"/>
            <a:ext cx="3303310" cy="4876315"/>
          </a:xfrm>
          <a:prstGeom prst="rect">
            <a:avLst/>
          </a:prstGeom>
          <a:ln w="38100" cmpd="sng">
            <a:solidFill>
              <a:schemeClr val="tx1"/>
            </a:solidFill>
          </a:ln>
        </p:spPr>
      </p:pic>
      <p:sp>
        <p:nvSpPr>
          <p:cNvPr id="17" name="TextBox 16"/>
          <p:cNvSpPr txBox="1"/>
          <p:nvPr/>
        </p:nvSpPr>
        <p:spPr>
          <a:xfrm>
            <a:off x="7998458" y="1069527"/>
            <a:ext cx="1165764" cy="6463308"/>
          </a:xfrm>
          <a:prstGeom prst="rect">
            <a:avLst/>
          </a:prstGeom>
          <a:noFill/>
        </p:spPr>
        <p:txBody>
          <a:bodyPr wrap="square" rtlCol="0">
            <a:spAutoFit/>
          </a:bodyPr>
          <a:lstStyle/>
          <a:p>
            <a:endParaRPr lang="en-US" sz="1400" dirty="0" smtClean="0"/>
          </a:p>
          <a:p>
            <a:endParaRPr lang="en-US" sz="1400" dirty="0"/>
          </a:p>
          <a:p>
            <a:endParaRPr lang="en-US" sz="1400" dirty="0"/>
          </a:p>
          <a:p>
            <a:endParaRPr lang="en-US" sz="1400" dirty="0" smtClean="0"/>
          </a:p>
          <a:p>
            <a:endParaRPr lang="en-US" sz="1400" dirty="0" smtClean="0"/>
          </a:p>
          <a:p>
            <a:r>
              <a:rPr lang="en-US" sz="1400" dirty="0" smtClean="0"/>
              <a:t>LO 2.2:  </a:t>
            </a:r>
            <a:r>
              <a:rPr lang="en-US" sz="1400" dirty="0"/>
              <a:t>student is able to explain the </a:t>
            </a:r>
            <a:endParaRPr lang="en-US" sz="1400" dirty="0" smtClean="0"/>
          </a:p>
          <a:p>
            <a:r>
              <a:rPr lang="en-US" sz="1400" dirty="0" smtClean="0"/>
              <a:t>relative </a:t>
            </a:r>
            <a:r>
              <a:rPr lang="en-US" sz="1400" dirty="0"/>
              <a:t>strengths of acids and bases based </a:t>
            </a:r>
            <a:r>
              <a:rPr lang="en-US" sz="1400" dirty="0" smtClean="0"/>
              <a:t>on </a:t>
            </a:r>
          </a:p>
          <a:p>
            <a:r>
              <a:rPr lang="en-US" sz="1400" dirty="0" smtClean="0"/>
              <a:t>structure</a:t>
            </a:r>
            <a:r>
              <a:rPr lang="en-US" sz="1400" dirty="0"/>
              <a:t>, </a:t>
            </a:r>
            <a:r>
              <a:rPr lang="en-US" sz="1400" dirty="0" smtClean="0"/>
              <a:t>IMF’s, &amp;  </a:t>
            </a:r>
            <a:r>
              <a:rPr lang="en-US" sz="1400" dirty="0"/>
              <a:t>equilibrium.</a:t>
            </a:r>
            <a:r>
              <a:rPr lang="en-US" sz="1400" dirty="0" smtClean="0"/>
              <a:t>	</a:t>
            </a:r>
            <a:r>
              <a:rPr lang="en-US" dirty="0" smtClean="0"/>
              <a:t>																</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27200" y="2336800"/>
            <a:ext cx="5689600" cy="2184400"/>
          </a:xfrm>
          <a:prstGeom prst="rect">
            <a:avLst/>
          </a:prstGeom>
          <a:ln w="76200">
            <a:solidFill>
              <a:schemeClr val="accent1"/>
            </a:solidFill>
          </a:ln>
        </p:spPr>
      </p:pic>
      <p:sp>
        <p:nvSpPr>
          <p:cNvPr id="13" name="Frame 12"/>
          <p:cNvSpPr/>
          <p:nvPr/>
        </p:nvSpPr>
        <p:spPr>
          <a:xfrm>
            <a:off x="2023357" y="3692062"/>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706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640" y="1454820"/>
            <a:ext cx="8236227" cy="4683157"/>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Behaviors of Solids, Liquids, and Gases</a:t>
            </a:r>
            <a:endParaRPr lang="en-US" dirty="0"/>
          </a:p>
        </p:txBody>
      </p:sp>
      <p:sp>
        <p:nvSpPr>
          <p:cNvPr id="10" name="TextBox 9"/>
          <p:cNvSpPr txBox="1"/>
          <p:nvPr/>
        </p:nvSpPr>
        <p:spPr>
          <a:xfrm>
            <a:off x="8072922" y="-57310"/>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08289"/>
            <a:ext cx="9144000" cy="923330"/>
          </a:xfrm>
          <a:prstGeom prst="rect">
            <a:avLst/>
          </a:prstGeom>
          <a:noFill/>
        </p:spPr>
        <p:txBody>
          <a:bodyPr wrap="square" rtlCol="0">
            <a:spAutoFit/>
          </a:bodyPr>
          <a:lstStyle/>
          <a:p>
            <a:r>
              <a:rPr lang="en-US" dirty="0" smtClean="0"/>
              <a:t>LO 2.3: </a:t>
            </a:r>
            <a:r>
              <a:rPr lang="en-US" dirty="0"/>
              <a:t>The student is able to </a:t>
            </a:r>
            <a:r>
              <a:rPr lang="en-US" dirty="0" smtClean="0"/>
              <a:t>use particulate models </a:t>
            </a:r>
            <a:r>
              <a:rPr lang="en-US" dirty="0"/>
              <a:t>to reason about observed differences between solid and liquid phases and among solid and </a:t>
            </a:r>
            <a:r>
              <a:rPr lang="en-US" dirty="0" smtClean="0"/>
              <a:t>liquid materials</a:t>
            </a:r>
            <a:r>
              <a:rPr lang="en-US" dirty="0"/>
              <a:t>.</a:t>
            </a:r>
            <a:r>
              <a:rPr lang="en-US" dirty="0" smtClean="0"/>
              <a:t>																	</a:t>
            </a:r>
            <a:endParaRPr lang="en-US" dirty="0"/>
          </a:p>
        </p:txBody>
      </p:sp>
      <p:sp>
        <p:nvSpPr>
          <p:cNvPr id="12" name="TextBox 11"/>
          <p:cNvSpPr txBox="1"/>
          <p:nvPr/>
        </p:nvSpPr>
        <p:spPr>
          <a:xfrm>
            <a:off x="8054788" y="1816854"/>
            <a:ext cx="997710" cy="369332"/>
          </a:xfrm>
          <a:prstGeom prst="rect">
            <a:avLst/>
          </a:prstGeom>
          <a:noFill/>
        </p:spPr>
        <p:txBody>
          <a:bodyPr wrap="square" rtlCol="0">
            <a:spAutoFit/>
          </a:bodyPr>
          <a:lstStyle/>
          <a:p>
            <a:r>
              <a:rPr lang="en-US" dirty="0" smtClean="0">
                <a:hlinkClick r:id="rId4"/>
              </a:rPr>
              <a:t>Video 1</a:t>
            </a:r>
            <a:endParaRPr lang="en-US" dirty="0"/>
          </a:p>
        </p:txBody>
      </p:sp>
      <p:sp>
        <p:nvSpPr>
          <p:cNvPr id="13" name="TextBox 12"/>
          <p:cNvSpPr txBox="1"/>
          <p:nvPr/>
        </p:nvSpPr>
        <p:spPr>
          <a:xfrm>
            <a:off x="8059228" y="2092544"/>
            <a:ext cx="997710" cy="369332"/>
          </a:xfrm>
          <a:prstGeom prst="rect">
            <a:avLst/>
          </a:prstGeom>
          <a:noFill/>
        </p:spPr>
        <p:txBody>
          <a:bodyPr wrap="square" rtlCol="0">
            <a:spAutoFit/>
          </a:bodyPr>
          <a:lstStyle/>
          <a:p>
            <a:r>
              <a:rPr lang="en-US" dirty="0" smtClean="0">
                <a:hlinkClick r:id="rId5"/>
              </a:rPr>
              <a:t>Video 2</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7166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5108" y="226632"/>
            <a:ext cx="7556313" cy="1116106"/>
          </a:xfrm>
        </p:spPr>
        <p:txBody>
          <a:bodyPr/>
          <a:lstStyle/>
          <a:p>
            <a:r>
              <a:rPr lang="en-US" dirty="0" smtClean="0"/>
              <a:t>Project Contributors, Continued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998352151"/>
              </p:ext>
            </p:extLst>
          </p:nvPr>
        </p:nvGraphicFramePr>
        <p:xfrm>
          <a:off x="1207363" y="1249187"/>
          <a:ext cx="5140171" cy="2580640"/>
        </p:xfrm>
        <a:graphic>
          <a:graphicData uri="http://schemas.openxmlformats.org/drawingml/2006/table">
            <a:tbl>
              <a:tblPr firstRow="1" bandRow="1">
                <a:tableStyleId>{5C22544A-7EE6-4342-B048-85BDC9FD1C3A}</a:tableStyleId>
              </a:tblPr>
              <a:tblGrid>
                <a:gridCol w="5140171"/>
              </a:tblGrid>
              <a:tr h="370840">
                <a:tc>
                  <a:txBody>
                    <a:bodyPr/>
                    <a:lstStyle/>
                    <a:p>
                      <a:r>
                        <a:rPr lang="en-US" dirty="0" smtClean="0"/>
                        <a:t>Final Editors</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Paul Cohen</a:t>
                      </a:r>
                      <a:r>
                        <a:rPr lang="en-US" sz="1800" b="0" i="0" u="none" strike="noStrike" kern="1200" baseline="30000" dirty="0" smtClean="0">
                          <a:solidFill>
                            <a:schemeClr val="dk1"/>
                          </a:solidFill>
                          <a:effectLst/>
                          <a:latin typeface="+mn-lt"/>
                          <a:ea typeface="+mn-ea"/>
                          <a:cs typeface="+mn-cs"/>
                        </a:rPr>
                        <a:t>*^+</a:t>
                      </a:r>
                      <a:r>
                        <a:rPr lang="en-US" sz="1800" b="0" i="0" u="none" strike="noStrike" kern="1200" baseline="0" dirty="0" smtClean="0">
                          <a:solidFill>
                            <a:schemeClr val="dk1"/>
                          </a:solidFill>
                          <a:effectLst/>
                          <a:latin typeface="+mn-lt"/>
                          <a:ea typeface="+mn-ea"/>
                          <a:cs typeface="+mn-cs"/>
                        </a:rPr>
                        <a:t>,</a:t>
                      </a:r>
                      <a:r>
                        <a:rPr lang="en-US" sz="1800" b="0" i="0" u="none" strike="noStrike" kern="1200" dirty="0" smtClean="0">
                          <a:solidFill>
                            <a:schemeClr val="dk1"/>
                          </a:solidFill>
                          <a:effectLst/>
                          <a:latin typeface="+mn-lt"/>
                          <a:ea typeface="+mn-ea"/>
                          <a:cs typeface="+mn-cs"/>
                        </a:rPr>
                        <a:t> MA</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Russ Maurer,</a:t>
                      </a:r>
                      <a:r>
                        <a:rPr lang="en-US" sz="1800" b="0" i="0" u="none" strike="noStrike" kern="1200" baseline="0" dirty="0" smtClean="0">
                          <a:solidFill>
                            <a:schemeClr val="dk1"/>
                          </a:solidFill>
                          <a:effectLst/>
                          <a:latin typeface="+mn-lt"/>
                          <a:ea typeface="+mn-ea"/>
                          <a:cs typeface="+mn-cs"/>
                        </a:rPr>
                        <a:t> </a:t>
                      </a:r>
                      <a:r>
                        <a:rPr lang="en-US" sz="1800" b="0" i="0" u="none" strike="noStrike" kern="1200" dirty="0" smtClean="0">
                          <a:solidFill>
                            <a:schemeClr val="dk1"/>
                          </a:solidFill>
                          <a:effectLst/>
                          <a:latin typeface="+mn-lt"/>
                          <a:ea typeface="+mn-ea"/>
                          <a:cs typeface="+mn-cs"/>
                        </a:rPr>
                        <a:t>PhD</a:t>
                      </a:r>
                      <a:endParaRPr lang="en-US" dirty="0"/>
                    </a:p>
                  </a:txBody>
                  <a:tcPr/>
                </a:tc>
              </a:tr>
              <a:tr h="370840">
                <a:tc>
                  <a:txBody>
                    <a:bodyPr/>
                    <a:lstStyle/>
                    <a:p>
                      <a:r>
                        <a:rPr lang="en-US" sz="1800" b="0" i="0" u="none" strike="noStrike" kern="1200" dirty="0" smtClean="0">
                          <a:solidFill>
                            <a:schemeClr val="dk1"/>
                          </a:solidFill>
                          <a:effectLst/>
                          <a:latin typeface="+mn-lt"/>
                          <a:ea typeface="+mn-ea"/>
                          <a:cs typeface="+mn-cs"/>
                        </a:rPr>
                        <a:t>Bridget Adkins*, MEd</a:t>
                      </a:r>
                      <a:endParaRPr lang="en-US" dirty="0"/>
                    </a:p>
                  </a:txBody>
                  <a:tcPr/>
                </a:tc>
              </a:tr>
              <a:tr h="308450">
                <a:tc>
                  <a:txBody>
                    <a:bodyPr/>
                    <a:lstStyle/>
                    <a:p>
                      <a:r>
                        <a:rPr lang="en-US" sz="1800" b="0" i="0" u="none" strike="noStrike" kern="1200" dirty="0" smtClean="0">
                          <a:solidFill>
                            <a:schemeClr val="dk1"/>
                          </a:solidFill>
                          <a:effectLst/>
                          <a:latin typeface="+mn-lt"/>
                          <a:ea typeface="+mn-ea"/>
                          <a:cs typeface="+mn-cs"/>
                        </a:rPr>
                        <a:t>Russ Kohnken*, PhD</a:t>
                      </a:r>
                      <a:endParaRPr lang="en-US" dirty="0"/>
                    </a:p>
                  </a:txBody>
                  <a:tcPr/>
                </a:tc>
              </a:tr>
              <a:tr h="308450">
                <a:tc>
                  <a:txBody>
                    <a:bodyPr/>
                    <a:lstStyle/>
                    <a:p>
                      <a:r>
                        <a:rPr lang="en-US" sz="1800" b="0" i="0" u="none" strike="noStrike" kern="1200" dirty="0" smtClean="0">
                          <a:solidFill>
                            <a:schemeClr val="dk1"/>
                          </a:solidFill>
                          <a:effectLst/>
                          <a:latin typeface="+mn-lt"/>
                          <a:ea typeface="+mn-ea"/>
                          <a:cs typeface="+mn-cs"/>
                        </a:rPr>
                        <a:t>Matthew Kennedy*, PhD</a:t>
                      </a:r>
                      <a:endParaRPr lang="en-US" dirty="0"/>
                    </a:p>
                  </a:txBody>
                  <a:tcPr/>
                </a:tc>
              </a:tr>
              <a:tr h="308450">
                <a:tc>
                  <a:txBody>
                    <a:bodyPr/>
                    <a:lstStyle/>
                    <a:p>
                      <a:r>
                        <a:rPr lang="en-US" dirty="0" smtClean="0"/>
                        <a:t>Dena Leggett*,</a:t>
                      </a:r>
                      <a:r>
                        <a:rPr lang="en-US" baseline="0" dirty="0" smtClean="0"/>
                        <a:t> PhD</a:t>
                      </a:r>
                      <a:endParaRPr lang="en-US" dirty="0"/>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503775867"/>
              </p:ext>
            </p:extLst>
          </p:nvPr>
        </p:nvGraphicFramePr>
        <p:xfrm>
          <a:off x="1189607" y="4020503"/>
          <a:ext cx="5140171" cy="1559560"/>
        </p:xfrm>
        <a:graphic>
          <a:graphicData uri="http://schemas.openxmlformats.org/drawingml/2006/table">
            <a:tbl>
              <a:tblPr firstRow="1" bandRow="1">
                <a:tableStyleId>{5C22544A-7EE6-4342-B048-85BDC9FD1C3A}</a:tableStyleId>
              </a:tblPr>
              <a:tblGrid>
                <a:gridCol w="5140171"/>
              </a:tblGrid>
              <a:tr h="370840">
                <a:tc>
                  <a:txBody>
                    <a:bodyPr/>
                    <a:lstStyle/>
                    <a:p>
                      <a:r>
                        <a:rPr lang="en-US" dirty="0" smtClean="0"/>
                        <a:t>Project</a:t>
                      </a:r>
                      <a:r>
                        <a:rPr lang="en-US" baseline="0" dirty="0" smtClean="0"/>
                        <a:t> Coordinator</a:t>
                      </a:r>
                      <a:endParaRPr lang="en-US" dirty="0"/>
                    </a:p>
                  </a:txBody>
                  <a:tcPr/>
                </a:tc>
              </a:tr>
              <a:tr h="370840">
                <a:tc>
                  <a:txBody>
                    <a:bodyPr/>
                    <a:lstStyle/>
                    <a:p>
                      <a:r>
                        <a:rPr lang="en-US" dirty="0" smtClean="0"/>
                        <a:t>Brandie</a:t>
                      </a:r>
                      <a:r>
                        <a:rPr lang="en-US" baseline="0" dirty="0" smtClean="0"/>
                        <a:t> Freeman, </a:t>
                      </a:r>
                      <a:r>
                        <a:rPr lang="en-US" baseline="0" dirty="0" err="1" smtClean="0"/>
                        <a:t>EdS</a:t>
                      </a:r>
                      <a:endParaRPr lang="en-US" baseline="0" dirty="0" smtClean="0"/>
                    </a:p>
                    <a:p>
                      <a:endParaRPr lang="en-US" baseline="0" dirty="0" smtClean="0"/>
                    </a:p>
                    <a:p>
                      <a:r>
                        <a:rPr lang="en-US" baseline="0" dirty="0" smtClean="0"/>
                        <a:t>Questions or Comments? </a:t>
                      </a:r>
                    </a:p>
                    <a:p>
                      <a:r>
                        <a:rPr lang="en-US" baseline="0" dirty="0" smtClean="0"/>
                        <a:t>Contact </a:t>
                      </a:r>
                      <a:r>
                        <a:rPr lang="en-US" baseline="0" dirty="0" smtClean="0">
                          <a:hlinkClick r:id="rId2"/>
                        </a:rPr>
                        <a:t>Brandie.Freeman@Bartow.k12.ga.us</a:t>
                      </a:r>
                      <a:endParaRPr lang="en-US" baseline="0" dirty="0" smtClean="0"/>
                    </a:p>
                  </a:txBody>
                  <a:tcPr/>
                </a:tc>
              </a:tr>
            </a:tbl>
          </a:graphicData>
        </a:graphic>
      </p:graphicFrame>
      <p:sp>
        <p:nvSpPr>
          <p:cNvPr id="7" name="TextBox 6"/>
          <p:cNvSpPr txBox="1"/>
          <p:nvPr/>
        </p:nvSpPr>
        <p:spPr>
          <a:xfrm>
            <a:off x="1074198" y="5797120"/>
            <a:ext cx="5362113" cy="369332"/>
          </a:xfrm>
          <a:prstGeom prst="rect">
            <a:avLst/>
          </a:prstGeom>
          <a:noFill/>
        </p:spPr>
        <p:txBody>
          <a:bodyPr wrap="square" rtlCol="0">
            <a:spAutoFit/>
          </a:bodyPr>
          <a:lstStyle/>
          <a:p>
            <a:r>
              <a:rPr lang="en-US" dirty="0" smtClean="0"/>
              <a:t>*- AP Reader, ^ - Table Leader, </a:t>
            </a:r>
            <a:r>
              <a:rPr lang="en-US" baseline="30000" dirty="0" smtClean="0"/>
              <a:t>+ </a:t>
            </a:r>
            <a:r>
              <a:rPr lang="en-US" dirty="0" smtClean="0"/>
              <a:t>-Question Writer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8031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24667" y="901260"/>
            <a:ext cx="2317980" cy="1116106"/>
          </a:xfrm>
        </p:spPr>
        <p:txBody>
          <a:bodyPr/>
          <a:lstStyle/>
          <a:p>
            <a:pPr algn="ctr"/>
            <a:r>
              <a:rPr lang="en-US" dirty="0" smtClean="0"/>
              <a:t>Kinetic</a:t>
            </a:r>
            <a:br>
              <a:rPr lang="en-US" dirty="0" smtClean="0"/>
            </a:br>
            <a:r>
              <a:rPr lang="en-US" dirty="0" smtClean="0"/>
              <a:t>Molecular</a:t>
            </a:r>
            <a:br>
              <a:rPr lang="en-US" dirty="0" smtClean="0"/>
            </a:br>
            <a:r>
              <a:rPr lang="en-US" dirty="0" smtClean="0"/>
              <a:t>Theory</a:t>
            </a:r>
            <a:br>
              <a:rPr lang="en-US" dirty="0" smtClean="0"/>
            </a:br>
            <a:r>
              <a:rPr lang="en-US" dirty="0" smtClean="0"/>
              <a:t>(KMT)</a:t>
            </a:r>
            <a:endParaRPr lang="en-US" dirty="0"/>
          </a:p>
        </p:txBody>
      </p:sp>
      <p:sp>
        <p:nvSpPr>
          <p:cNvPr id="8" name="Content Placeholder 7"/>
          <p:cNvSpPr>
            <a:spLocks noGrp="1"/>
          </p:cNvSpPr>
          <p:nvPr>
            <p:ph sz="half" idx="1"/>
          </p:nvPr>
        </p:nvSpPr>
        <p:spPr>
          <a:xfrm>
            <a:off x="86308" y="3674039"/>
            <a:ext cx="8966189" cy="2416481"/>
          </a:xfrm>
        </p:spPr>
        <p:txBody>
          <a:bodyPr>
            <a:normAutofit lnSpcReduction="10000"/>
          </a:bodyPr>
          <a:lstStyle/>
          <a:p>
            <a:r>
              <a:rPr lang="en-US" dirty="0" smtClean="0"/>
              <a:t>IF the temperature is not changed, </a:t>
            </a:r>
            <a:r>
              <a:rPr lang="en-US" i="1" dirty="0" smtClean="0"/>
              <a:t>no matter what else is listed in the problem, </a:t>
            </a:r>
            <a:r>
              <a:rPr lang="en-US" dirty="0" smtClean="0"/>
              <a:t>the average kinetic energy of a gas does not change. That is the definition of temperature!</a:t>
            </a:r>
          </a:p>
          <a:p>
            <a:r>
              <a:rPr lang="en-US" dirty="0" smtClean="0"/>
              <a:t>All gases begin to act non-ideally (aka real) when they are at low temperatures and/or high pressures because these conditions increase particle interactions</a:t>
            </a:r>
          </a:p>
          <a:p>
            <a:r>
              <a:rPr lang="en-US" dirty="0"/>
              <a:t>Under the same conditions, the stronger the intermolecular attractions between gas particles, the LESS ideal the behavior of the gas </a:t>
            </a:r>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2.4: </a:t>
            </a:r>
            <a:r>
              <a:rPr lang="en-US" dirty="0"/>
              <a:t>The student is able to use KMT and </a:t>
            </a:r>
            <a:r>
              <a:rPr lang="en-US" dirty="0" smtClean="0"/>
              <a:t>IMF’s </a:t>
            </a:r>
            <a:r>
              <a:rPr lang="en-US" dirty="0"/>
              <a:t>to make predictions </a:t>
            </a:r>
            <a:r>
              <a:rPr lang="en-US" dirty="0" smtClean="0"/>
              <a:t>about the </a:t>
            </a:r>
            <a:r>
              <a:rPr lang="en-US" dirty="0"/>
              <a:t>macroscopic properties of gases, including both ideal and </a:t>
            </a:r>
            <a:r>
              <a:rPr lang="en-US" dirty="0" smtClean="0"/>
              <a:t>non-ideal </a:t>
            </a:r>
            <a:r>
              <a:rPr lang="en-US" dirty="0"/>
              <a:t>behaviors</a:t>
            </a:r>
            <a:r>
              <a:rPr lang="en-US" dirty="0" smtClean="0"/>
              <a:t>																	</a:t>
            </a:r>
            <a:endParaRPr lang="en-US" dirty="0"/>
          </a:p>
        </p:txBody>
      </p:sp>
      <p:sp>
        <p:nvSpPr>
          <p:cNvPr id="12" name="TextBox 11"/>
          <p:cNvSpPr txBox="1"/>
          <p:nvPr/>
        </p:nvSpPr>
        <p:spPr>
          <a:xfrm>
            <a:off x="8054788" y="1829183"/>
            <a:ext cx="1076882" cy="369332"/>
          </a:xfrm>
          <a:prstGeom prst="rect">
            <a:avLst/>
          </a:prstGeom>
          <a:noFill/>
        </p:spPr>
        <p:txBody>
          <a:bodyPr wrap="square" rtlCol="0">
            <a:spAutoFit/>
          </a:bodyPr>
          <a:lstStyle/>
          <a:p>
            <a:r>
              <a:rPr lang="en-US" dirty="0" smtClean="0">
                <a:hlinkClick r:id="rId3"/>
              </a:rPr>
              <a:t>Video 1</a:t>
            </a:r>
            <a:endParaRPr lang="en-US" dirty="0"/>
          </a:p>
        </p:txBody>
      </p:sp>
      <p:sp>
        <p:nvSpPr>
          <p:cNvPr id="13" name="TextBox 12"/>
          <p:cNvSpPr txBox="1"/>
          <p:nvPr/>
        </p:nvSpPr>
        <p:spPr>
          <a:xfrm>
            <a:off x="8059228" y="2092544"/>
            <a:ext cx="1076882" cy="369332"/>
          </a:xfrm>
          <a:prstGeom prst="rect">
            <a:avLst/>
          </a:prstGeom>
          <a:noFill/>
        </p:spPr>
        <p:txBody>
          <a:bodyPr wrap="square" rtlCol="0">
            <a:spAutoFit/>
          </a:bodyPr>
          <a:lstStyle/>
          <a:p>
            <a:r>
              <a:rPr lang="en-US" dirty="0" smtClean="0">
                <a:hlinkClick r:id="rId4"/>
              </a:rPr>
              <a:t>Video 2</a:t>
            </a:r>
            <a:endParaRPr lang="en-US" dirty="0"/>
          </a:p>
        </p:txBody>
      </p:sp>
      <p:pic>
        <p:nvPicPr>
          <p:cNvPr id="4" name="Picture 3" descr="Screen Shot 2016-04-04 at 8.52.46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0983" y="1"/>
            <a:ext cx="5797936" cy="345452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92300" y="2273300"/>
            <a:ext cx="5346700" cy="2311400"/>
          </a:xfrm>
          <a:prstGeom prst="rect">
            <a:avLst/>
          </a:prstGeom>
          <a:ln w="76200">
            <a:solidFill>
              <a:schemeClr val="accent1"/>
            </a:solidFill>
          </a:ln>
        </p:spPr>
      </p:pic>
      <p:sp>
        <p:nvSpPr>
          <p:cNvPr id="16" name="Frame 15"/>
          <p:cNvSpPr/>
          <p:nvPr/>
        </p:nvSpPr>
        <p:spPr>
          <a:xfrm>
            <a:off x="1859280" y="3877195"/>
            <a:ext cx="302379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827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47"/>
          <a:stretch/>
        </p:blipFill>
        <p:spPr>
          <a:xfrm>
            <a:off x="-36990" y="1910993"/>
            <a:ext cx="9144000" cy="4299276"/>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Properties of a Gas - Factors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2.5: </a:t>
            </a:r>
            <a:r>
              <a:rPr lang="en-US" dirty="0"/>
              <a:t>R</a:t>
            </a:r>
            <a:r>
              <a:rPr lang="en-US" dirty="0" smtClean="0"/>
              <a:t>efine </a:t>
            </a:r>
            <a:r>
              <a:rPr lang="en-US" dirty="0"/>
              <a:t>multiple representations of a sample of matter in the gas phase </a:t>
            </a:r>
            <a:r>
              <a:rPr lang="en-US" dirty="0" smtClean="0"/>
              <a:t>to accurately </a:t>
            </a:r>
            <a:r>
              <a:rPr lang="en-US" dirty="0"/>
              <a:t>represent the effect of changes in macroscopic properties on the sample</a:t>
            </a:r>
            <a:r>
              <a:rPr lang="en-US" dirty="0" smtClean="0"/>
              <a:t>																	</a:t>
            </a:r>
            <a:endParaRPr lang="en-US" dirty="0"/>
          </a:p>
        </p:txBody>
      </p:sp>
      <p:sp>
        <p:nvSpPr>
          <p:cNvPr id="12" name="TextBox 11"/>
          <p:cNvSpPr txBox="1"/>
          <p:nvPr/>
        </p:nvSpPr>
        <p:spPr>
          <a:xfrm>
            <a:off x="8083558" y="1816854"/>
            <a:ext cx="894959" cy="646331"/>
          </a:xfrm>
          <a:prstGeom prst="rect">
            <a:avLst/>
          </a:prstGeom>
          <a:noFill/>
        </p:spPr>
        <p:txBody>
          <a:bodyPr wrap="square" rtlCol="0">
            <a:spAutoFit/>
          </a:bodyPr>
          <a:lstStyle/>
          <a:p>
            <a:pPr algn="ctr"/>
            <a:r>
              <a:rPr lang="en-US" dirty="0" smtClean="0">
                <a:hlinkClick r:id="rId4"/>
              </a:rPr>
              <a:t>Virtual Lab</a:t>
            </a:r>
            <a:endParaRPr lang="en-US" dirty="0"/>
          </a:p>
        </p:txBody>
      </p:sp>
      <p:sp>
        <p:nvSpPr>
          <p:cNvPr id="13" name="Content Placeholder 7"/>
          <p:cNvSpPr>
            <a:spLocks noGrp="1"/>
          </p:cNvSpPr>
          <p:nvPr>
            <p:ph sz="half" idx="1"/>
          </p:nvPr>
        </p:nvSpPr>
        <p:spPr>
          <a:xfrm>
            <a:off x="91639" y="1013456"/>
            <a:ext cx="8065900" cy="585296"/>
          </a:xfrm>
        </p:spPr>
        <p:txBody>
          <a:bodyPr>
            <a:normAutofit lnSpcReduction="10000"/>
          </a:bodyPr>
          <a:lstStyle/>
          <a:p>
            <a:r>
              <a:rPr lang="en-US" dirty="0" smtClean="0"/>
              <a:t>Don’t worry about individual gas law names, but do worry about the effect of changing moles, pressure and temperature on a sample of gas</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65300" y="1892300"/>
            <a:ext cx="5613400" cy="3060700"/>
          </a:xfrm>
          <a:prstGeom prst="rect">
            <a:avLst/>
          </a:prstGeom>
          <a:ln w="76200">
            <a:solidFill>
              <a:schemeClr val="tx1"/>
            </a:solidFill>
          </a:ln>
        </p:spPr>
      </p:pic>
      <p:sp>
        <p:nvSpPr>
          <p:cNvPr id="9" name="Frame 8"/>
          <p:cNvSpPr/>
          <p:nvPr/>
        </p:nvSpPr>
        <p:spPr>
          <a:xfrm>
            <a:off x="2156160" y="3817821"/>
            <a:ext cx="302379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495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6-04-04 at 5.07.02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678094"/>
            <a:ext cx="6842973" cy="6031958"/>
          </a:xfrm>
          <a:prstGeom prst="rect">
            <a:avLst/>
          </a:prstGeom>
        </p:spPr>
      </p:pic>
      <p:sp>
        <p:nvSpPr>
          <p:cNvPr id="7" name="Title 6"/>
          <p:cNvSpPr>
            <a:spLocks noGrp="1"/>
          </p:cNvSpPr>
          <p:nvPr>
            <p:ph type="title"/>
          </p:nvPr>
        </p:nvSpPr>
        <p:spPr>
          <a:xfrm>
            <a:off x="498474" y="66708"/>
            <a:ext cx="7556313" cy="1116106"/>
          </a:xfrm>
        </p:spPr>
        <p:txBody>
          <a:bodyPr/>
          <a:lstStyle/>
          <a:p>
            <a:r>
              <a:rPr lang="en-US" dirty="0" smtClean="0"/>
              <a:t>The Ideal Gas Law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6781326" y="3804136"/>
            <a:ext cx="2482953" cy="2862323"/>
          </a:xfrm>
          <a:prstGeom prst="rect">
            <a:avLst/>
          </a:prstGeom>
          <a:noFill/>
        </p:spPr>
        <p:txBody>
          <a:bodyPr wrap="square" rtlCol="0">
            <a:spAutoFit/>
          </a:bodyPr>
          <a:lstStyle/>
          <a:p>
            <a:pPr algn="ctr"/>
            <a:r>
              <a:rPr lang="en-US" dirty="0" smtClean="0"/>
              <a:t>LO 2.6: </a:t>
            </a:r>
            <a:r>
              <a:rPr lang="en-US" dirty="0"/>
              <a:t>The student can </a:t>
            </a:r>
            <a:r>
              <a:rPr lang="en-US" dirty="0" smtClean="0"/>
              <a:t>apply mathematical </a:t>
            </a:r>
            <a:r>
              <a:rPr lang="en-US" dirty="0"/>
              <a:t>relationships or estimation to </a:t>
            </a:r>
            <a:r>
              <a:rPr lang="en-US" dirty="0" smtClean="0"/>
              <a:t>determine macroscopic variables </a:t>
            </a:r>
            <a:r>
              <a:rPr lang="en-US" dirty="0"/>
              <a:t>for ideal gases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 name="Picture 1" descr="Screen Shot 2016-04-04 at 4.53.34 PM.png"/>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222"/>
          <a:stretch/>
        </p:blipFill>
        <p:spPr>
          <a:xfrm>
            <a:off x="3817007" y="1915486"/>
            <a:ext cx="3099946" cy="1879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ounded Rectangle 12"/>
          <p:cNvSpPr/>
          <p:nvPr/>
        </p:nvSpPr>
        <p:spPr>
          <a:xfrm>
            <a:off x="36990" y="4884464"/>
            <a:ext cx="6608709"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325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Chromatography</a:t>
            </a:r>
            <a:endParaRPr lang="en-US" dirty="0"/>
          </a:p>
        </p:txBody>
      </p:sp>
      <p:pic>
        <p:nvPicPr>
          <p:cNvPr id="2" name="Content Placeholder 1" descr="paper-chromatography-rf-polar-molecules.gif"/>
          <p:cNvPicPr>
            <a:picLocks noGrp="1" noChangeAspect="1"/>
          </p:cNvPicPr>
          <p:nvPr>
            <p:ph sz="half" idx="1"/>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439" b="-2426"/>
          <a:stretch/>
        </p:blipFill>
        <p:spPr>
          <a:xfrm>
            <a:off x="145880" y="795306"/>
            <a:ext cx="8019536" cy="5344530"/>
          </a:xfr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57835"/>
            <a:ext cx="9144000" cy="923330"/>
          </a:xfrm>
          <a:prstGeom prst="rect">
            <a:avLst/>
          </a:prstGeom>
          <a:noFill/>
        </p:spPr>
        <p:txBody>
          <a:bodyPr wrap="square" rtlCol="0">
            <a:spAutoFit/>
          </a:bodyPr>
          <a:lstStyle/>
          <a:p>
            <a:r>
              <a:rPr lang="en-US" dirty="0" smtClean="0"/>
              <a:t>LO 2.7: 	</a:t>
            </a:r>
            <a:r>
              <a:rPr lang="en-US" dirty="0"/>
              <a:t>The student is able to explain how solutes can be separated by chromatography based </a:t>
            </a:r>
            <a:r>
              <a:rPr lang="en-US" dirty="0" smtClean="0"/>
              <a:t>on intermolecular </a:t>
            </a:r>
            <a:r>
              <a:rPr lang="en-US" dirty="0"/>
              <a:t>interactions.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0" name="TextBox 9"/>
          <p:cNvSpPr txBox="1"/>
          <p:nvPr/>
        </p:nvSpPr>
        <p:spPr>
          <a:xfrm>
            <a:off x="8169868" y="1829183"/>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61678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Dissolving/Dissociation: Solute and Solvent</a:t>
            </a:r>
            <a:endParaRPr lang="en-US" dirty="0"/>
          </a:p>
        </p:txBody>
      </p:sp>
      <p:sp>
        <p:nvSpPr>
          <p:cNvPr id="13" name="Content Placeholder 12"/>
          <p:cNvSpPr>
            <a:spLocks noGrp="1"/>
          </p:cNvSpPr>
          <p:nvPr>
            <p:ph sz="half" idx="2"/>
          </p:nvPr>
        </p:nvSpPr>
        <p:spPr>
          <a:xfrm>
            <a:off x="4890791" y="2110312"/>
            <a:ext cx="4031806" cy="4682063"/>
          </a:xfrm>
        </p:spPr>
        <p:txBody>
          <a:bodyPr>
            <a:normAutofit/>
          </a:bodyPr>
          <a:lstStyle/>
          <a:p>
            <a:r>
              <a:rPr lang="en-US" dirty="0" smtClean="0"/>
              <a:t>When drawing solute ions:</a:t>
            </a:r>
          </a:p>
          <a:p>
            <a:pPr marL="342900" indent="-342900">
              <a:buAutoNum type="arabicPeriod"/>
            </a:pPr>
            <a:r>
              <a:rPr lang="en-US" dirty="0" smtClean="0"/>
              <a:t>pay attention to size (Na</a:t>
            </a:r>
            <a:r>
              <a:rPr lang="en-US" baseline="30000" dirty="0" smtClean="0"/>
              <a:t>+</a:t>
            </a:r>
            <a:r>
              <a:rPr lang="en-US" dirty="0" smtClean="0"/>
              <a:t> is smaller than </a:t>
            </a:r>
            <a:r>
              <a:rPr lang="en-US" dirty="0" err="1" smtClean="0"/>
              <a:t>Cl</a:t>
            </a:r>
            <a:r>
              <a:rPr lang="en-US" baseline="30000" dirty="0" smtClean="0"/>
              <a:t>-</a:t>
            </a:r>
            <a:r>
              <a:rPr lang="en-US" dirty="0" smtClean="0"/>
              <a:t>)</a:t>
            </a:r>
          </a:p>
          <a:p>
            <a:pPr marL="342900" indent="-342900">
              <a:buAutoNum type="arabicPeriod"/>
            </a:pPr>
            <a:r>
              <a:rPr lang="en-US" dirty="0" smtClean="0"/>
              <a:t>Draw charges on ion, but not on water</a:t>
            </a:r>
          </a:p>
          <a:p>
            <a:pPr marL="342900" indent="-342900">
              <a:buAutoNum type="arabicPeriod"/>
            </a:pPr>
            <a:r>
              <a:rPr lang="en-US" dirty="0" smtClean="0"/>
              <a:t>draw at least 3 water molecules around each</a:t>
            </a:r>
          </a:p>
          <a:p>
            <a:pPr marL="342900" indent="-342900">
              <a:buAutoNum type="arabicPeriod"/>
            </a:pPr>
            <a:r>
              <a:rPr lang="en-US" dirty="0" smtClean="0"/>
              <a:t> the negative dipole (oxygen side) points toward cation and the positive dipoles (H side) points towards the anion                       </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2263"/>
            <a:ext cx="9144000" cy="923330"/>
          </a:xfrm>
          <a:prstGeom prst="rect">
            <a:avLst/>
          </a:prstGeom>
          <a:noFill/>
        </p:spPr>
        <p:txBody>
          <a:bodyPr wrap="square" rtlCol="0">
            <a:spAutoFit/>
          </a:bodyPr>
          <a:lstStyle/>
          <a:p>
            <a:r>
              <a:rPr lang="en-US" dirty="0" smtClean="0"/>
              <a:t>LO 2.8: </a:t>
            </a:r>
            <a:r>
              <a:rPr lang="en-US" dirty="0"/>
              <a:t>The student can draw and/or interpret representations of solutions that show the </a:t>
            </a:r>
            <a:r>
              <a:rPr lang="en-US" dirty="0" smtClean="0"/>
              <a:t>interactions between </a:t>
            </a:r>
            <a:r>
              <a:rPr lang="en-US" dirty="0"/>
              <a:t>the solute and solvent.</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pic>
        <p:nvPicPr>
          <p:cNvPr id="15" name="Content Placeholder 14" descr="solutesolvent.jpg"/>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9604" b="-19604"/>
          <a:stretch>
            <a:fillRect/>
          </a:stretch>
        </p:blipFill>
        <p:spPr>
          <a:xfrm>
            <a:off x="196850" y="1600200"/>
            <a:ext cx="4587066" cy="4681538"/>
          </a:xfrm>
        </p:spPr>
      </p:pic>
      <p:sp>
        <p:nvSpPr>
          <p:cNvPr id="16" name="TextBox 15"/>
          <p:cNvSpPr txBox="1"/>
          <p:nvPr/>
        </p:nvSpPr>
        <p:spPr>
          <a:xfrm>
            <a:off x="8145208" y="1792196"/>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6825" y="1336347"/>
            <a:ext cx="8034650" cy="4556447"/>
          </a:xfrm>
          <a:prstGeom prst="rect">
            <a:avLst/>
          </a:prstGeom>
          <a:ln w="76200">
            <a:solidFill>
              <a:schemeClr val="tx2"/>
            </a:solidFill>
          </a:ln>
        </p:spPr>
      </p:pic>
      <p:sp>
        <p:nvSpPr>
          <p:cNvPr id="11" name="TextBox 10"/>
          <p:cNvSpPr txBox="1"/>
          <p:nvPr/>
        </p:nvSpPr>
        <p:spPr>
          <a:xfrm>
            <a:off x="5890157" y="1744594"/>
            <a:ext cx="2072608" cy="646331"/>
          </a:xfrm>
          <a:prstGeom prst="rect">
            <a:avLst/>
          </a:prstGeom>
          <a:noFill/>
        </p:spPr>
        <p:txBody>
          <a:bodyPr wrap="square" rtlCol="0">
            <a:spAutoFit/>
          </a:bodyPr>
          <a:lstStyle/>
          <a:p>
            <a:r>
              <a:rPr lang="en-US" dirty="0"/>
              <a:t>-See </a:t>
            </a:r>
            <a:r>
              <a:rPr lang="en-US" dirty="0">
                <a:hlinkClick r:id="rId6"/>
              </a:rPr>
              <a:t>2015 #4</a:t>
            </a:r>
            <a:r>
              <a:rPr lang="en-US" dirty="0"/>
              <a:t> for </a:t>
            </a:r>
            <a:r>
              <a:rPr lang="en-US" dirty="0" smtClean="0"/>
              <a:t>more information</a:t>
            </a:r>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9100" y="863600"/>
            <a:ext cx="8305800" cy="5118100"/>
          </a:xfrm>
          <a:prstGeom prst="rect">
            <a:avLst/>
          </a:prstGeom>
          <a:ln w="76200">
            <a:solidFill>
              <a:schemeClr val="tx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775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609444" y="-19595"/>
            <a:ext cx="7556313" cy="1116106"/>
          </a:xfrm>
        </p:spPr>
        <p:txBody>
          <a:bodyPr/>
          <a:lstStyle/>
          <a:p>
            <a:r>
              <a:rPr lang="en-US" dirty="0" smtClean="0"/>
              <a:t>Molarity and Particle Views</a:t>
            </a:r>
            <a:endParaRPr lang="en-US" dirty="0"/>
          </a:p>
        </p:txBody>
      </p:sp>
      <p:sp>
        <p:nvSpPr>
          <p:cNvPr id="9" name="Content Placeholder 8"/>
          <p:cNvSpPr>
            <a:spLocks noGrp="1"/>
          </p:cNvSpPr>
          <p:nvPr>
            <p:ph sz="half" idx="14"/>
          </p:nvPr>
        </p:nvSpPr>
        <p:spPr>
          <a:xfrm>
            <a:off x="498517" y="5104201"/>
            <a:ext cx="8190957" cy="1128745"/>
          </a:xfrm>
        </p:spPr>
        <p:txBody>
          <a:bodyPr>
            <a:normAutofit lnSpcReduction="10000"/>
          </a:bodyPr>
          <a:lstStyle/>
          <a:p>
            <a:r>
              <a:rPr lang="en-US" dirty="0" smtClean="0"/>
              <a:t>QUESTION: Rank the six solutions above in order of increasing molarity. Pay attention to volume, and some have equal concentration</a:t>
            </a:r>
          </a:p>
          <a:p>
            <a:r>
              <a:rPr lang="en-US" dirty="0" smtClean="0"/>
              <a:t>C,D, and E (tied); A and F (tied); most concentrated is B</a:t>
            </a:r>
          </a:p>
          <a:p>
            <a:endParaRPr lang="en-US" dirty="0"/>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2.9: </a:t>
            </a:r>
            <a:r>
              <a:rPr lang="en-US" dirty="0"/>
              <a:t>The student is able to create or interpret representations that link the concept of molarity </a:t>
            </a:r>
            <a:r>
              <a:rPr lang="en-US" dirty="0" smtClean="0"/>
              <a:t>with particle </a:t>
            </a:r>
            <a:r>
              <a:rPr lang="en-US" dirty="0"/>
              <a:t>views of solutions</a:t>
            </a:r>
            <a:r>
              <a:rPr lang="en-US" dirty="0" smtClean="0"/>
              <a:t>																	</a:t>
            </a:r>
            <a:endParaRPr lang="en-US" dirty="0"/>
          </a:p>
        </p:txBody>
      </p:sp>
      <p:sp>
        <p:nvSpPr>
          <p:cNvPr id="12" name="TextBox 11"/>
          <p:cNvSpPr txBox="1"/>
          <p:nvPr/>
        </p:nvSpPr>
        <p:spPr>
          <a:xfrm>
            <a:off x="8132878" y="1816854"/>
            <a:ext cx="894959" cy="369332"/>
          </a:xfrm>
          <a:prstGeom prst="rect">
            <a:avLst/>
          </a:prstGeom>
          <a:noFill/>
        </p:spPr>
        <p:txBody>
          <a:bodyPr wrap="square" rtlCol="0">
            <a:spAutoFit/>
          </a:bodyPr>
          <a:lstStyle/>
          <a:p>
            <a:r>
              <a:rPr lang="en-US" dirty="0" smtClean="0">
                <a:hlinkClick r:id="rId3"/>
              </a:rPr>
              <a:t>Video</a:t>
            </a:r>
            <a:endParaRPr lang="en-US" dirty="0" smtClean="0"/>
          </a:p>
        </p:txBody>
      </p:sp>
      <p:sp>
        <p:nvSpPr>
          <p:cNvPr id="3" name="TextBox 2"/>
          <p:cNvSpPr txBox="1"/>
          <p:nvPr/>
        </p:nvSpPr>
        <p:spPr>
          <a:xfrm>
            <a:off x="-419209" y="295896"/>
            <a:ext cx="184666" cy="369332"/>
          </a:xfrm>
          <a:prstGeom prst="rect">
            <a:avLst/>
          </a:prstGeom>
          <a:noFill/>
        </p:spPr>
        <p:txBody>
          <a:bodyPr wrap="none" rtlCol="0">
            <a:spAutoFit/>
          </a:bodyPr>
          <a:lstStyle/>
          <a:p>
            <a:endParaRPr lang="en-US" dirty="0"/>
          </a:p>
        </p:txBody>
      </p:sp>
      <p:pic>
        <p:nvPicPr>
          <p:cNvPr id="2" name="Picture 1" descr="Screen Shot 2016-04-04 at 5.37.11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0144" y="690314"/>
            <a:ext cx="7417845" cy="4502974"/>
          </a:xfrm>
          <a:prstGeom prst="rect">
            <a:avLst/>
          </a:prstGeom>
        </p:spPr>
      </p:pic>
      <p:sp>
        <p:nvSpPr>
          <p:cNvPr id="13" name="Rounded Rectangle 12"/>
          <p:cNvSpPr/>
          <p:nvPr/>
        </p:nvSpPr>
        <p:spPr>
          <a:xfrm>
            <a:off x="591840" y="5769967"/>
            <a:ext cx="6608709" cy="5178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
        <p:nvSpPr>
          <p:cNvPr id="4" name="TextBox 3"/>
          <p:cNvSpPr txBox="1"/>
          <p:nvPr/>
        </p:nvSpPr>
        <p:spPr>
          <a:xfrm>
            <a:off x="2411778" y="1634319"/>
            <a:ext cx="2968831" cy="2308324"/>
          </a:xfrm>
          <a:prstGeom prst="rect">
            <a:avLst/>
          </a:prstGeom>
          <a:solidFill>
            <a:schemeClr val="bg1"/>
          </a:solidFill>
          <a:ln w="76200">
            <a:solidFill>
              <a:schemeClr val="accent1"/>
            </a:solidFill>
          </a:ln>
        </p:spPr>
        <p:txBody>
          <a:bodyPr wrap="square" rtlCol="0">
            <a:spAutoFit/>
          </a:bodyPr>
          <a:lstStyle/>
          <a:p>
            <a:pPr algn="ctr"/>
            <a:r>
              <a:rPr lang="en-US" dirty="0" smtClean="0"/>
              <a:t>Food for thought: if you look at these particulate views as if looking through a microscope at the solution, the volume would irrelevant, and the answer would be E &lt;C, D, F &lt; A &lt; B</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475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Content Placeholder 8"/>
          <p:cNvSpPr>
            <a:spLocks noGrp="1"/>
          </p:cNvSpPr>
          <p:nvPr>
            <p:ph sz="half" idx="14"/>
          </p:nvPr>
        </p:nvSpPr>
        <p:spPr>
          <a:xfrm>
            <a:off x="283583" y="4997292"/>
            <a:ext cx="8680095" cy="1445247"/>
          </a:xfrm>
        </p:spPr>
        <p:txBody>
          <a:bodyPr>
            <a:normAutofit/>
          </a:bodyPr>
          <a:lstStyle/>
          <a:p>
            <a:pPr>
              <a:lnSpc>
                <a:spcPct val="80000"/>
              </a:lnSpc>
            </a:pPr>
            <a:r>
              <a:rPr lang="en-US" dirty="0" smtClean="0"/>
              <a:t>In the diagram above, ethanol has lower IMF’s and a resulting lower boiling point than water, so it can be heated, vaporized and condensed easily.</a:t>
            </a:r>
          </a:p>
          <a:p>
            <a:pPr>
              <a:lnSpc>
                <a:spcPct val="80000"/>
              </a:lnSpc>
            </a:pPr>
            <a:r>
              <a:rPr lang="en-US" dirty="0" smtClean="0"/>
              <a:t>Ethanol hydrogen bonds as water does and is polar, but part of the ethanol has only LDF’s because it’s nonpolar resulting in a lower boiling point</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2.10: Design/interpret </a:t>
            </a:r>
            <a:r>
              <a:rPr lang="en-US" dirty="0"/>
              <a:t>the results of </a:t>
            </a:r>
            <a:r>
              <a:rPr lang="en-US" dirty="0" smtClean="0"/>
              <a:t>filtration, paper/column </a:t>
            </a:r>
            <a:r>
              <a:rPr lang="en-US" dirty="0"/>
              <a:t>chromatography, or </a:t>
            </a:r>
            <a:r>
              <a:rPr lang="en-US" dirty="0" smtClean="0"/>
              <a:t>distillation </a:t>
            </a:r>
            <a:r>
              <a:rPr lang="en-US" dirty="0"/>
              <a:t>in terms of the relative strength </a:t>
            </a:r>
            <a:r>
              <a:rPr lang="en-US" dirty="0" smtClean="0"/>
              <a:t>of interactions among the components.																	</a:t>
            </a:r>
            <a:endParaRPr lang="en-US" dirty="0"/>
          </a:p>
        </p:txBody>
      </p:sp>
      <p:pic>
        <p:nvPicPr>
          <p:cNvPr id="4" name="Picture 3" descr="Screen Shot 2016-04-04 at 6.03.48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4785" y="1047964"/>
            <a:ext cx="6629400" cy="3937000"/>
          </a:xfrm>
          <a:prstGeom prst="rect">
            <a:avLst/>
          </a:prstGeom>
        </p:spPr>
      </p:pic>
      <p:pic>
        <p:nvPicPr>
          <p:cNvPr id="3" name="Picture 2" descr="Screen Shot 2016-04-04 at 6.03.36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4785" y="1047964"/>
            <a:ext cx="6527800" cy="3822700"/>
          </a:xfrm>
          <a:prstGeom prst="rect">
            <a:avLst/>
          </a:prstGeom>
        </p:spPr>
      </p:pic>
      <p:pic>
        <p:nvPicPr>
          <p:cNvPr id="2" name="Picture 1" descr="Screen Shot 2016-04-04 at 6.03.28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8285" y="846990"/>
            <a:ext cx="6464300" cy="3949700"/>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Distillation to Separate Solutions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5"/>
              </a:rPr>
              <a:t>Source</a:t>
            </a:r>
            <a:endParaRPr lang="en-US" dirty="0"/>
          </a:p>
        </p:txBody>
      </p:sp>
      <p:sp>
        <p:nvSpPr>
          <p:cNvPr id="12" name="TextBox 11"/>
          <p:cNvSpPr txBox="1"/>
          <p:nvPr/>
        </p:nvSpPr>
        <p:spPr>
          <a:xfrm>
            <a:off x="8108218" y="1816854"/>
            <a:ext cx="894959" cy="369332"/>
          </a:xfrm>
          <a:prstGeom prst="rect">
            <a:avLst/>
          </a:prstGeom>
          <a:noFill/>
        </p:spPr>
        <p:txBody>
          <a:bodyPr wrap="square" rtlCol="0">
            <a:spAutoFit/>
          </a:bodyPr>
          <a:lstStyle/>
          <a:p>
            <a:r>
              <a:rPr lang="en-US" dirty="0" smtClean="0">
                <a:hlinkClick r:id="rId6"/>
              </a:rPr>
              <a:t>Video</a:t>
            </a:r>
            <a:endParaRPr lang="en-US" dirty="0"/>
          </a:p>
        </p:txBody>
      </p:sp>
      <p:pic>
        <p:nvPicPr>
          <p:cNvPr id="14" name="Picture 13" descr="Screen Shot 2016-04-04 at 6.19.30 PM.png"/>
          <p:cNvPicPr>
            <a:picLocks noChangeAspect="1"/>
          </p:cNvPicPr>
          <p:nvPr/>
        </p:nvPicPr>
        <p:blipFill rotWithShape="1">
          <a:blip r:embed="rId7">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8">
                    <a14:imgEffect>
                      <a14:backgroundRemoval t="980" b="100000" l="22252" r="90617">
                        <a14:foregroundMark x1="84450" y1="51471" x2="84450" y2="51471"/>
                        <a14:foregroundMark x1="74799" y1="46078" x2="74799" y2="46078"/>
                        <a14:foregroundMark x1="65147" y1="37745" x2="65147" y2="37745"/>
                        <a14:foregroundMark x1="71046" y1="14706" x2="71046" y2="14706"/>
                        <a14:foregroundMark x1="60322" y1="24020" x2="60322" y2="24020"/>
                        <a14:foregroundMark x1="45040" y1="15196" x2="45040" y2="15196"/>
                        <a14:foregroundMark x1="33512" y1="8333" x2="33512" y2="8333"/>
                        <a14:foregroundMark x1="56836" y1="6863" x2="56836" y2="6863"/>
                        <a14:foregroundMark x1="32440" y1="32353" x2="32440" y2="32353"/>
                        <a14:foregroundMark x1="34048" y1="51961" x2="34048" y2="51961"/>
                        <a14:foregroundMark x1="43164" y1="49510" x2="43164" y2="49510"/>
                        <a14:foregroundMark x1="52815" y1="47059" x2="52815" y2="47059"/>
                        <a14:foregroundMark x1="49598" y1="26961" x2="49598" y2="26961"/>
                        <a14:foregroundMark x1="41823" y1="30882" x2="41823" y2="30882"/>
                        <a14:foregroundMark x1="49866" y1="60294" x2="49866" y2="60294"/>
                        <a14:foregroundMark x1="44236" y1="80392" x2="44236" y2="80392"/>
                        <a14:foregroundMark x1="34853" y1="65686" x2="34853" y2="65686"/>
                        <a14:foregroundMark x1="51206" y1="90686" x2="51206" y2="90686"/>
                        <a14:foregroundMark x1="61662" y1="91667" x2="61662" y2="91667"/>
                        <a14:foregroundMark x1="58445" y1="75000" x2="58445" y2="75000"/>
                        <a14:foregroundMark x1="67560" y1="84804" x2="67560" y2="84804"/>
                        <a14:foregroundMark x1="70777" y1="66176" x2="70777" y2="66176"/>
                        <a14:foregroundMark x1="62198" y1="56863" x2="62198" y2="56863"/>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515" r="7465"/>
          <a:stretch/>
        </p:blipFill>
        <p:spPr>
          <a:xfrm>
            <a:off x="1851461" y="2515327"/>
            <a:ext cx="1611261" cy="1223575"/>
          </a:xfrm>
          <a:prstGeom prst="rect">
            <a:avLst/>
          </a:prstGeom>
        </p:spPr>
      </p:pic>
      <p:pic>
        <p:nvPicPr>
          <p:cNvPr id="15" name="Picture 14" descr="Screen Shot 2016-04-04 at 6.22.32 PM.png"/>
          <p:cNvPicPr>
            <a:picLocks noChangeAspect="1"/>
          </p:cNvPicPr>
          <p:nvPr/>
        </p:nvPicPr>
        <p:blipFill>
          <a:blip r:embed="rId9">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0">
                    <a14:imgEffect>
                      <a14:backgroundRemoval t="5000" b="100000" l="5046" r="89450">
                        <a14:foregroundMark x1="58257" y1="79286" x2="58257" y2="79286"/>
                        <a14:foregroundMark x1="56422" y1="51429" x2="56422" y2="51429"/>
                        <a14:foregroundMark x1="80275" y1="52857" x2="80275" y2="52857"/>
                        <a14:foregroundMark x1="78899" y1="20714" x2="78899" y2="20714"/>
                        <a14:foregroundMark x1="40367" y1="21429" x2="40367" y2="21429"/>
                        <a14:foregroundMark x1="18807" y1="21429" x2="18807" y2="21429"/>
                        <a14:foregroundMark x1="23853" y1="46429" x2="23853" y2="46429"/>
                        <a14:foregroundMark x1="35321" y1="77143" x2="35321" y2="77143"/>
                      </a14:backgroundRemoval>
                    </a14:imgEffect>
                    <a14:imgEffect>
                      <a14:colorTemperature colorTemp="11200"/>
                    </a14:imgEffect>
                    <a14:imgEffect>
                      <a14:saturation sat="300000"/>
                    </a14:imgEffect>
                    <a14:imgEffect>
                      <a14:brightnessContrast contras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30374" y="3478870"/>
            <a:ext cx="1381322" cy="887087"/>
          </a:xfrm>
          <a:prstGeom prst="rect">
            <a:avLst/>
          </a:prstGeom>
        </p:spPr>
      </p:pic>
      <p:pic>
        <p:nvPicPr>
          <p:cNvPr id="16" name="Picture 15" descr="Screen Shot 2016-04-04 at 6.19.40 PM.png"/>
          <p:cNvPicPr>
            <a:picLocks noChangeAspect="1"/>
          </p:cNvPicPr>
          <p:nvPr/>
        </p:nvPicPr>
        <p:blipFill>
          <a:blip r:embed="rId11">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12">
                    <a14:imgEffect>
                      <a14:backgroundRemoval t="2759" b="97241" l="7538" r="90452">
                        <a14:foregroundMark x1="66332" y1="79310" x2="66332" y2="79310"/>
                        <a14:foregroundMark x1="71859" y1="53793" x2="71859" y2="53793"/>
                        <a14:foregroundMark x1="76884" y1="35862" x2="76884" y2="35862"/>
                        <a14:foregroundMark x1="66332" y1="22069" x2="66332" y2="22069"/>
                        <a14:foregroundMark x1="49749" y1="9655" x2="49749" y2="9655"/>
                        <a14:foregroundMark x1="36181" y1="15172" x2="36181" y2="15172"/>
                        <a14:foregroundMark x1="39698" y1="31034" x2="39698" y2="31034"/>
                        <a14:foregroundMark x1="53769" y1="33103" x2="53769" y2="33103"/>
                        <a14:foregroundMark x1="56281" y1="49655" x2="56281" y2="49655"/>
                        <a14:foregroundMark x1="55779" y1="71034" x2="55779" y2="71034"/>
                        <a14:foregroundMark x1="42714" y1="57241" x2="42714" y2="57241"/>
                        <a14:foregroundMark x1="33166" y1="44828" x2="33166" y2="44828"/>
                        <a14:foregroundMark x1="33668" y1="74483" x2="33668" y2="74483"/>
                        <a14:foregroundMark x1="23116" y1="56552" x2="23116" y2="56552"/>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83411" y="3292507"/>
            <a:ext cx="1728985" cy="125981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7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London Dispersion Forces and Noble and Nonpolar Gases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2.11: 	</a:t>
            </a:r>
            <a:r>
              <a:rPr lang="en-US" dirty="0"/>
              <a:t>The student is able to explain the trends in </a:t>
            </a:r>
            <a:r>
              <a:rPr lang="en-US" dirty="0" smtClean="0"/>
              <a:t>properties/predict </a:t>
            </a:r>
            <a:r>
              <a:rPr lang="en-US" dirty="0"/>
              <a:t>properties of </a:t>
            </a:r>
            <a:r>
              <a:rPr lang="en-US" dirty="0" smtClean="0"/>
              <a:t>samples consisting </a:t>
            </a:r>
            <a:r>
              <a:rPr lang="en-US" dirty="0"/>
              <a:t>of particles with no permanent dipole on the basis of </a:t>
            </a:r>
            <a:r>
              <a:rPr lang="en-US" dirty="0" smtClean="0"/>
              <a:t>LDF’s</a:t>
            </a:r>
            <a:r>
              <a:rPr lang="en-US" dirty="0"/>
              <a:t>.</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4 at 6.49.12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8682" y="1562128"/>
            <a:ext cx="7708900" cy="4470400"/>
          </a:xfrm>
          <a:prstGeom prst="rect">
            <a:avLst/>
          </a:prstGeom>
          <a:ln w="38100" cmpd="sng">
            <a:solidFill>
              <a:schemeClr val="accent1"/>
            </a:solidFill>
          </a:ln>
        </p:spPr>
      </p:pic>
      <p:sp>
        <p:nvSpPr>
          <p:cNvPr id="13" name="Rounded Rectangle 12"/>
          <p:cNvSpPr/>
          <p:nvPr/>
        </p:nvSpPr>
        <p:spPr>
          <a:xfrm>
            <a:off x="298879" y="4210757"/>
            <a:ext cx="7896864"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noblegases.gi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4936" y="1433853"/>
            <a:ext cx="7322602" cy="4063646"/>
          </a:xfrm>
          <a:prstGeom prst="rect">
            <a:avLst/>
          </a:prstGeom>
        </p:spPr>
      </p:pic>
      <p:sp>
        <p:nvSpPr>
          <p:cNvPr id="16" name="Cloud Callout 15"/>
          <p:cNvSpPr/>
          <p:nvPr/>
        </p:nvSpPr>
        <p:spPr>
          <a:xfrm>
            <a:off x="4413239" y="1398217"/>
            <a:ext cx="4316175" cy="3003233"/>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This answer is VITAL! Remember with increased number of ELECTRONS a particle becomes more polarizable, not with increased mass!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6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6" grpId="1"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Deviations from Ideal Gas Behavior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2.12: 	</a:t>
            </a:r>
            <a:r>
              <a:rPr lang="en-US" dirty="0"/>
              <a:t>The student can qualitatively analyze data regarding real gases to identify deviations </a:t>
            </a:r>
            <a:r>
              <a:rPr lang="en-US" dirty="0" smtClean="0"/>
              <a:t>from ideal </a:t>
            </a:r>
            <a:r>
              <a:rPr lang="en-US" dirty="0"/>
              <a:t>behavior and relate these </a:t>
            </a:r>
            <a:r>
              <a:rPr lang="en-US" dirty="0" smtClean="0"/>
              <a:t>to molecular </a:t>
            </a:r>
            <a:r>
              <a:rPr lang="en-US" dirty="0"/>
              <a:t>interactions</a:t>
            </a:r>
            <a:r>
              <a:rPr lang="en-US" dirty="0" smtClean="0"/>
              <a:t>																</a:t>
            </a:r>
            <a:endParaRPr lang="en-US" dirty="0"/>
          </a:p>
        </p:txBody>
      </p:sp>
      <p:sp>
        <p:nvSpPr>
          <p:cNvPr id="12" name="TextBox 11"/>
          <p:cNvSpPr txBox="1"/>
          <p:nvPr/>
        </p:nvSpPr>
        <p:spPr>
          <a:xfrm>
            <a:off x="809588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descr="Screen Shot 2016-04-04 at 7.47.56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146368"/>
            <a:ext cx="7861300" cy="5080000"/>
          </a:xfrm>
          <a:prstGeom prst="rect">
            <a:avLst/>
          </a:prstGeom>
        </p:spPr>
      </p:pic>
      <p:sp>
        <p:nvSpPr>
          <p:cNvPr id="13" name="Rounded Rectangle 12"/>
          <p:cNvSpPr/>
          <p:nvPr/>
        </p:nvSpPr>
        <p:spPr>
          <a:xfrm>
            <a:off x="197275" y="428034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5" name="Cloud Callout 4"/>
          <p:cNvSpPr/>
          <p:nvPr/>
        </p:nvSpPr>
        <p:spPr>
          <a:xfrm>
            <a:off x="5289433" y="2034284"/>
            <a:ext cx="3439981" cy="236716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When watching the video, don’t concern yourself with Van der Waals – AP Exam focuses on LDF’s instead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53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na.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28382" y="2368163"/>
            <a:ext cx="4548775" cy="4015747"/>
          </a:xfrm>
          <a:prstGeom prst="rect">
            <a:avLst/>
          </a:prstGeom>
        </p:spPr>
      </p:pic>
      <p:sp>
        <p:nvSpPr>
          <p:cNvPr id="7" name="Title 6"/>
          <p:cNvSpPr>
            <a:spLocks noGrp="1"/>
          </p:cNvSpPr>
          <p:nvPr>
            <p:ph type="title"/>
          </p:nvPr>
        </p:nvSpPr>
        <p:spPr>
          <a:xfrm>
            <a:off x="498474" y="-10260"/>
            <a:ext cx="7556313" cy="1116106"/>
          </a:xfrm>
        </p:spPr>
        <p:txBody>
          <a:bodyPr/>
          <a:lstStyle/>
          <a:p>
            <a:r>
              <a:rPr lang="en-US" dirty="0" smtClean="0"/>
              <a:t>Hydrogen Bonding</a:t>
            </a:r>
            <a:endParaRPr lang="en-US" dirty="0"/>
          </a:p>
        </p:txBody>
      </p:sp>
      <p:sp>
        <p:nvSpPr>
          <p:cNvPr id="8" name="Content Placeholder 7"/>
          <p:cNvSpPr>
            <a:spLocks noGrp="1"/>
          </p:cNvSpPr>
          <p:nvPr>
            <p:ph sz="half" idx="1"/>
          </p:nvPr>
        </p:nvSpPr>
        <p:spPr>
          <a:xfrm>
            <a:off x="0" y="591179"/>
            <a:ext cx="8190957" cy="2905762"/>
          </a:xfrm>
        </p:spPr>
        <p:txBody>
          <a:bodyPr>
            <a:normAutofit/>
          </a:bodyPr>
          <a:lstStyle/>
          <a:p>
            <a:r>
              <a:rPr lang="en-US" dirty="0" smtClean="0"/>
              <a:t>Hydrogen bonding is seen in the following molecules: water, DNA, ammonia, HF, and alcohols. H-bonding is an attraction or force not a true intramolecular bond. </a:t>
            </a:r>
          </a:p>
          <a:p>
            <a:r>
              <a:rPr lang="en-US" dirty="0" smtClean="0"/>
              <a:t>Hydrogen bonds are like a sandwich with N, O, and/or F as the bread. H will be in a intramolecular (same molecule) bond with one N, O, and/or F and have an intermolecular attraction (different molecule) with the other.</a:t>
            </a:r>
          </a:p>
          <a:p>
            <a:pPr marL="0" indent="0">
              <a:spcBef>
                <a:spcPts val="0"/>
              </a:spcBef>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2.13: 	</a:t>
            </a:r>
            <a:r>
              <a:rPr lang="en-US" dirty="0"/>
              <a:t>The student is able to describe the relationships between the structural features of </a:t>
            </a:r>
            <a:r>
              <a:rPr lang="en-US" dirty="0" smtClean="0"/>
              <a:t>polar molecules </a:t>
            </a:r>
            <a:r>
              <a:rPr lang="en-US" dirty="0"/>
              <a:t>and the forces of attraction between the particles.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hbond.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549669"/>
            <a:ext cx="4228039" cy="1975070"/>
          </a:xfrm>
          <a:prstGeom prst="rect">
            <a:avLst/>
          </a:prstGeom>
        </p:spPr>
      </p:pic>
      <p:sp>
        <p:nvSpPr>
          <p:cNvPr id="4" name="Oval Callout 3"/>
          <p:cNvSpPr/>
          <p:nvPr/>
        </p:nvSpPr>
        <p:spPr>
          <a:xfrm>
            <a:off x="949385" y="4228843"/>
            <a:ext cx="4216752" cy="188081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r>
              <a:rPr lang="en-US" sz="2200" dirty="0" smtClean="0"/>
              <a:t>Remember this tip:</a:t>
            </a:r>
          </a:p>
          <a:p>
            <a:pPr algn="ctr">
              <a:spcBef>
                <a:spcPts val="0"/>
              </a:spcBef>
            </a:pPr>
            <a:r>
              <a:rPr lang="en-US" sz="2200" dirty="0" smtClean="0"/>
              <a:t> hydrogen </a:t>
            </a:r>
            <a:r>
              <a:rPr lang="en-US" sz="2200" dirty="0"/>
              <a:t>bonds just </a:t>
            </a:r>
            <a:r>
              <a:rPr lang="en-US" sz="2200" dirty="0" err="1"/>
              <a:t>wanna</a:t>
            </a:r>
            <a:r>
              <a:rPr lang="en-US" sz="2200" dirty="0"/>
              <a:t> have </a:t>
            </a:r>
            <a:r>
              <a:rPr lang="en-US" sz="2200" u="sng" dirty="0"/>
              <a:t>FON</a:t>
            </a:r>
            <a:r>
              <a:rPr lang="en-US" sz="2200" dirty="0" smtClean="0"/>
              <a:t> </a:t>
            </a:r>
          </a:p>
        </p:txBody>
      </p:sp>
      <p:sp>
        <p:nvSpPr>
          <p:cNvPr id="5" name="Bent-Up Arrow 4"/>
          <p:cNvSpPr/>
          <p:nvPr/>
        </p:nvSpPr>
        <p:spPr>
          <a:xfrm>
            <a:off x="2601563" y="3390472"/>
            <a:ext cx="456198" cy="345212"/>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06700" y="71253"/>
            <a:ext cx="3442129" cy="6703621"/>
          </a:xfrm>
          <a:prstGeom prst="rect">
            <a:avLst/>
          </a:prstGeom>
          <a:ln w="76200">
            <a:solidFill>
              <a:schemeClr val="tx1"/>
            </a:solidFill>
          </a:ln>
        </p:spPr>
      </p:pic>
      <p:sp>
        <p:nvSpPr>
          <p:cNvPr id="13" name="Frame 12"/>
          <p:cNvSpPr/>
          <p:nvPr/>
        </p:nvSpPr>
        <p:spPr>
          <a:xfrm>
            <a:off x="2949643" y="5057469"/>
            <a:ext cx="3023791" cy="51945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549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#1</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1907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Coulomb’s Law and Solubility</a:t>
            </a:r>
            <a:endParaRPr lang="en-US" dirty="0"/>
          </a:p>
        </p:txBody>
      </p:sp>
      <p:sp>
        <p:nvSpPr>
          <p:cNvPr id="8" name="Content Placeholder 7"/>
          <p:cNvSpPr>
            <a:spLocks noGrp="1"/>
          </p:cNvSpPr>
          <p:nvPr>
            <p:ph sz="half" idx="1"/>
          </p:nvPr>
        </p:nvSpPr>
        <p:spPr>
          <a:xfrm>
            <a:off x="79297" y="813714"/>
            <a:ext cx="8190957" cy="3138210"/>
          </a:xfrm>
        </p:spPr>
        <p:txBody>
          <a:bodyPr>
            <a:normAutofit fontScale="92500" lnSpcReduction="20000"/>
          </a:bodyPr>
          <a:lstStyle/>
          <a:p>
            <a:r>
              <a:rPr lang="en-US" dirty="0"/>
              <a:t>Ionic compounds can dissolve in polar liquids like water because the ions are attracted to either the positive or negative part of the molecule.</a:t>
            </a:r>
          </a:p>
          <a:p>
            <a:r>
              <a:rPr lang="en-US" dirty="0"/>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p>
          <a:p>
            <a:r>
              <a:rPr lang="en-US" dirty="0" smtClean="0"/>
              <a:t>We can predict the degree </a:t>
            </a:r>
            <a:r>
              <a:rPr lang="en-US" dirty="0"/>
              <a:t>of solubility in water for different ionic compounds using </a:t>
            </a:r>
            <a:r>
              <a:rPr lang="en-US" dirty="0" smtClean="0"/>
              <a:t>Coulomb's </a:t>
            </a:r>
            <a:r>
              <a:rPr lang="en-US" dirty="0"/>
              <a:t>law. The smaller the ions, the closer together they are, and the harder it is for the water molecules to pull the ions away from each other</a:t>
            </a:r>
            <a:r>
              <a:rPr lang="en-US" dirty="0" smtClean="0"/>
              <a:t>. The greater the charge of the ions, the harder it is for the water to pull them away as well.</a:t>
            </a:r>
            <a:endParaRPr lang="en-US" dirty="0"/>
          </a:p>
        </p:txBody>
      </p:sp>
      <p:sp>
        <p:nvSpPr>
          <p:cNvPr id="9" name="Content Placeholder 8"/>
          <p:cNvSpPr>
            <a:spLocks noGrp="1"/>
          </p:cNvSpPr>
          <p:nvPr>
            <p:ph sz="half" idx="14"/>
          </p:nvPr>
        </p:nvSpPr>
        <p:spPr>
          <a:xfrm>
            <a:off x="338227" y="3696463"/>
            <a:ext cx="5516875" cy="2561142"/>
          </a:xfrm>
        </p:spPr>
        <p:txBody>
          <a:bodyPr>
            <a:normAutofit/>
          </a:bodyPr>
          <a:lstStyle/>
          <a:p>
            <a:r>
              <a:rPr lang="en-US" dirty="0" smtClean="0"/>
              <a:t>QUESTION: Predict </a:t>
            </a:r>
            <a:r>
              <a:rPr lang="en-US" dirty="0"/>
              <a:t>which of the following pairs should be </a:t>
            </a:r>
            <a:r>
              <a:rPr lang="en-US" dirty="0" smtClean="0"/>
              <a:t> more </a:t>
            </a:r>
            <a:r>
              <a:rPr lang="en-US" dirty="0"/>
              <a:t>soluble in water, based on  </a:t>
            </a:r>
            <a:r>
              <a:rPr lang="en-US" dirty="0" err="1"/>
              <a:t>Coulombic</a:t>
            </a:r>
            <a:r>
              <a:rPr lang="en-US" dirty="0"/>
              <a:t> </a:t>
            </a:r>
            <a:r>
              <a:rPr lang="en-US" dirty="0" smtClean="0"/>
              <a:t>attraction.</a:t>
            </a:r>
            <a:endParaRPr lang="en-US" dirty="0"/>
          </a:p>
          <a:p>
            <a:r>
              <a:rPr lang="en-US" dirty="0" err="1"/>
              <a:t>LiF</a:t>
            </a:r>
            <a:r>
              <a:rPr lang="en-US" dirty="0"/>
              <a:t>  or  </a:t>
            </a:r>
            <a:r>
              <a:rPr lang="en-US" dirty="0" err="1"/>
              <a:t>NaF</a:t>
            </a:r>
            <a:endParaRPr lang="en-US" dirty="0"/>
          </a:p>
          <a:p>
            <a:r>
              <a:rPr lang="en-US" dirty="0" err="1" smtClean="0"/>
              <a:t>NaF</a:t>
            </a:r>
            <a:r>
              <a:rPr lang="en-US" dirty="0" smtClean="0"/>
              <a:t> </a:t>
            </a:r>
            <a:r>
              <a:rPr lang="en-US" dirty="0"/>
              <a:t>or </a:t>
            </a:r>
            <a:r>
              <a:rPr lang="en-US" dirty="0" smtClean="0"/>
              <a:t>KF</a:t>
            </a:r>
            <a:endParaRPr lang="en-US" dirty="0"/>
          </a:p>
          <a:p>
            <a:r>
              <a:rPr lang="en-US" dirty="0" err="1"/>
              <a:t>BeO</a:t>
            </a:r>
            <a:r>
              <a:rPr lang="en-US" dirty="0"/>
              <a:t> or </a:t>
            </a:r>
            <a:r>
              <a:rPr lang="en-US" dirty="0" err="1"/>
              <a:t>LiF</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2.14: </a:t>
            </a:r>
            <a:r>
              <a:rPr lang="en-US" dirty="0"/>
              <a:t>A</a:t>
            </a:r>
            <a:r>
              <a:rPr lang="en-US" dirty="0" smtClean="0"/>
              <a:t>pply </a:t>
            </a:r>
            <a:r>
              <a:rPr lang="en-US" dirty="0"/>
              <a:t>Coulomb’s law </a:t>
            </a:r>
            <a:r>
              <a:rPr lang="en-US" dirty="0" smtClean="0"/>
              <a:t>to describe </a:t>
            </a:r>
            <a:r>
              <a:rPr lang="en-US" dirty="0"/>
              <a:t>the interactions of ions, &amp;</a:t>
            </a:r>
            <a:r>
              <a:rPr lang="en-US" dirty="0" smtClean="0"/>
              <a:t> </a:t>
            </a:r>
            <a:r>
              <a:rPr lang="en-US" dirty="0"/>
              <a:t>the attractions </a:t>
            </a:r>
            <a:r>
              <a:rPr lang="en-US" dirty="0" smtClean="0"/>
              <a:t>of ions/solvents </a:t>
            </a:r>
            <a:r>
              <a:rPr lang="en-US" dirty="0"/>
              <a:t>to explain the factors that contribute </a:t>
            </a:r>
            <a:r>
              <a:rPr lang="en-US" dirty="0" smtClean="0"/>
              <a:t>to solubility </a:t>
            </a:r>
            <a:r>
              <a:rPr lang="en-US" dirty="0"/>
              <a:t>of </a:t>
            </a:r>
            <a:r>
              <a:rPr lang="en-US" dirty="0" smtClean="0"/>
              <a:t>ionic compounds.																</a:t>
            </a:r>
            <a:endParaRPr lang="en-US" dirty="0"/>
          </a:p>
        </p:txBody>
      </p:sp>
      <p:pic>
        <p:nvPicPr>
          <p:cNvPr id="2" name="Picture 1" descr="coulomb.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671656" y="3516434"/>
            <a:ext cx="3491811" cy="2796972"/>
          </a:xfrm>
          <a:prstGeom prst="rect">
            <a:avLst/>
          </a:prstGeom>
          <a:ln w="19050" cmpd="sng">
            <a:solidFill>
              <a:schemeClr val="accent2">
                <a:lumMod val="75000"/>
                <a:lumOff val="25000"/>
              </a:schemeClr>
            </a:solidFill>
          </a:ln>
        </p:spPr>
      </p:pic>
      <p:sp>
        <p:nvSpPr>
          <p:cNvPr id="12" name="TextBox 11"/>
          <p:cNvSpPr txBox="1"/>
          <p:nvPr/>
        </p:nvSpPr>
        <p:spPr>
          <a:xfrm>
            <a:off x="812054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4" name="Frame 3"/>
          <p:cNvSpPr/>
          <p:nvPr/>
        </p:nvSpPr>
        <p:spPr>
          <a:xfrm>
            <a:off x="1331606" y="4795977"/>
            <a:ext cx="653473"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ame 12"/>
          <p:cNvSpPr/>
          <p:nvPr/>
        </p:nvSpPr>
        <p:spPr>
          <a:xfrm>
            <a:off x="1331607" y="5293588"/>
            <a:ext cx="456198"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356265" y="5836064"/>
            <a:ext cx="517845"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53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loud Callout 3"/>
          <p:cNvSpPr/>
          <p:nvPr/>
        </p:nvSpPr>
        <p:spPr>
          <a:xfrm rot="275656">
            <a:off x="6866725" y="2186042"/>
            <a:ext cx="2674708" cy="416855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sz="1700" dirty="0" smtClean="0"/>
              <a:t>Do </a:t>
            </a:r>
            <a:r>
              <a:rPr lang="en-US" sz="1700" dirty="0"/>
              <a:t>NOT say “like dissolves like.”  You’ll, like</a:t>
            </a:r>
            <a:r>
              <a:rPr lang="en-US" sz="1700" dirty="0" smtClean="0"/>
              <a:t>... </a:t>
            </a:r>
            <a:r>
              <a:rPr lang="en-US" sz="1700" dirty="0"/>
              <a:t>get no points. </a:t>
            </a:r>
            <a:endParaRPr lang="en-US" sz="1700" dirty="0" smtClean="0"/>
          </a:p>
          <a:p>
            <a:pPr algn="ctr"/>
            <a:r>
              <a:rPr lang="en-US" sz="1700" dirty="0" smtClean="0"/>
              <a:t>DO refer to LDF’s, hydrogen bonding and dipole-dipole interactions</a:t>
            </a:r>
            <a:endParaRPr lang="en-US" sz="17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32074"/>
            <a:ext cx="9476904" cy="923330"/>
          </a:xfrm>
          <a:prstGeom prst="rect">
            <a:avLst/>
          </a:prstGeom>
          <a:noFill/>
        </p:spPr>
        <p:txBody>
          <a:bodyPr wrap="square" rtlCol="0">
            <a:spAutoFit/>
          </a:bodyPr>
          <a:lstStyle/>
          <a:p>
            <a:r>
              <a:rPr lang="en-US" dirty="0" smtClean="0"/>
              <a:t>LO 2.15: 	</a:t>
            </a:r>
            <a:r>
              <a:rPr lang="en-US" dirty="0"/>
              <a:t>E</a:t>
            </a:r>
            <a:r>
              <a:rPr lang="en-US" dirty="0" smtClean="0"/>
              <a:t>xplain </a:t>
            </a:r>
            <a:r>
              <a:rPr lang="en-US" dirty="0"/>
              <a:t>observations </a:t>
            </a:r>
            <a:r>
              <a:rPr lang="en-US" dirty="0" smtClean="0"/>
              <a:t>of the </a:t>
            </a:r>
            <a:r>
              <a:rPr lang="en-US" dirty="0"/>
              <a:t>solubility of ionic </a:t>
            </a:r>
            <a:r>
              <a:rPr lang="en-US" dirty="0" smtClean="0"/>
              <a:t>solids/molecules </a:t>
            </a:r>
            <a:r>
              <a:rPr lang="en-US" dirty="0"/>
              <a:t>in water </a:t>
            </a:r>
            <a:r>
              <a:rPr lang="en-US" dirty="0" smtClean="0"/>
              <a:t>and </a:t>
            </a:r>
            <a:r>
              <a:rPr lang="en-US" dirty="0"/>
              <a:t>other solvents on the basis of particle views that include </a:t>
            </a:r>
            <a:r>
              <a:rPr lang="en-US" dirty="0" smtClean="0"/>
              <a:t>IMF’s and entropic </a:t>
            </a:r>
            <a:r>
              <a:rPr lang="en-US" dirty="0"/>
              <a:t>effects.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6 at 8.44.37 PM.pn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300" t="17762" r="6972" b="7311"/>
          <a:stretch/>
        </p:blipFill>
        <p:spPr>
          <a:xfrm>
            <a:off x="112065" y="1049237"/>
            <a:ext cx="7117551" cy="4740998"/>
          </a:xfrm>
          <a:prstGeom prst="rect">
            <a:avLst/>
          </a:prstGeom>
          <a:ln w="28575" cmpd="sng">
            <a:solidFill>
              <a:schemeClr val="accent4">
                <a:lumMod val="50000"/>
              </a:schemeClr>
            </a:solidFill>
          </a:ln>
        </p:spPr>
      </p:pic>
      <p:sp>
        <p:nvSpPr>
          <p:cNvPr id="5" name="Title 4"/>
          <p:cNvSpPr>
            <a:spLocks noGrp="1"/>
          </p:cNvSpPr>
          <p:nvPr>
            <p:ph type="title"/>
          </p:nvPr>
        </p:nvSpPr>
        <p:spPr>
          <a:xfrm>
            <a:off x="498474" y="484094"/>
            <a:ext cx="7556313" cy="773569"/>
          </a:xfrm>
        </p:spPr>
        <p:txBody>
          <a:bodyPr/>
          <a:lstStyle/>
          <a:p>
            <a:r>
              <a:rPr lang="en-US" dirty="0" smtClean="0"/>
              <a:t>Entropy in Solutions</a:t>
            </a:r>
            <a:endParaRPr lang="en-US" dirty="0"/>
          </a:p>
        </p:txBody>
      </p:sp>
      <p:sp>
        <p:nvSpPr>
          <p:cNvPr id="6" name="Snip Single Corner Rectangle 5"/>
          <p:cNvSpPr/>
          <p:nvPr/>
        </p:nvSpPr>
        <p:spPr>
          <a:xfrm>
            <a:off x="139675" y="3553256"/>
            <a:ext cx="1239099" cy="106449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t>  Generally speaking. There are exceptions</a:t>
            </a:r>
            <a:endParaRPr lang="en-US" sz="1400" dirty="0"/>
          </a:p>
        </p:txBody>
      </p:sp>
      <p:sp>
        <p:nvSpPr>
          <p:cNvPr id="7" name="5-Point Star 6"/>
          <p:cNvSpPr/>
          <p:nvPr/>
        </p:nvSpPr>
        <p:spPr>
          <a:xfrm>
            <a:off x="3286261" y="2199757"/>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5-Point Star 12"/>
          <p:cNvSpPr/>
          <p:nvPr/>
        </p:nvSpPr>
        <p:spPr>
          <a:xfrm>
            <a:off x="193503" y="3746540"/>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4406" y="138187"/>
            <a:ext cx="7138967" cy="6612938"/>
          </a:xfrm>
          <a:prstGeom prst="rect">
            <a:avLst/>
          </a:prstGeom>
          <a:ln w="76200">
            <a:solidFill>
              <a:schemeClr val="accent1"/>
            </a:solidFill>
          </a:ln>
        </p:spPr>
      </p:pic>
      <p:sp>
        <p:nvSpPr>
          <p:cNvPr id="14" name="TextBox 13"/>
          <p:cNvSpPr txBox="1"/>
          <p:nvPr/>
        </p:nvSpPr>
        <p:spPr>
          <a:xfrm>
            <a:off x="6261414" y="4611274"/>
            <a:ext cx="2072608" cy="646331"/>
          </a:xfrm>
          <a:prstGeom prst="rect">
            <a:avLst/>
          </a:prstGeom>
          <a:noFill/>
        </p:spPr>
        <p:txBody>
          <a:bodyPr wrap="square" rtlCol="0">
            <a:spAutoFit/>
          </a:bodyPr>
          <a:lstStyle/>
          <a:p>
            <a:r>
              <a:rPr lang="en-US" dirty="0"/>
              <a:t>-</a:t>
            </a:r>
            <a:r>
              <a:rPr lang="en-US" dirty="0" smtClean="0"/>
              <a:t>See </a:t>
            </a:r>
            <a:r>
              <a:rPr lang="en-US" dirty="0" smtClean="0">
                <a:hlinkClick r:id="rId6"/>
              </a:rPr>
              <a:t>2013 #6</a:t>
            </a:r>
            <a:r>
              <a:rPr lang="en-US" dirty="0" smtClean="0"/>
              <a:t> </a:t>
            </a:r>
            <a:r>
              <a:rPr lang="en-US" dirty="0"/>
              <a:t>for </a:t>
            </a:r>
            <a:r>
              <a:rPr lang="en-US" dirty="0" smtClean="0"/>
              <a:t>more information</a:t>
            </a:r>
            <a:endParaRPr lang="en-US" dirty="0"/>
          </a:p>
        </p:txBody>
      </p:sp>
      <p:pic>
        <p:nvPicPr>
          <p:cNvPr id="8" name="Picture 7"/>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6400" y="1130300"/>
            <a:ext cx="8331200" cy="4597400"/>
          </a:xfrm>
          <a:prstGeom prst="rect">
            <a:avLst/>
          </a:prstGeom>
          <a:ln w="76200">
            <a:solidFill>
              <a:schemeClr val="accent1"/>
            </a:solidFill>
          </a:ln>
        </p:spPr>
      </p:pic>
      <p:pic>
        <p:nvPicPr>
          <p:cNvPr id="9" name="Picture 8"/>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5600" y="939800"/>
            <a:ext cx="8420100" cy="4978400"/>
          </a:xfrm>
          <a:prstGeom prst="rect">
            <a:avLst/>
          </a:prstGeom>
          <a:ln w="76200">
            <a:solidFill>
              <a:schemeClr val="accent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626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6-04-04 at 6.52.24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634" y="1461434"/>
            <a:ext cx="7899400" cy="4368800"/>
          </a:xfrm>
          <a:prstGeom prst="rect">
            <a:avLst/>
          </a:prstGeom>
          <a:ln w="38100" cmpd="sng">
            <a:solidFill>
              <a:schemeClr val="accent1"/>
            </a:solidFill>
          </a:ln>
        </p:spPr>
      </p:pic>
      <p:sp>
        <p:nvSpPr>
          <p:cNvPr id="2" name="Title 1"/>
          <p:cNvSpPr>
            <a:spLocks noGrp="1"/>
          </p:cNvSpPr>
          <p:nvPr>
            <p:ph type="title"/>
          </p:nvPr>
        </p:nvSpPr>
        <p:spPr/>
        <p:txBody>
          <a:bodyPr/>
          <a:lstStyle/>
          <a:p>
            <a:r>
              <a:rPr lang="en-US" dirty="0" smtClean="0"/>
              <a:t>Physical Properties and IMF’s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923330"/>
          </a:xfrm>
          <a:prstGeom prst="rect">
            <a:avLst/>
          </a:prstGeom>
          <a:noFill/>
        </p:spPr>
        <p:txBody>
          <a:bodyPr wrap="square" rtlCol="0">
            <a:spAutoFit/>
          </a:bodyPr>
          <a:lstStyle/>
          <a:p>
            <a:r>
              <a:rPr lang="en-US" dirty="0" smtClean="0"/>
              <a:t>LO 2.16: 	</a:t>
            </a:r>
            <a:r>
              <a:rPr lang="en-US" dirty="0"/>
              <a:t>E</a:t>
            </a:r>
            <a:r>
              <a:rPr lang="en-US" dirty="0" smtClean="0"/>
              <a:t>xplain </a:t>
            </a:r>
            <a:r>
              <a:rPr lang="en-US" dirty="0"/>
              <a:t>the properties (phase, vapor pressure, viscosity, etc.) of </a:t>
            </a:r>
            <a:r>
              <a:rPr lang="en-US" dirty="0" smtClean="0"/>
              <a:t>small and </a:t>
            </a:r>
            <a:r>
              <a:rPr lang="en-US" dirty="0"/>
              <a:t>large molecular compounds in terms of the strengths and types of </a:t>
            </a:r>
            <a:r>
              <a:rPr lang="en-US" dirty="0" smtClean="0"/>
              <a:t>IMF’s</a:t>
            </a:r>
            <a:r>
              <a:rPr lang="en-US" dirty="0"/>
              <a:t>.</a:t>
            </a:r>
            <a:r>
              <a:rPr lang="en-US" dirty="0" smtClean="0"/>
              <a:t>																</a:t>
            </a:r>
            <a:endParaRPr lang="en-US" dirty="0"/>
          </a:p>
        </p:txBody>
      </p:sp>
      <p:sp>
        <p:nvSpPr>
          <p:cNvPr id="12" name="TextBox 11"/>
          <p:cNvSpPr txBox="1"/>
          <p:nvPr/>
        </p:nvSpPr>
        <p:spPr>
          <a:xfrm>
            <a:off x="8132878" y="1829183"/>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9" name="Rounded Rectangle 8"/>
          <p:cNvSpPr/>
          <p:nvPr/>
        </p:nvSpPr>
        <p:spPr>
          <a:xfrm>
            <a:off x="81814" y="415206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6" name="Picture 5" descr="ccl4.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56663" y="1430539"/>
            <a:ext cx="4535276" cy="384238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Rectangle 3"/>
          <p:cNvSpPr/>
          <p:nvPr/>
        </p:nvSpPr>
        <p:spPr>
          <a:xfrm>
            <a:off x="498474" y="3351733"/>
            <a:ext cx="721764"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744377" y="2639846"/>
            <a:ext cx="967425" cy="199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675352" y="2557010"/>
            <a:ext cx="834244" cy="330860"/>
          </a:xfrm>
          <a:prstGeom prst="rect">
            <a:avLst/>
          </a:prstGeom>
          <a:noFill/>
        </p:spPr>
        <p:txBody>
          <a:bodyPr wrap="square" rtlCol="0">
            <a:spAutoFit/>
          </a:bodyPr>
          <a:lstStyle/>
          <a:p>
            <a:r>
              <a:rPr lang="en-US" sz="1500" dirty="0" smtClean="0">
                <a:latin typeface="Times"/>
                <a:cs typeface="Times"/>
              </a:rPr>
              <a:t>Hg</a:t>
            </a:r>
            <a:endParaRPr lang="en-US" sz="1500" dirty="0">
              <a:latin typeface="Times"/>
              <a:cs typeface="Time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62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Bonding and Electronegativity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4755" y="6230156"/>
            <a:ext cx="9144000" cy="584776"/>
          </a:xfrm>
          <a:prstGeom prst="rect">
            <a:avLst/>
          </a:prstGeom>
          <a:noFill/>
        </p:spPr>
        <p:txBody>
          <a:bodyPr wrap="square" rtlCol="0">
            <a:spAutoFit/>
          </a:bodyPr>
          <a:lstStyle/>
          <a:p>
            <a:r>
              <a:rPr lang="en-US" sz="1600" dirty="0"/>
              <a:t>LO 2.17: 	The student can predict the type of bonding present between two atoms in a binary compound based on position in the periodic table and the electronegativity of the elements.</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invalidUrl="http://butane.chem.uiuc.edu/cyerkes/chem102ae_fa08/homepage/Chem102AEFa07/Lecture_Notes_102/copy of Lecture 12 .htm"/>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butane.chem.uiuc.edu/cyerkes/chem102ae_fa08/homepage/Chem102AEFa07/Lecture_Notes_102/Lecture%2012%20_files/image24.gif"/>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8151" y="2402440"/>
            <a:ext cx="8116957" cy="315312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963571" y="1100308"/>
            <a:ext cx="7216858" cy="1200329"/>
          </a:xfrm>
          <a:prstGeom prst="rect">
            <a:avLst/>
          </a:prstGeom>
          <a:noFill/>
        </p:spPr>
        <p:txBody>
          <a:bodyPr wrap="square" rtlCol="0">
            <a:spAutoFit/>
          </a:bodyPr>
          <a:lstStyle/>
          <a:p>
            <a:r>
              <a:rPr lang="en-US" dirty="0"/>
              <a:t>Differences in electronegativities lead to different types of bonding*:</a:t>
            </a:r>
          </a:p>
          <a:p>
            <a:r>
              <a:rPr lang="en-US" dirty="0"/>
              <a:t>		 0.0 – 0.4: Bond is </a:t>
            </a:r>
            <a:r>
              <a:rPr lang="en-US" dirty="0" smtClean="0"/>
              <a:t>generally considered </a:t>
            </a:r>
            <a:r>
              <a:rPr lang="en-US" dirty="0"/>
              <a:t>nonpolar</a:t>
            </a:r>
          </a:p>
          <a:p>
            <a:r>
              <a:rPr lang="en-US" dirty="0"/>
              <a:t>		 0.5 – 1.7: Bond is </a:t>
            </a:r>
            <a:r>
              <a:rPr lang="en-US" dirty="0" smtClean="0"/>
              <a:t>generally considered </a:t>
            </a:r>
            <a:r>
              <a:rPr lang="en-US" dirty="0"/>
              <a:t>polar</a:t>
            </a:r>
          </a:p>
          <a:p>
            <a:r>
              <a:rPr lang="en-US" dirty="0"/>
              <a:t>	 		&gt; 1.7: Bond is </a:t>
            </a:r>
            <a:r>
              <a:rPr lang="en-US" dirty="0" smtClean="0"/>
              <a:t>generally considered </a:t>
            </a:r>
            <a:r>
              <a:rPr lang="en-US" dirty="0"/>
              <a:t>ionic</a:t>
            </a:r>
          </a:p>
        </p:txBody>
      </p:sp>
      <p:sp>
        <p:nvSpPr>
          <p:cNvPr id="3" name="TextBox 2"/>
          <p:cNvSpPr txBox="1"/>
          <p:nvPr/>
        </p:nvSpPr>
        <p:spPr>
          <a:xfrm>
            <a:off x="755374" y="5555566"/>
            <a:ext cx="7579734" cy="369332"/>
          </a:xfrm>
          <a:prstGeom prst="rect">
            <a:avLst/>
          </a:prstGeom>
          <a:noFill/>
        </p:spPr>
        <p:txBody>
          <a:bodyPr wrap="square" rtlCol="0">
            <a:spAutoFit/>
          </a:bodyPr>
          <a:lstStyle/>
          <a:p>
            <a:r>
              <a:rPr lang="en-US" sz="900" dirty="0"/>
              <a:t>Electronegativities are assigned values and are relative to fluorine. Electronegativity is a function of shielding / effective nuclear charge. </a:t>
            </a:r>
          </a:p>
          <a:p>
            <a:r>
              <a:rPr lang="en-US" sz="900" dirty="0"/>
              <a:t>*Values presented are one possibility – other scales exist.</a:t>
            </a:r>
          </a:p>
        </p:txBody>
      </p:sp>
      <p:pic>
        <p:nvPicPr>
          <p:cNvPr id="5" name="Picture 4"/>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21000" y="1879600"/>
            <a:ext cx="3289300" cy="3086100"/>
          </a:xfrm>
          <a:prstGeom prst="rect">
            <a:avLst/>
          </a:prstGeom>
          <a:ln w="76200">
            <a:solidFill>
              <a:schemeClr val="accent1"/>
            </a:solidFill>
          </a:ln>
        </p:spPr>
      </p:pic>
      <p:sp>
        <p:nvSpPr>
          <p:cNvPr id="12" name="Frame 11"/>
          <p:cNvSpPr/>
          <p:nvPr/>
        </p:nvSpPr>
        <p:spPr>
          <a:xfrm>
            <a:off x="3941990" y="3514583"/>
            <a:ext cx="1206502" cy="46442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249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Ranking Bond Polarity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07045"/>
            <a:ext cx="9144000" cy="523220"/>
          </a:xfrm>
          <a:prstGeom prst="rect">
            <a:avLst/>
          </a:prstGeom>
          <a:noFill/>
        </p:spPr>
        <p:txBody>
          <a:bodyPr wrap="square" rtlCol="0">
            <a:spAutoFit/>
          </a:bodyPr>
          <a:lstStyle/>
          <a:p>
            <a:r>
              <a:rPr lang="en-US" sz="1400" dirty="0"/>
              <a:t>LO 2.18: The student is able to rank and justify the on the ranking of bond polarity on the basis of the locations of the bonded atoms in the periodic table.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solution"/>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6749" y="1313123"/>
            <a:ext cx="6828321" cy="422813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671091" y="4174435"/>
            <a:ext cx="6828321" cy="13668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487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style.rotation</p:attrName>
                                        </p:attrNameLst>
                                      </p:cBhvr>
                                      <p:tavLst>
                                        <p:tav tm="0">
                                          <p:val>
                                            <p:fltVal val="0"/>
                                          </p:val>
                                        </p:tav>
                                        <p:tav tm="100000">
                                          <p:val>
                                            <p:fltVal val="720"/>
                                          </p:val>
                                        </p:tav>
                                      </p:tavLst>
                                    </p:anim>
                                    <p:anim calcmode="lin" valueType="num">
                                      <p:cBhvr>
                                        <p:cTn id="8" dur="2000"/>
                                        <p:tgtEl>
                                          <p:spTgt spid="2"/>
                                        </p:tgtEl>
                                        <p:attrNameLst>
                                          <p:attrName>ppt_h</p:attrName>
                                        </p:attrNameLst>
                                      </p:cBhvr>
                                      <p:tavLst>
                                        <p:tav tm="0">
                                          <p:val>
                                            <p:strVal val="ppt_h"/>
                                          </p:val>
                                        </p:tav>
                                        <p:tav tm="100000">
                                          <p:val>
                                            <p:fltVal val="0"/>
                                          </p:val>
                                        </p:tav>
                                      </p:tavLst>
                                    </p:anim>
                                    <p:anim calcmode="lin" valueType="num">
                                      <p:cBhvr>
                                        <p:cTn id="9" dur="2000"/>
                                        <p:tgtEl>
                                          <p:spTgt spid="2"/>
                                        </p:tgtEl>
                                        <p:attrNameLst>
                                          <p:attrName>ppt_w</p:attrName>
                                        </p:attrNameLst>
                                      </p:cBhvr>
                                      <p:tavLst>
                                        <p:tav tm="0">
                                          <p:val>
                                            <p:strVal val="ppt_w"/>
                                          </p:val>
                                        </p:tav>
                                        <p:tav tm="100000">
                                          <p:val>
                                            <p:fltVal val="0"/>
                                          </p:val>
                                        </p:tav>
                                      </p:tavLst>
                                    </p:anim>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Ionic Substances and their Properties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73830"/>
            <a:ext cx="9144000" cy="954107"/>
          </a:xfrm>
          <a:prstGeom prst="rect">
            <a:avLst/>
          </a:prstGeom>
          <a:noFill/>
        </p:spPr>
        <p:txBody>
          <a:bodyPr wrap="square" rtlCol="0">
            <a:spAutoFit/>
          </a:bodyPr>
          <a:lstStyle/>
          <a:p>
            <a:r>
              <a:rPr lang="en-US" sz="1400" dirty="0"/>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4" name="Picture 2" descr="Picture"/>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8520" y="2362628"/>
            <a:ext cx="5229033" cy="2948286"/>
          </a:xfrm>
          <a:prstGeom prst="rect">
            <a:avLst/>
          </a:prstGeom>
          <a:noFill/>
          <a:ln w="28575" cmpd="sng">
            <a:solidFill>
              <a:schemeClr val="tx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080" name="Picture 8" descr="Picture"/>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8474" y="1381333"/>
            <a:ext cx="2381250" cy="240982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3138520" y="887896"/>
            <a:ext cx="4797078" cy="1200329"/>
          </a:xfrm>
          <a:prstGeom prst="rect">
            <a:avLst/>
          </a:prstGeom>
          <a:noFill/>
        </p:spPr>
        <p:txBody>
          <a:bodyPr wrap="square" rtlCol="0">
            <a:spAutoFit/>
          </a:bodyPr>
          <a:lstStyle/>
          <a:p>
            <a:r>
              <a:rPr lang="en-US" dirty="0" smtClean="0"/>
              <a:t>Ionic compounds are brittle. As the crystal structure is struck, the ions become displaced. The displaced ions will repel like charges and fracture. </a:t>
            </a:r>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30400" y="1219200"/>
            <a:ext cx="5270500" cy="4406900"/>
          </a:xfrm>
          <a:prstGeom prst="rect">
            <a:avLst/>
          </a:prstGeom>
          <a:ln w="76200">
            <a:solidFill>
              <a:schemeClr val="accent1"/>
            </a:solidFill>
          </a:ln>
        </p:spPr>
      </p:pic>
      <p:sp>
        <p:nvSpPr>
          <p:cNvPr id="12" name="Frame 11"/>
          <p:cNvSpPr/>
          <p:nvPr/>
        </p:nvSpPr>
        <p:spPr>
          <a:xfrm>
            <a:off x="2172566" y="4767012"/>
            <a:ext cx="965954" cy="27657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649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215720" y="15670"/>
            <a:ext cx="7954269" cy="1116106"/>
          </a:xfrm>
        </p:spPr>
        <p:txBody>
          <a:bodyPr/>
          <a:lstStyle/>
          <a:p>
            <a:r>
              <a:rPr lang="en-US" dirty="0"/>
              <a:t>Metallic Properties </a:t>
            </a:r>
            <a:r>
              <a:rPr lang="en-US" dirty="0" smtClean="0"/>
              <a:t>– Sea </a:t>
            </a:r>
            <a:r>
              <a:rPr lang="en-US" dirty="0"/>
              <a:t>of </a:t>
            </a:r>
            <a:r>
              <a:rPr lang="en-US" dirty="0" smtClean="0"/>
              <a:t>Electrons</a:t>
            </a:r>
            <a:endParaRPr lang="en-US" baseline="300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2" y="5970499"/>
            <a:ext cx="9144000" cy="738664"/>
          </a:xfrm>
          <a:prstGeom prst="rect">
            <a:avLst/>
          </a:prstGeom>
          <a:noFill/>
        </p:spPr>
        <p:txBody>
          <a:bodyPr wrap="square" rtlCol="0">
            <a:spAutoFit/>
          </a:bodyPr>
          <a:lstStyle/>
          <a:p>
            <a:r>
              <a:rPr lang="en-US" sz="1400" dirty="0"/>
              <a:t>LO 2.20: The student is able to explain how a bonding model involving delocalized electrons is consistent with macroscopic properties of metals (e.g., conductivity, malleability, ductility, and low volatility) and the shell model of the atom.</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4098" name="Picture 2" descr="http://study.com/cimages/multimages/16/properties.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9744" y="615810"/>
            <a:ext cx="5154165" cy="268016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203269" y="3126545"/>
            <a:ext cx="4346558" cy="2862322"/>
          </a:xfrm>
          <a:prstGeom prst="rect">
            <a:avLst/>
          </a:prstGeom>
          <a:noFill/>
        </p:spPr>
        <p:txBody>
          <a:bodyPr wrap="square" rtlCol="0">
            <a:spAutoFit/>
          </a:bodyPr>
          <a:lstStyle/>
          <a:p>
            <a:pPr algn="ctr"/>
            <a:r>
              <a:rPr lang="en-US" sz="1500" dirty="0"/>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a:t>
            </a:r>
            <a:r>
              <a:rPr lang="en-US" sz="1500" dirty="0" err="1" smtClean="0"/>
              <a:t>kernals</a:t>
            </a:r>
            <a:r>
              <a:rPr lang="en-US" sz="1500" dirty="0" smtClean="0"/>
              <a:t>, </a:t>
            </a:r>
            <a:r>
              <a:rPr lang="en-US" sz="1500" dirty="0"/>
              <a:t>and the water represents the valence electrons shared by all of the atoms.”</a:t>
            </a:r>
          </a:p>
        </p:txBody>
      </p:sp>
      <p:pic>
        <p:nvPicPr>
          <p:cNvPr id="3" name="Picture 2"/>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03909" y="1131776"/>
            <a:ext cx="2543175" cy="425767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39900" y="1778000"/>
            <a:ext cx="5651500" cy="3302000"/>
          </a:xfrm>
          <a:prstGeom prst="rect">
            <a:avLst/>
          </a:prstGeom>
          <a:ln w="76200">
            <a:solidFill>
              <a:schemeClr val="tx1"/>
            </a:solidFill>
          </a:ln>
        </p:spPr>
      </p:pic>
      <p:sp>
        <p:nvSpPr>
          <p:cNvPr id="15" name="Frame 14"/>
          <p:cNvSpPr/>
          <p:nvPr/>
        </p:nvSpPr>
        <p:spPr>
          <a:xfrm>
            <a:off x="2208191" y="3110449"/>
            <a:ext cx="1971923"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28" name="Picture 9" descr="http://glencoe.mheducation.com/olcweb/styles/shared/spacer.gif"/>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01600" cy="127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7" name="Picture 7" descr="http://glencoe.mheducation.com/olcweb/styles/shared/spacer.gif"/>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01600" cy="127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6" name="Picture 5" descr="http://glencoe.mheducation.com/olcweb/styles/shared/spacer.gif"/>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01600" cy="127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5" name="Picture 3" descr="http://glencoe.mheducation.com/olcweb/styles/shared/spacer.gif"/>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01600" cy="127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888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a:t>Lewis Diagrams / VSEPR</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211669"/>
            <a:ext cx="9144000" cy="523220"/>
          </a:xfrm>
          <a:prstGeom prst="rect">
            <a:avLst/>
          </a:prstGeom>
          <a:noFill/>
        </p:spPr>
        <p:txBody>
          <a:bodyPr wrap="square" rtlCol="0">
            <a:spAutoFit/>
          </a:bodyPr>
          <a:lstStyle/>
          <a:p>
            <a:r>
              <a:rPr lang="en-US" sz="1400" dirty="0"/>
              <a:t>LO 2.21: The student is able to use Lewis diagrams and VSEPR to predict the geometry of molecules, identify hybridization, and make predictions about polarity.</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5122" name="Picture 2" descr="solution"/>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726" y="822763"/>
            <a:ext cx="6531558" cy="36666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4" name="Rectangle 13"/>
          <p:cNvSpPr/>
          <p:nvPr/>
        </p:nvSpPr>
        <p:spPr>
          <a:xfrm>
            <a:off x="70726" y="326818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4" name="Picture 4" descr="solution"/>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35591" y="1584058"/>
            <a:ext cx="6383411" cy="38907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3" name="Rectangle 2"/>
          <p:cNvSpPr/>
          <p:nvPr/>
        </p:nvSpPr>
        <p:spPr>
          <a:xfrm>
            <a:off x="1235591" y="422691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126" name="Picture 6" descr="solution"/>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64521" y="2216738"/>
            <a:ext cx="6679705" cy="396437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3" name="Rectangle 12"/>
          <p:cNvSpPr/>
          <p:nvPr/>
        </p:nvSpPr>
        <p:spPr>
          <a:xfrm>
            <a:off x="2264521" y="5044161"/>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814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3"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sz="3000" dirty="0"/>
              <a:t>Ionic or Covalent? </a:t>
            </a:r>
            <a:r>
              <a:rPr lang="en-US" sz="3000" dirty="0" smtClean="0"/>
              <a:t>Bonding Tests</a:t>
            </a:r>
            <a:endParaRPr lang="en-US" sz="3000" dirty="0"/>
          </a:p>
        </p:txBody>
      </p:sp>
      <p:sp>
        <p:nvSpPr>
          <p:cNvPr id="11" name="TextBox 10"/>
          <p:cNvSpPr txBox="1"/>
          <p:nvPr/>
        </p:nvSpPr>
        <p:spPr>
          <a:xfrm>
            <a:off x="0" y="6314373"/>
            <a:ext cx="9144000" cy="523220"/>
          </a:xfrm>
          <a:prstGeom prst="rect">
            <a:avLst/>
          </a:prstGeom>
          <a:noFill/>
        </p:spPr>
        <p:txBody>
          <a:bodyPr wrap="square" rtlCol="0">
            <a:spAutoFit/>
          </a:bodyPr>
          <a:lstStyle/>
          <a:p>
            <a:r>
              <a:rPr lang="en-US" sz="1400" dirty="0"/>
              <a:t>LO 2.22: The student is able to design or evaluate a plan to collect and/or interpret data needed to deduce the type of bonding in a sample of a solid.</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2"/>
              </a:rPr>
              <a:t>Video</a:t>
            </a:r>
            <a:endParaRPr lang="en-US" dirty="0"/>
          </a:p>
        </p:txBody>
      </p:sp>
      <p:sp>
        <p:nvSpPr>
          <p:cNvPr id="2" name="TextBox 1"/>
          <p:cNvSpPr txBox="1"/>
          <p:nvPr/>
        </p:nvSpPr>
        <p:spPr>
          <a:xfrm>
            <a:off x="5625360" y="3468962"/>
            <a:ext cx="2591745"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600" dirty="0"/>
              <a:t>Use properties of compounds to differentiate them from one another. Other tests may be performed to positively identify the compound, but are not necessary to observe types of bonds present.</a:t>
            </a:r>
          </a:p>
        </p:txBody>
      </p:sp>
      <p:sp>
        <p:nvSpPr>
          <p:cNvPr id="13" name="TextBox 12"/>
          <p:cNvSpPr txBox="1"/>
          <p:nvPr/>
        </p:nvSpPr>
        <p:spPr>
          <a:xfrm>
            <a:off x="8111996" y="2063513"/>
            <a:ext cx="979575" cy="369332"/>
          </a:xfrm>
          <a:prstGeom prst="rect">
            <a:avLst/>
          </a:prstGeom>
          <a:noFill/>
        </p:spPr>
        <p:txBody>
          <a:bodyPr wrap="square" rtlCol="0">
            <a:spAutoFit/>
          </a:bodyPr>
          <a:lstStyle/>
          <a:p>
            <a:r>
              <a:rPr lang="en-US" dirty="0">
                <a:hlinkClick r:id="rId3"/>
              </a:rPr>
              <a:t>Source</a:t>
            </a:r>
            <a:endParaRPr lang="en-US" dirty="0"/>
          </a:p>
        </p:txBody>
      </p:sp>
      <p:sp>
        <p:nvSpPr>
          <p:cNvPr id="3" name="TextBox 2"/>
          <p:cNvSpPr txBox="1"/>
          <p:nvPr/>
        </p:nvSpPr>
        <p:spPr>
          <a:xfrm>
            <a:off x="6886336" y="-70383"/>
            <a:ext cx="2205038" cy="369332"/>
          </a:xfrm>
          <a:prstGeom prst="rect">
            <a:avLst/>
          </a:prstGeom>
          <a:noFill/>
        </p:spPr>
        <p:txBody>
          <a:bodyPr wrap="square" rtlCol="0">
            <a:spAutoFit/>
          </a:bodyPr>
          <a:lstStyle/>
          <a:p>
            <a:r>
              <a:rPr lang="en-US" dirty="0">
                <a:hlinkClick r:id="rId4"/>
              </a:rPr>
              <a:t>Great Lab Example</a:t>
            </a:r>
            <a:endParaRPr lang="en-US" dirty="0"/>
          </a:p>
        </p:txBody>
      </p:sp>
      <p:pic>
        <p:nvPicPr>
          <p:cNvPr id="5" name="Picture 4" descr="Screen Shot 2016-04-07 at 9.01.55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3072979"/>
            <a:ext cx="4794728" cy="3241394"/>
          </a:xfrm>
          <a:prstGeom prst="rect">
            <a:avLst/>
          </a:prstGeom>
        </p:spPr>
      </p:pic>
      <p:sp>
        <p:nvSpPr>
          <p:cNvPr id="6" name="Cloud Callout 5"/>
          <p:cNvSpPr/>
          <p:nvPr/>
        </p:nvSpPr>
        <p:spPr>
          <a:xfrm>
            <a:off x="1438418" y="3576397"/>
            <a:ext cx="3058259" cy="196961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a:t>
            </a:r>
            <a:r>
              <a:rPr lang="en-US" dirty="0" smtClean="0">
                <a:hlinkClick r:id="rId6"/>
              </a:rPr>
              <a:t>here</a:t>
            </a:r>
            <a:r>
              <a:rPr lang="en-US" dirty="0" smtClean="0"/>
              <a:t> to do a virtual lab on bonding type (chart pictured below)</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21709445"/>
              </p:ext>
            </p:extLst>
          </p:nvPr>
        </p:nvGraphicFramePr>
        <p:xfrm>
          <a:off x="1994546" y="694757"/>
          <a:ext cx="5935452" cy="2307016"/>
        </p:xfrm>
        <a:graphic>
          <a:graphicData uri="http://schemas.openxmlformats.org/drawingml/2006/table">
            <a:tbl>
              <a:tblPr firstRow="1" bandRow="1">
                <a:tableStyleId>{5C22544A-7EE6-4342-B048-85BDC9FD1C3A}</a:tableStyleId>
              </a:tblPr>
              <a:tblGrid>
                <a:gridCol w="1978484"/>
                <a:gridCol w="1978484"/>
                <a:gridCol w="1978484"/>
              </a:tblGrid>
              <a:tr h="330548">
                <a:tc>
                  <a:txBody>
                    <a:bodyPr/>
                    <a:lstStyle/>
                    <a:p>
                      <a:pPr algn="ctr"/>
                      <a:r>
                        <a:rPr lang="en-US" sz="1000" dirty="0" smtClean="0"/>
                        <a:t>Properties</a:t>
                      </a:r>
                      <a:endParaRPr lang="en-US" sz="1000" dirty="0"/>
                    </a:p>
                  </a:txBody>
                  <a:tcPr anchor="ctr"/>
                </a:tc>
                <a:tc>
                  <a:txBody>
                    <a:bodyPr/>
                    <a:lstStyle/>
                    <a:p>
                      <a:pPr algn="ctr"/>
                      <a:r>
                        <a:rPr lang="en-US" sz="1000" dirty="0" smtClean="0"/>
                        <a:t>Ionic Compounds</a:t>
                      </a:r>
                      <a:endParaRPr lang="en-US" sz="1000" dirty="0"/>
                    </a:p>
                  </a:txBody>
                  <a:tcPr anchor="ctr"/>
                </a:tc>
                <a:tc>
                  <a:txBody>
                    <a:bodyPr/>
                    <a:lstStyle/>
                    <a:p>
                      <a:pPr algn="ctr"/>
                      <a:r>
                        <a:rPr lang="en-US" sz="1000" dirty="0" smtClean="0"/>
                        <a:t>Covalent Compounds</a:t>
                      </a:r>
                      <a:endParaRPr lang="en-US" sz="1000" dirty="0"/>
                    </a:p>
                  </a:txBody>
                  <a:tcPr anchor="ctr"/>
                </a:tc>
              </a:tr>
              <a:tr h="353188">
                <a:tc>
                  <a:txBody>
                    <a:bodyPr/>
                    <a:lstStyle/>
                    <a:p>
                      <a:pPr algn="ctr"/>
                      <a:r>
                        <a:rPr lang="en-US" sz="1000" dirty="0" smtClean="0"/>
                        <a:t>Melting/Boiling Points</a:t>
                      </a:r>
                      <a:endParaRPr lang="en-US" sz="1000" dirty="0"/>
                    </a:p>
                  </a:txBody>
                  <a:tcPr anchor="ctr"/>
                </a:tc>
                <a:tc>
                  <a:txBody>
                    <a:bodyPr/>
                    <a:lstStyle/>
                    <a:p>
                      <a:pPr algn="ctr"/>
                      <a:r>
                        <a:rPr lang="en-US" sz="1000" dirty="0" smtClean="0"/>
                        <a:t>High</a:t>
                      </a:r>
                      <a:endParaRPr lang="en-US" sz="1000" dirty="0"/>
                    </a:p>
                  </a:txBody>
                  <a:tcPr anchor="ctr"/>
                </a:tc>
                <a:tc>
                  <a:txBody>
                    <a:bodyPr/>
                    <a:lstStyle/>
                    <a:p>
                      <a:pPr algn="ctr"/>
                      <a:r>
                        <a:rPr lang="en-US" sz="1000" dirty="0" smtClean="0"/>
                        <a:t>Low except for some giant covalent molecules</a:t>
                      </a:r>
                      <a:endParaRPr lang="en-US" sz="1000" dirty="0"/>
                    </a:p>
                  </a:txBody>
                  <a:tcPr anchor="ctr"/>
                </a:tc>
              </a:tr>
              <a:tr h="489030">
                <a:tc>
                  <a:txBody>
                    <a:bodyPr/>
                    <a:lstStyle/>
                    <a:p>
                      <a:pPr algn="ctr"/>
                      <a:r>
                        <a:rPr lang="en-US" sz="1000" dirty="0" smtClean="0"/>
                        <a:t>Electrical Conductivity</a:t>
                      </a:r>
                      <a:endParaRPr lang="en-US" sz="1000" dirty="0"/>
                    </a:p>
                  </a:txBody>
                  <a:tcPr anchor="ctr"/>
                </a:tc>
                <a:tc>
                  <a:txBody>
                    <a:bodyPr/>
                    <a:lstStyle/>
                    <a:p>
                      <a:pPr algn="ctr"/>
                      <a:r>
                        <a:rPr lang="en-US" sz="1000" dirty="0" smtClean="0"/>
                        <a:t>Conduct</a:t>
                      </a:r>
                      <a:r>
                        <a:rPr lang="en-US" sz="1000" baseline="0" dirty="0" smtClean="0"/>
                        <a:t> electricity in molten and in aqueous solution</a:t>
                      </a:r>
                      <a:endParaRPr lang="en-US" sz="1000" dirty="0"/>
                    </a:p>
                  </a:txBody>
                  <a:tcPr anchor="ctr"/>
                </a:tc>
                <a:tc>
                  <a:txBody>
                    <a:bodyPr/>
                    <a:lstStyle/>
                    <a:p>
                      <a:pPr algn="ctr"/>
                      <a:r>
                        <a:rPr lang="en-US" sz="1000" dirty="0" smtClean="0"/>
                        <a:t>Does not conduct</a:t>
                      </a:r>
                      <a:r>
                        <a:rPr lang="en-US" sz="1000" baseline="0" dirty="0" smtClean="0"/>
                        <a:t> electricity in any state when pure, may conduct in aqueous solution  (i.e., acids)</a:t>
                      </a:r>
                      <a:endParaRPr lang="en-US" sz="1000" dirty="0"/>
                    </a:p>
                  </a:txBody>
                  <a:tcPr anchor="ctr"/>
                </a:tc>
              </a:tr>
              <a:tr h="489030">
                <a:tc>
                  <a:txBody>
                    <a:bodyPr/>
                    <a:lstStyle/>
                    <a:p>
                      <a:pPr algn="ctr"/>
                      <a:r>
                        <a:rPr lang="en-US" sz="1000" dirty="0" smtClean="0"/>
                        <a:t>Solubility in water and organic</a:t>
                      </a:r>
                      <a:r>
                        <a:rPr lang="en-US" sz="1000" baseline="0" dirty="0" smtClean="0"/>
                        <a:t> solvents</a:t>
                      </a:r>
                      <a:endParaRPr lang="en-US" sz="1000" dirty="0"/>
                    </a:p>
                  </a:txBody>
                  <a:tcPr anchor="ctr"/>
                </a:tc>
                <a:tc>
                  <a:txBody>
                    <a:bodyPr/>
                    <a:lstStyle/>
                    <a:p>
                      <a:pPr algn="ctr"/>
                      <a:r>
                        <a:rPr lang="en-US" sz="1000" dirty="0" smtClean="0"/>
                        <a:t>Soluble in water</a:t>
                      </a:r>
                    </a:p>
                    <a:p>
                      <a:pPr algn="ctr"/>
                      <a:r>
                        <a:rPr lang="en-US" sz="1000" dirty="0" smtClean="0"/>
                        <a:t>Insoluble in organic solvent</a:t>
                      </a:r>
                      <a:endParaRPr lang="en-US" sz="1000" dirty="0"/>
                    </a:p>
                  </a:txBody>
                  <a:tcPr anchor="ctr"/>
                </a:tc>
                <a:tc>
                  <a:txBody>
                    <a:bodyPr/>
                    <a:lstStyle/>
                    <a:p>
                      <a:pPr algn="ctr"/>
                      <a:r>
                        <a:rPr lang="en-US" sz="1000" dirty="0" smtClean="0"/>
                        <a:t>Insoluble in water, except for some simple molecule</a:t>
                      </a:r>
                    </a:p>
                    <a:p>
                      <a:pPr algn="ctr"/>
                      <a:r>
                        <a:rPr lang="en-US" sz="1000" dirty="0" smtClean="0"/>
                        <a:t>Soluble in organic solvent</a:t>
                      </a:r>
                      <a:endParaRPr lang="en-US" sz="1000" dirty="0"/>
                    </a:p>
                  </a:txBody>
                  <a:tcPr anchor="ctr"/>
                </a:tc>
              </a:tr>
              <a:tr h="330548">
                <a:tc>
                  <a:txBody>
                    <a:bodyPr/>
                    <a:lstStyle/>
                    <a:p>
                      <a:pPr algn="ctr"/>
                      <a:r>
                        <a:rPr lang="en-US" sz="1000" dirty="0" smtClean="0"/>
                        <a:t>Volatility</a:t>
                      </a:r>
                      <a:endParaRPr lang="en-US" sz="1000" dirty="0"/>
                    </a:p>
                  </a:txBody>
                  <a:tcPr anchor="ctr"/>
                </a:tc>
                <a:tc>
                  <a:txBody>
                    <a:bodyPr/>
                    <a:lstStyle/>
                    <a:p>
                      <a:pPr algn="ctr"/>
                      <a:r>
                        <a:rPr lang="en-US" sz="1000" dirty="0" smtClean="0"/>
                        <a:t>Not volatile</a:t>
                      </a:r>
                      <a:endParaRPr lang="en-US" sz="1000" dirty="0"/>
                    </a:p>
                  </a:txBody>
                  <a:tcPr anchor="ctr"/>
                </a:tc>
                <a:tc>
                  <a:txBody>
                    <a:bodyPr/>
                    <a:lstStyle/>
                    <a:p>
                      <a:pPr algn="ctr"/>
                      <a:r>
                        <a:rPr lang="en-US" sz="1000" dirty="0" smtClean="0"/>
                        <a:t>Highly volatile</a:t>
                      </a:r>
                      <a:endParaRPr lang="en-US" sz="1000" dirty="0"/>
                    </a:p>
                  </a:txBody>
                  <a:tcPr anchor="ctr"/>
                </a:tc>
              </a:tr>
            </a:tbl>
          </a:graphicData>
        </a:graphic>
      </p:graphicFrame>
      <p:sp>
        <p:nvSpPr>
          <p:cNvPr id="14" name="TextBox 13"/>
          <p:cNvSpPr txBox="1"/>
          <p:nvPr/>
        </p:nvSpPr>
        <p:spPr>
          <a:xfrm>
            <a:off x="173551" y="935250"/>
            <a:ext cx="1638997" cy="18158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400" dirty="0" smtClean="0"/>
              <a:t>As the type of particles and forced of attraction in ionic and covalent compounds differ, their properties also differ! </a:t>
            </a:r>
            <a:endParaRPr lang="en-US"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31144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Crystal Structure of Ionic Compounds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19270" y="5531522"/>
            <a:ext cx="9144000" cy="523220"/>
          </a:xfrm>
          <a:prstGeom prst="rect">
            <a:avLst/>
          </a:prstGeom>
          <a:noFill/>
        </p:spPr>
        <p:txBody>
          <a:bodyPr wrap="square" rtlCol="0">
            <a:spAutoFit/>
          </a:bodyPr>
          <a:lstStyle/>
          <a:p>
            <a:r>
              <a:rPr lang="en-US" sz="1400" dirty="0"/>
              <a:t>LO 2.23: The student can create a representation of an ionic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0019" y="1851766"/>
            <a:ext cx="874700"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http://2012books.lardbucket.org/books/principles-of-general-chemistry-v1.0/section_06/ef1d43ca213e8e62a2b6f08fb431307c.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2146" y="1313123"/>
            <a:ext cx="7882338" cy="415666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6" name="Picture 8" descr="http://chemwiki.ucdavis.edu/@api/deki/files/8649/=151ionic.GIF?revision=1&amp;size=bestfit&amp;width=256&amp;height=288"/>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12771" y="1259882"/>
            <a:ext cx="3737248" cy="42099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43100" y="2159000"/>
            <a:ext cx="5257800" cy="2527300"/>
          </a:xfrm>
          <a:prstGeom prst="rect">
            <a:avLst/>
          </a:prstGeom>
          <a:ln w="76200">
            <a:solidFill>
              <a:schemeClr val="accent1"/>
            </a:solidFill>
          </a:ln>
        </p:spPr>
      </p:pic>
      <p:sp>
        <p:nvSpPr>
          <p:cNvPr id="10" name="Frame 9"/>
          <p:cNvSpPr/>
          <p:nvPr/>
        </p:nvSpPr>
        <p:spPr>
          <a:xfrm>
            <a:off x="2274910" y="3853446"/>
            <a:ext cx="4707778" cy="77197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41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Ratio of Masses in a Pure Sample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534683" y="657802"/>
            <a:ext cx="3915522" cy="4691100"/>
          </a:xfrm>
          <a:prstGeom prst="rect">
            <a:avLst/>
          </a:prstGeom>
        </p:spPr>
        <p:txBody>
          <a:bodyPr lIns="91425" tIns="91425" rIns="91425" bIns="91425" anchor="t" anchorCtr="0">
            <a:noAutofit/>
          </a:bodyPr>
          <a:lstStyle/>
          <a:p>
            <a:pPr marL="457200" lvl="0" indent="-228600" rtl="0">
              <a:spcBef>
                <a:spcPts val="0"/>
              </a:spcBef>
            </a:pPr>
            <a:endParaRPr lang="en-US" dirty="0" smtClean="0"/>
          </a:p>
          <a:p>
            <a:pPr marL="457200" lvl="0" indent="-228600" rtl="0">
              <a:spcBef>
                <a:spcPts val="0"/>
              </a:spcBef>
            </a:pPr>
            <a:endParaRPr lang="en-US" dirty="0"/>
          </a:p>
          <a:p>
            <a:pPr marL="457200" lvl="0" indent="-228600" rtl="0">
              <a:spcBef>
                <a:spcPts val="0"/>
              </a:spcBef>
            </a:pPr>
            <a:endParaRPr lang="en-US" dirty="0" smtClean="0"/>
          </a:p>
          <a:p>
            <a:pPr marL="457200" lvl="0" indent="-228600" rtl="0">
              <a:spcBef>
                <a:spcPts val="0"/>
              </a:spcBef>
            </a:pPr>
            <a:r>
              <a:rPr lang="en-US" dirty="0" smtClean="0"/>
              <a:t>All elements and molecules are made up of atoms</a:t>
            </a:r>
          </a:p>
          <a:p>
            <a:pPr marL="457200" lvl="0" indent="-228600" rtl="0">
              <a:spcBef>
                <a:spcPts val="0"/>
              </a:spcBef>
            </a:pPr>
            <a:r>
              <a:rPr lang="en-US" dirty="0" smtClean="0"/>
              <a:t>Substances with the same atomic makeup will have same average masses</a:t>
            </a:r>
          </a:p>
          <a:p>
            <a:pPr marL="457200" lvl="0" indent="-228600" rtl="0">
              <a:spcBef>
                <a:spcPts val="0"/>
              </a:spcBef>
            </a:pPr>
            <a:r>
              <a:rPr lang="en-US" dirty="0" smtClean="0"/>
              <a:t>The ratio of masses of the same substance is independent of size of the substance</a:t>
            </a:r>
            <a:endParaRPr lang="en-US" dirty="0"/>
          </a:p>
          <a:p>
            <a:pPr marL="457200" lvl="0" indent="-228600" rtl="0">
              <a:spcBef>
                <a:spcPts val="0"/>
              </a:spcBef>
            </a:pPr>
            <a:r>
              <a:rPr lang="en-US" dirty="0" smtClean="0"/>
              <a:t>Molecules with the same atomic makeup (ex: H</a:t>
            </a:r>
            <a:r>
              <a:rPr lang="en-US" baseline="-25000" dirty="0" smtClean="0"/>
              <a:t>2</a:t>
            </a:r>
            <a:r>
              <a:rPr lang="en-US" dirty="0" smtClean="0"/>
              <a:t>O) will have the same ratio of average atomic masses</a:t>
            </a:r>
          </a:p>
          <a:p>
            <a:pPr marL="685800" lvl="1">
              <a:spcBef>
                <a:spcPts val="0"/>
              </a:spcBef>
            </a:pPr>
            <a:r>
              <a:rPr lang="en-US" dirty="0" smtClean="0"/>
              <a:t>H</a:t>
            </a:r>
            <a:r>
              <a:rPr lang="en-US" baseline="-25000" dirty="0" smtClean="0"/>
              <a:t>2</a:t>
            </a:r>
            <a:r>
              <a:rPr lang="en-US" dirty="0" smtClean="0"/>
              <a:t>O</a:t>
            </a:r>
            <a:r>
              <a:rPr lang="en-US" baseline="-25000" dirty="0" smtClean="0"/>
              <a:t>2</a:t>
            </a:r>
            <a:r>
              <a:rPr lang="en-US" dirty="0" smtClean="0"/>
              <a:t> ratio would be different than H</a:t>
            </a:r>
            <a:r>
              <a:rPr lang="en-US" baseline="-25000" dirty="0" smtClean="0"/>
              <a:t>2</a:t>
            </a:r>
            <a:r>
              <a:rPr lang="en-US" dirty="0" smtClean="0"/>
              <a:t>O due to the different chemical makeup</a:t>
            </a: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1.1: Justify the observation that the ratio of the masses of the constituent elements in any pure sample of that compound is always identical on the basis of the atomic molecular theory.</a:t>
            </a:r>
            <a:r>
              <a:rPr lang="en-US" sz="1800" dirty="0">
                <a:solidFill>
                  <a:schemeClr val="dk1"/>
                </a:solidFill>
                <a:latin typeface="Rokkitt"/>
                <a:ea typeface="Rokkitt"/>
                <a:cs typeface="Rokkitt"/>
                <a:sym typeface="Rokkitt"/>
              </a:rPr>
              <a:t>		</a:t>
            </a:r>
          </a:p>
        </p:txBody>
      </p:sp>
      <p:sp>
        <p:nvSpPr>
          <p:cNvPr id="226" name="Shape 226"/>
          <p:cNvSpPr txBox="1"/>
          <p:nvPr/>
        </p:nvSpPr>
        <p:spPr>
          <a:xfrm>
            <a:off x="8078171"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80524" y="180131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5" name="Picture 4"/>
          <p:cNvPicPr>
            <a:picLocks noChangeAspect="1"/>
          </p:cNvPicPr>
          <p:nvPr/>
        </p:nvPicPr>
        <p:blipFill>
          <a:blip r:embed="rId6"/>
          <a:stretch>
            <a:fillRect/>
          </a:stretch>
        </p:blipFill>
        <p:spPr>
          <a:xfrm>
            <a:off x="66032" y="1948892"/>
            <a:ext cx="4643938" cy="3092665"/>
          </a:xfrm>
          <a:prstGeom prst="rect">
            <a:avLst/>
          </a:prstGeom>
        </p:spPr>
      </p:pic>
      <p:sp>
        <p:nvSpPr>
          <p:cNvPr id="6" name="Oval 5"/>
          <p:cNvSpPr/>
          <p:nvPr/>
        </p:nvSpPr>
        <p:spPr>
          <a:xfrm>
            <a:off x="1136822" y="1289718"/>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334462" y="1284897"/>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51237" y="1048816"/>
            <a:ext cx="292443" cy="32603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84484" y="1008344"/>
            <a:ext cx="615874" cy="369332"/>
          </a:xfrm>
          <a:prstGeom prst="rect">
            <a:avLst/>
          </a:prstGeom>
          <a:noFill/>
        </p:spPr>
        <p:txBody>
          <a:bodyPr wrap="none" rtlCol="0">
            <a:spAutoFit/>
          </a:bodyPr>
          <a:lstStyle/>
          <a:p>
            <a:r>
              <a:rPr lang="en-US" smtClean="0"/>
              <a:t>H</a:t>
            </a:r>
            <a:r>
              <a:rPr lang="en-US" baseline="-25000" smtClean="0"/>
              <a:t>2</a:t>
            </a:r>
            <a:r>
              <a:rPr lang="en-US" smtClean="0"/>
              <a:t>O</a:t>
            </a:r>
            <a:endParaRPr lang="en-US"/>
          </a:p>
        </p:txBody>
      </p:sp>
      <p:cxnSp>
        <p:nvCxnSpPr>
          <p:cNvPr id="9" name="Straight Arrow Connector 8"/>
          <p:cNvCxnSpPr>
            <a:stCxn id="21" idx="3"/>
          </p:cNvCxnSpPr>
          <p:nvPr/>
        </p:nvCxnSpPr>
        <p:spPr>
          <a:xfrm flipH="1">
            <a:off x="593124" y="1327107"/>
            <a:ext cx="600940" cy="18485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73612" y="1281165"/>
            <a:ext cx="143305" cy="19315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449765" y="1250045"/>
            <a:ext cx="850593" cy="19997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361631" y="1204227"/>
            <a:ext cx="1801699" cy="20826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378899" y="1130085"/>
            <a:ext cx="2647544" cy="21197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145574" y="2956265"/>
            <a:ext cx="1546640" cy="353943"/>
          </a:xfrm>
          <a:prstGeom prst="rect">
            <a:avLst/>
          </a:prstGeom>
          <a:solidFill>
            <a:schemeClr val="bg1"/>
          </a:solidFill>
        </p:spPr>
        <p:txBody>
          <a:bodyPr wrap="square" rtlCol="0">
            <a:spAutoFit/>
          </a:bodyPr>
          <a:lstStyle/>
          <a:p>
            <a:r>
              <a:rPr lang="en-US" sz="1700" dirty="0" smtClean="0">
                <a:solidFill>
                  <a:schemeClr val="tx1">
                    <a:lumMod val="75000"/>
                    <a:lumOff val="25000"/>
                  </a:schemeClr>
                </a:solidFill>
              </a:rPr>
              <a:t>108 g/</a:t>
            </a:r>
            <a:r>
              <a:rPr lang="en-US" sz="1700" dirty="0" err="1" smtClean="0">
                <a:solidFill>
                  <a:schemeClr val="tx1">
                    <a:lumMod val="75000"/>
                    <a:lumOff val="25000"/>
                  </a:schemeClr>
                </a:solidFill>
              </a:rPr>
              <a:t>mol</a:t>
            </a:r>
            <a:endParaRPr lang="en-US" sz="1700" dirty="0">
              <a:solidFill>
                <a:schemeClr val="tx1">
                  <a:lumMod val="75000"/>
                  <a:lumOff val="25000"/>
                </a:schemeClr>
              </a:solidFill>
            </a:endParaRPr>
          </a:p>
        </p:txBody>
      </p:sp>
      <p:sp>
        <p:nvSpPr>
          <p:cNvPr id="4" name="TextBox 3"/>
          <p:cNvSpPr txBox="1"/>
          <p:nvPr/>
        </p:nvSpPr>
        <p:spPr>
          <a:xfrm>
            <a:off x="1516917" y="1211835"/>
            <a:ext cx="6465821" cy="45243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smtClean="0"/>
              <a:t>A 4.5 gram sample of which of the following would have the greatest mass percent of oxygen?</a:t>
            </a:r>
          </a:p>
          <a:p>
            <a:pPr marL="342900" indent="-342900">
              <a:buAutoNum type="alphaUcPeriod"/>
            </a:pPr>
            <a:r>
              <a:rPr lang="en-US" dirty="0" smtClean="0"/>
              <a:t>Na</a:t>
            </a:r>
            <a:r>
              <a:rPr lang="en-US" baseline="-25000" dirty="0" smtClean="0"/>
              <a:t>2</a:t>
            </a:r>
            <a:r>
              <a:rPr lang="en-US" dirty="0" smtClean="0"/>
              <a:t>O (molar mass = 62 g/</a:t>
            </a:r>
            <a:r>
              <a:rPr lang="en-US" dirty="0" err="1" smtClean="0"/>
              <a:t>mol</a:t>
            </a:r>
            <a:r>
              <a:rPr lang="en-US" dirty="0" smtClean="0"/>
              <a:t>)</a:t>
            </a:r>
          </a:p>
          <a:p>
            <a:pPr marL="342900" indent="-342900">
              <a:buFontTx/>
              <a:buAutoNum type="alphaUcPeriod"/>
            </a:pPr>
            <a:r>
              <a:rPr lang="en-US" dirty="0" smtClean="0"/>
              <a:t>Li</a:t>
            </a:r>
            <a:r>
              <a:rPr lang="en-US" baseline="-25000" dirty="0" smtClean="0"/>
              <a:t>2</a:t>
            </a:r>
            <a:r>
              <a:rPr lang="en-US" dirty="0" smtClean="0"/>
              <a:t>O </a:t>
            </a:r>
            <a:r>
              <a:rPr lang="en-US" dirty="0"/>
              <a:t>(molar mass = </a:t>
            </a:r>
            <a:r>
              <a:rPr lang="en-US" dirty="0" smtClean="0"/>
              <a:t>30 </a:t>
            </a:r>
            <a:r>
              <a:rPr lang="en-US" dirty="0"/>
              <a:t>g/</a:t>
            </a:r>
            <a:r>
              <a:rPr lang="en-US" dirty="0" err="1"/>
              <a:t>mol</a:t>
            </a:r>
            <a:r>
              <a:rPr lang="en-US" dirty="0" smtClean="0"/>
              <a:t>)</a:t>
            </a:r>
          </a:p>
          <a:p>
            <a:pPr marL="342900" indent="-342900">
              <a:buFontTx/>
              <a:buAutoNum type="alphaUcPeriod"/>
            </a:pPr>
            <a:r>
              <a:rPr lang="en-US" dirty="0" err="1" smtClean="0"/>
              <a:t>MgO</a:t>
            </a:r>
            <a:r>
              <a:rPr lang="en-US" dirty="0"/>
              <a:t> (molar mass = </a:t>
            </a:r>
            <a:r>
              <a:rPr lang="en-US" dirty="0" smtClean="0"/>
              <a:t>40 </a:t>
            </a:r>
            <a:r>
              <a:rPr lang="en-US" dirty="0"/>
              <a:t>g/</a:t>
            </a:r>
            <a:r>
              <a:rPr lang="en-US" dirty="0" err="1"/>
              <a:t>mol</a:t>
            </a:r>
            <a:r>
              <a:rPr lang="en-US" dirty="0" smtClean="0"/>
              <a:t>)</a:t>
            </a:r>
          </a:p>
          <a:p>
            <a:pPr marL="342900" indent="-342900">
              <a:buFontTx/>
              <a:buAutoNum type="alphaUcPeriod"/>
            </a:pPr>
            <a:r>
              <a:rPr lang="en-US" dirty="0" err="1" smtClean="0"/>
              <a:t>SrO</a:t>
            </a:r>
            <a:r>
              <a:rPr lang="en-US" dirty="0" smtClean="0"/>
              <a:t> </a:t>
            </a:r>
            <a:r>
              <a:rPr lang="en-US" dirty="0"/>
              <a:t>(molar mass = </a:t>
            </a:r>
            <a:r>
              <a:rPr lang="en-US" dirty="0" smtClean="0"/>
              <a:t>104 </a:t>
            </a:r>
            <a:r>
              <a:rPr lang="en-US" dirty="0"/>
              <a:t>g/</a:t>
            </a:r>
            <a:r>
              <a:rPr lang="en-US" dirty="0" err="1"/>
              <a:t>mol</a:t>
            </a:r>
            <a:r>
              <a:rPr lang="en-US" dirty="0" smtClean="0"/>
              <a:t>)</a:t>
            </a:r>
          </a:p>
          <a:p>
            <a:endParaRPr lang="en-US" dirty="0"/>
          </a:p>
          <a:p>
            <a:endParaRPr lang="en-US" dirty="0" smtClean="0"/>
          </a:p>
          <a:p>
            <a:r>
              <a:rPr lang="en-US" dirty="0" smtClean="0"/>
              <a:t>Answer:</a:t>
            </a:r>
          </a:p>
          <a:p>
            <a:pPr marL="342900" indent="-342900">
              <a:buAutoNum type="alphaUcPeriod"/>
            </a:pPr>
            <a:r>
              <a:rPr lang="en-US" dirty="0" smtClean="0"/>
              <a:t>16/62 x 100 = 26 %</a:t>
            </a:r>
          </a:p>
          <a:p>
            <a:pPr marL="342900" indent="-342900">
              <a:buAutoNum type="alphaUcPeriod"/>
            </a:pPr>
            <a:r>
              <a:rPr lang="en-US" dirty="0" smtClean="0">
                <a:solidFill>
                  <a:schemeClr val="accent1"/>
                </a:solidFill>
              </a:rPr>
              <a:t>16/30 x 100 = 53%</a:t>
            </a:r>
          </a:p>
          <a:p>
            <a:pPr marL="342900" indent="-342900">
              <a:buAutoNum type="alphaUcPeriod"/>
            </a:pPr>
            <a:r>
              <a:rPr lang="en-US" dirty="0" smtClean="0">
                <a:solidFill>
                  <a:schemeClr val="bg1"/>
                </a:solidFill>
              </a:rPr>
              <a:t>16/40 x 100 = 40%</a:t>
            </a:r>
          </a:p>
          <a:p>
            <a:pPr marL="342900" indent="-342900">
              <a:buAutoNum type="alphaUcPeriod"/>
            </a:pPr>
            <a:r>
              <a:rPr lang="en-US" dirty="0" smtClean="0"/>
              <a:t>16/104 x 100 = 15%</a:t>
            </a:r>
            <a:endParaRPr lang="en-US" dirty="0"/>
          </a:p>
          <a:p>
            <a:pPr marL="342900" indent="-342900">
              <a:buFontTx/>
              <a:buAutoNum type="alphaUcPeriod"/>
            </a:pPr>
            <a:endParaRPr lang="en-US" dirty="0"/>
          </a:p>
          <a:p>
            <a:pPr marL="342900" indent="-342900">
              <a:buFontTx/>
              <a:buAutoNum type="alphaUcPeriod"/>
            </a:pPr>
            <a:endParaRPr lang="en-US" dirty="0"/>
          </a:p>
          <a:p>
            <a:pPr marL="342900" indent="-342900">
              <a:buAutoNum type="alphaUcPeriod"/>
            </a:pPr>
            <a:endParaRPr lang="en-US" dirty="0"/>
          </a:p>
        </p:txBody>
      </p:sp>
      <p:sp>
        <p:nvSpPr>
          <p:cNvPr id="38" name="Rounded Rectangle 37"/>
          <p:cNvSpPr/>
          <p:nvPr/>
        </p:nvSpPr>
        <p:spPr>
          <a:xfrm>
            <a:off x="1544995" y="3133236"/>
            <a:ext cx="6409664" cy="242594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02586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8"/>
                                        </p:tgtEl>
                                      </p:cBhvr>
                                    </p:animEffect>
                                    <p:set>
                                      <p:cBhvr>
                                        <p:cTn id="1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8" grpId="0" animBg="1"/>
      <p:bldP spid="38" grpId="1" animBg="1"/>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Crystal Structure of Ionic Compounds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2388" y="6287095"/>
            <a:ext cx="9144000" cy="523220"/>
          </a:xfrm>
          <a:prstGeom prst="rect">
            <a:avLst/>
          </a:prstGeom>
          <a:noFill/>
        </p:spPr>
        <p:txBody>
          <a:bodyPr wrap="square" rtlCol="0">
            <a:spAutoFit/>
          </a:bodyPr>
          <a:lstStyle/>
          <a:p>
            <a:r>
              <a:rPr lang="en-US" sz="1400" dirty="0"/>
              <a:t>LO 2.24: The student is able to explain a representation that connects properties of an ionic solid to its structural attributes and to the interactions present at the atomic level.</a:t>
            </a:r>
          </a:p>
        </p:txBody>
      </p:sp>
      <p:sp>
        <p:nvSpPr>
          <p:cNvPr id="9" name="TextBox 8"/>
          <p:cNvSpPr txBox="1"/>
          <p:nvPr/>
        </p:nvSpPr>
        <p:spPr>
          <a:xfrm>
            <a:off x="8084753" y="-83964"/>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565226" y="1550504"/>
            <a:ext cx="7309955" cy="1993624"/>
          </a:xfrm>
          <a:prstGeom prst="rect">
            <a:avLst/>
          </a:prstGeom>
          <a:ln w="38100" cmpd="sng">
            <a:solidFill>
              <a:schemeClr val="accent1"/>
            </a:solidFill>
          </a:ln>
        </p:spPr>
      </p:pic>
      <p:sp>
        <p:nvSpPr>
          <p:cNvPr id="3" name="TextBox 2"/>
          <p:cNvSpPr txBox="1"/>
          <p:nvPr/>
        </p:nvSpPr>
        <p:spPr>
          <a:xfrm>
            <a:off x="808383" y="3815264"/>
            <a:ext cx="7580243" cy="1200329"/>
          </a:xfrm>
          <a:prstGeom prst="rect">
            <a:avLst/>
          </a:prstGeom>
          <a:noFill/>
        </p:spPr>
        <p:txBody>
          <a:bodyPr wrap="square" rtlCol="0">
            <a:spAutoFit/>
          </a:bodyPr>
          <a:lstStyle/>
          <a:p>
            <a:r>
              <a:rPr lang="en-US" dirty="0" smtClean="0"/>
              <a:t>The +2 </a:t>
            </a:r>
            <a:r>
              <a:rPr lang="en-US" dirty="0"/>
              <a:t>and </a:t>
            </a:r>
            <a:r>
              <a:rPr lang="en-US" dirty="0" smtClean="0"/>
              <a:t>-2 </a:t>
            </a:r>
            <a:r>
              <a:rPr lang="en-US" dirty="0"/>
              <a:t>ions attract each other more strongly than </a:t>
            </a:r>
            <a:r>
              <a:rPr lang="en-US" dirty="0" smtClean="0"/>
              <a:t>+1 </a:t>
            </a:r>
            <a:r>
              <a:rPr lang="en-US" dirty="0"/>
              <a:t>attracts </a:t>
            </a:r>
            <a:r>
              <a:rPr lang="en-US" dirty="0" smtClean="0"/>
              <a:t>-1.</a:t>
            </a:r>
          </a:p>
          <a:p>
            <a:endParaRPr lang="en-US" dirty="0"/>
          </a:p>
          <a:p>
            <a:r>
              <a:rPr lang="en-US" dirty="0" smtClean="0"/>
              <a:t>The ions Mg</a:t>
            </a:r>
            <a:r>
              <a:rPr lang="en-US" baseline="30000" dirty="0" smtClean="0"/>
              <a:t>+2</a:t>
            </a:r>
            <a:r>
              <a:rPr lang="en-US" dirty="0" smtClean="0"/>
              <a:t> and O</a:t>
            </a:r>
            <a:r>
              <a:rPr lang="en-US" baseline="30000" dirty="0" smtClean="0"/>
              <a:t>-2</a:t>
            </a:r>
            <a:r>
              <a:rPr lang="en-US" dirty="0" smtClean="0"/>
              <a:t> are smaller than Na</a:t>
            </a:r>
            <a:r>
              <a:rPr lang="en-US" baseline="30000" dirty="0" smtClean="0"/>
              <a:t>+1</a:t>
            </a:r>
            <a:r>
              <a:rPr lang="en-US" dirty="0" smtClean="0"/>
              <a:t> and Cl</a:t>
            </a:r>
            <a:r>
              <a:rPr lang="en-US" baseline="30000" dirty="0" smtClean="0"/>
              <a:t>-1</a:t>
            </a:r>
            <a:r>
              <a:rPr lang="en-US" dirty="0" smtClean="0"/>
              <a:t>, therefore the ions can get closer together, increasing their electrostatic attractions.</a:t>
            </a:r>
            <a:endParaRPr lang="en-US" dirty="0"/>
          </a:p>
        </p:txBody>
      </p:sp>
      <p:sp>
        <p:nvSpPr>
          <p:cNvPr id="5" name="Rectangle 4"/>
          <p:cNvSpPr/>
          <p:nvPr/>
        </p:nvSpPr>
        <p:spPr>
          <a:xfrm>
            <a:off x="305194" y="3742824"/>
            <a:ext cx="7842537" cy="21203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157538" y="1832153"/>
            <a:ext cx="894959" cy="369332"/>
          </a:xfrm>
          <a:prstGeom prst="rect">
            <a:avLst/>
          </a:prstGeom>
          <a:noFill/>
        </p:spPr>
        <p:txBody>
          <a:bodyPr wrap="square" rtlCol="0">
            <a:spAutoFit/>
          </a:bodyPr>
          <a:lstStyle/>
          <a:p>
            <a:r>
              <a:rPr lang="en-US" dirty="0">
                <a:hlinkClick r:id="rId4"/>
              </a:rPr>
              <a:t>Video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59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1686"/>
            <a:ext cx="7556313" cy="1116106"/>
          </a:xfrm>
        </p:spPr>
        <p:txBody>
          <a:bodyPr/>
          <a:lstStyle/>
          <a:p>
            <a:r>
              <a:rPr lang="en-US" dirty="0"/>
              <a:t>Alloys and their Properties</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6" name="Picture 4" descr="solution"/>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4320" y="665537"/>
            <a:ext cx="5494709" cy="529346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3"/>
          <p:cNvPicPr>
            <a:picLocks noChangeAspect="1"/>
          </p:cNvPicPr>
          <p:nvPr/>
        </p:nvPicPr>
        <p:blipFill>
          <a:blip r:embed="rId5"/>
          <a:stretch>
            <a:fillRect/>
          </a:stretch>
        </p:blipFill>
        <p:spPr>
          <a:xfrm>
            <a:off x="6026601" y="1326685"/>
            <a:ext cx="1670613" cy="2366962"/>
          </a:xfrm>
          <a:prstGeom prst="rect">
            <a:avLst/>
          </a:prstGeom>
          <a:ln w="19050" cmpd="sng">
            <a:solidFill>
              <a:schemeClr val="accent1">
                <a:lumMod val="75000"/>
              </a:schemeClr>
            </a:solidFill>
          </a:ln>
        </p:spPr>
      </p:pic>
      <p:pic>
        <p:nvPicPr>
          <p:cNvPr id="5" name="Picture 4"/>
          <p:cNvPicPr>
            <a:picLocks noChangeAspect="1"/>
          </p:cNvPicPr>
          <p:nvPr/>
        </p:nvPicPr>
        <p:blipFill>
          <a:blip r:embed="rId6"/>
          <a:stretch>
            <a:fillRect/>
          </a:stretch>
        </p:blipFill>
        <p:spPr>
          <a:xfrm>
            <a:off x="7314887" y="3506867"/>
            <a:ext cx="1670613" cy="2366962"/>
          </a:xfrm>
          <a:prstGeom prst="rect">
            <a:avLst/>
          </a:prstGeom>
          <a:ln w="12700" cmpd="sng">
            <a:solidFill>
              <a:schemeClr val="tx1"/>
            </a:solidFill>
          </a:ln>
        </p:spPr>
      </p:pic>
      <p:sp>
        <p:nvSpPr>
          <p:cNvPr id="6" name="Rectangle 5"/>
          <p:cNvSpPr/>
          <p:nvPr/>
        </p:nvSpPr>
        <p:spPr>
          <a:xfrm>
            <a:off x="174320" y="4714875"/>
            <a:ext cx="5494709" cy="11953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102905"/>
            <a:ext cx="9144000" cy="738664"/>
          </a:xfrm>
          <a:prstGeom prst="rect">
            <a:avLst/>
          </a:prstGeom>
          <a:noFill/>
        </p:spPr>
        <p:txBody>
          <a:bodyPr wrap="square" rtlCol="0">
            <a:spAutoFit/>
          </a:bodyPr>
          <a:lstStyle/>
          <a:p>
            <a:r>
              <a:rPr lang="en-US" sz="1400" dirty="0"/>
              <a:t>LO 2.25: The student is able to compare the properties of metal alloys with their constituent elements to determine if an alloy has formed, identify the type of alloy formed, and explain the differences in properties using particulate level reasoning.</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8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http://www.dynamicscience.com.au/tester/solutions1/war/metallurgy/metalsconductalloys.gif"/>
          <p:cNvPicPr>
            <a:picLocks noChangeAspect="1" noChangeArrowheads="1" noCrop="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911" y="-1086150"/>
            <a:ext cx="8174424" cy="757497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itle 3"/>
          <p:cNvSpPr>
            <a:spLocks noGrp="1"/>
          </p:cNvSpPr>
          <p:nvPr>
            <p:ph type="title"/>
          </p:nvPr>
        </p:nvSpPr>
        <p:spPr>
          <a:xfrm>
            <a:off x="498474" y="163262"/>
            <a:ext cx="7556313" cy="1116106"/>
          </a:xfrm>
        </p:spPr>
        <p:txBody>
          <a:bodyPr/>
          <a:lstStyle/>
          <a:p>
            <a:r>
              <a:rPr lang="en-US" dirty="0" smtClean="0"/>
              <a:t>Alloys!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4"/>
              </a:rPr>
              <a:t>Video</a:t>
            </a:r>
            <a:endParaRPr lang="en-US" dirty="0"/>
          </a:p>
        </p:txBody>
      </p:sp>
      <p:sp>
        <p:nvSpPr>
          <p:cNvPr id="10" name="TextBox 9"/>
          <p:cNvSpPr txBox="1"/>
          <p:nvPr/>
        </p:nvSpPr>
        <p:spPr>
          <a:xfrm>
            <a:off x="0" y="6334780"/>
            <a:ext cx="9144000" cy="523220"/>
          </a:xfrm>
          <a:prstGeom prst="rect">
            <a:avLst/>
          </a:prstGeom>
          <a:noFill/>
        </p:spPr>
        <p:txBody>
          <a:bodyPr wrap="square" rtlCol="0">
            <a:spAutoFit/>
          </a:bodyPr>
          <a:lstStyle/>
          <a:p>
            <a:r>
              <a:rPr lang="en-US" sz="1400" dirty="0"/>
              <a:t>LO 2.26: Students can use the electron sea model of metallic bonding to predict or make claims about macroscopic properties of metals or alloys.</a:t>
            </a:r>
          </a:p>
        </p:txBody>
      </p:sp>
      <p:pic>
        <p:nvPicPr>
          <p:cNvPr id="2" name="Picture 1"/>
          <p:cNvPicPr>
            <a:picLocks noChangeAspect="1"/>
          </p:cNvPicPr>
          <p:nvPr/>
        </p:nvPicPr>
        <p:blipFill>
          <a:blip r:embed="rId5"/>
          <a:stretch>
            <a:fillRect/>
          </a:stretch>
        </p:blipFill>
        <p:spPr>
          <a:xfrm>
            <a:off x="23301" y="2203137"/>
            <a:ext cx="9181592" cy="382566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52022" y="758300"/>
            <a:ext cx="6413500" cy="5270500"/>
          </a:xfrm>
          <a:prstGeom prst="rect">
            <a:avLst/>
          </a:prstGeom>
          <a:ln w="76200">
            <a:solidFill>
              <a:schemeClr val="tx1"/>
            </a:solidFill>
          </a:ln>
        </p:spPr>
      </p:pic>
      <p:sp>
        <p:nvSpPr>
          <p:cNvPr id="12" name="Frame 11"/>
          <p:cNvSpPr/>
          <p:nvPr/>
        </p:nvSpPr>
        <p:spPr>
          <a:xfrm>
            <a:off x="1628035" y="5470079"/>
            <a:ext cx="5378407"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70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Metallic Solids - Characteristics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188071"/>
            <a:ext cx="9144000" cy="523220"/>
          </a:xfrm>
          <a:prstGeom prst="rect">
            <a:avLst/>
          </a:prstGeom>
          <a:noFill/>
        </p:spPr>
        <p:txBody>
          <a:bodyPr wrap="square" rtlCol="0">
            <a:spAutoFit/>
          </a:bodyPr>
          <a:lstStyle/>
          <a:p>
            <a:r>
              <a:rPr lang="en-US" sz="1400" dirty="0" smtClean="0"/>
              <a:t>LO 2.27</a:t>
            </a:r>
            <a:r>
              <a:rPr lang="en-US" sz="1400" dirty="0"/>
              <a:t>: The student can create a representation of a metallic solid that shows essential characteristics of the structure and interactions present in the substance.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0" name="Picture 2" descr="http://a.files.bbci.co.uk/bam/live/content/z7ydxnb/small"/>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66938" y="3333687"/>
            <a:ext cx="2567678" cy="244098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4" name="Picture 6" descr="http://intranet.micds.org/upper/science/chem_02/chem_text_'02/secondsemester/newchaps/solutionscolligativeprops/images/brass.gif"/>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5679" y="710005"/>
            <a:ext cx="6382443" cy="280376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6" name="Picture 8" descr="https://upload.wikimedia.org/wikipedia/commons/thumb/1/19/Interstitial_solute.svg/2000px-Interstitial_solute.svg.png"/>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77409" y="3617123"/>
            <a:ext cx="2367800" cy="236424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87984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Properties of Metallic Solids</a:t>
            </a:r>
            <a:endParaRPr lang="en-US" dirty="0"/>
          </a:p>
        </p:txBody>
      </p:sp>
      <p:sp>
        <p:nvSpPr>
          <p:cNvPr id="11" name="TextBox 10"/>
          <p:cNvSpPr txBox="1"/>
          <p:nvPr/>
        </p:nvSpPr>
        <p:spPr>
          <a:xfrm>
            <a:off x="0" y="6311182"/>
            <a:ext cx="9144000" cy="523220"/>
          </a:xfrm>
          <a:prstGeom prst="rect">
            <a:avLst/>
          </a:prstGeom>
          <a:noFill/>
        </p:spPr>
        <p:txBody>
          <a:bodyPr wrap="square" rtlCol="0">
            <a:spAutoFit/>
          </a:bodyPr>
          <a:lstStyle/>
          <a:p>
            <a:r>
              <a:rPr lang="en-US" sz="1400" dirty="0" smtClean="0"/>
              <a:t>LO 2.28</a:t>
            </a:r>
            <a:r>
              <a:rPr lang="en-US" sz="1400" dirty="0"/>
              <a:t>: The student is able to explain a representation that connects properties of a metallic solid to its structural attributes and to the interactions present at the atomic level. </a:t>
            </a:r>
          </a:p>
        </p:txBody>
      </p:sp>
      <p:pic>
        <p:nvPicPr>
          <p:cNvPr id="3074" name="Picture 2" descr="solution"/>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5679" y="1306104"/>
            <a:ext cx="7429364" cy="459970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250415" y="4306957"/>
            <a:ext cx="7866686" cy="1789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35785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9" name="TextBox 8"/>
          <p:cNvSpPr txBox="1"/>
          <p:nvPr/>
        </p:nvSpPr>
        <p:spPr>
          <a:xfrm>
            <a:off x="8290017" y="-58308"/>
            <a:ext cx="979575" cy="369332"/>
          </a:xfrm>
          <a:prstGeom prst="rect">
            <a:avLst/>
          </a:prstGeom>
          <a:noFill/>
        </p:spPr>
        <p:txBody>
          <a:bodyPr wrap="square" rtlCol="0">
            <a:spAutoFit/>
          </a:bodyPr>
          <a:lstStyle/>
          <a:p>
            <a:r>
              <a:rPr lang="en-US" dirty="0">
                <a:hlinkClick r:id="rId4"/>
              </a:rPr>
              <a:t>Source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04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Covalent Compounds - Interactions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24434"/>
            <a:ext cx="9144000" cy="523220"/>
          </a:xfrm>
          <a:prstGeom prst="rect">
            <a:avLst/>
          </a:prstGeom>
          <a:noFill/>
        </p:spPr>
        <p:txBody>
          <a:bodyPr wrap="square" rtlCol="0">
            <a:spAutoFit/>
          </a:bodyPr>
          <a:lstStyle/>
          <a:p>
            <a:r>
              <a:rPr lang="en-US" sz="1400" dirty="0" smtClean="0"/>
              <a:t>LO 2.29</a:t>
            </a:r>
            <a:r>
              <a:rPr lang="en-US" sz="1400" dirty="0"/>
              <a:t>: The student can create a representation of a covalent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www.philosophyib.com/3/images/slides/gvsd.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9679" y="1386255"/>
            <a:ext cx="5372100" cy="4762500"/>
          </a:xfrm>
          <a:prstGeom prst="rect">
            <a:avLst/>
          </a:prstGeom>
          <a:noFill/>
          <a:ln w="38100" cmpd="sng">
            <a:solidFill>
              <a:schemeClr val="accent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5735910" y="833855"/>
            <a:ext cx="2186860" cy="53553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Graphite are sheets of carbon atoms bonded together and stacked on top of one another. The interactions between sheets is weak, much like the substance itself. </a:t>
            </a:r>
          </a:p>
          <a:p>
            <a:pPr algn="ctr"/>
            <a:endParaRPr lang="en-US" dirty="0"/>
          </a:p>
          <a:p>
            <a:pPr algn="ctr"/>
            <a:r>
              <a:rPr lang="en-US" dirty="0" smtClean="0"/>
              <a:t>Diamond’s carbon atoms are more connected in a three dimensional structure, adding strength to the network.</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18805" y="1038999"/>
            <a:ext cx="4712195" cy="4422001"/>
          </a:xfrm>
          <a:prstGeom prst="rect">
            <a:avLst/>
          </a:prstGeom>
          <a:ln w="76200">
            <a:solidFill>
              <a:schemeClr val="accent1"/>
            </a:solidFill>
          </a:ln>
        </p:spPr>
      </p:pic>
      <p:sp>
        <p:nvSpPr>
          <p:cNvPr id="10" name="Frame 9"/>
          <p:cNvSpPr/>
          <p:nvPr/>
        </p:nvSpPr>
        <p:spPr>
          <a:xfrm>
            <a:off x="2156160" y="4013860"/>
            <a:ext cx="4410895" cy="140375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398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Covalent Solids</a:t>
            </a:r>
            <a:endParaRPr lang="en-US" dirty="0"/>
          </a:p>
        </p:txBody>
      </p:sp>
      <p:pic>
        <p:nvPicPr>
          <p:cNvPr id="2" name="Picture 1"/>
          <p:cNvPicPr>
            <a:picLocks noChangeAspect="1"/>
          </p:cNvPicPr>
          <p:nvPr/>
        </p:nvPicPr>
        <p:blipFill rotWithShape="1">
          <a:blip r:embed="rId2"/>
          <a:srcRect t="11168"/>
          <a:stretch/>
        </p:blipFill>
        <p:spPr>
          <a:xfrm>
            <a:off x="133631" y="1076618"/>
            <a:ext cx="7921156" cy="3606847"/>
          </a:xfrm>
          <a:prstGeom prst="rect">
            <a:avLst/>
          </a:prstGeom>
          <a:ln w="38100" cmpd="sng">
            <a:solidFill>
              <a:schemeClr val="accent1"/>
            </a:solidFill>
          </a:ln>
        </p:spPr>
      </p:pic>
      <p:pic>
        <p:nvPicPr>
          <p:cNvPr id="3" name="Picture 2"/>
          <p:cNvPicPr>
            <a:picLocks noChangeAspect="1"/>
          </p:cNvPicPr>
          <p:nvPr/>
        </p:nvPicPr>
        <p:blipFill>
          <a:blip r:embed="rId3"/>
          <a:stretch>
            <a:fillRect/>
          </a:stretch>
        </p:blipFill>
        <p:spPr>
          <a:xfrm>
            <a:off x="1997784" y="5088835"/>
            <a:ext cx="4869930" cy="680902"/>
          </a:xfrm>
          <a:prstGeom prst="rect">
            <a:avLst/>
          </a:prstGeom>
        </p:spPr>
      </p:pic>
      <p:sp>
        <p:nvSpPr>
          <p:cNvPr id="4" name="Rectangle 3"/>
          <p:cNvSpPr/>
          <p:nvPr/>
        </p:nvSpPr>
        <p:spPr>
          <a:xfrm>
            <a:off x="1709530" y="4916106"/>
            <a:ext cx="5433392" cy="10263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325741"/>
            <a:ext cx="9144000" cy="523220"/>
          </a:xfrm>
          <a:prstGeom prst="rect">
            <a:avLst/>
          </a:prstGeom>
          <a:noFill/>
        </p:spPr>
        <p:txBody>
          <a:bodyPr wrap="square" rtlCol="0">
            <a:spAutoFit/>
          </a:bodyPr>
          <a:lstStyle/>
          <a:p>
            <a:r>
              <a:rPr lang="en-US" sz="1400" dirty="0" smtClean="0"/>
              <a:t>LO 2.30: </a:t>
            </a:r>
            <a:r>
              <a:rPr lang="en-US" sz="1400" dirty="0"/>
              <a:t>The student is able to explain a representation that connects properties of a covalent solid to its structural attributes and to the interactions present at the atomic level.</a:t>
            </a:r>
          </a:p>
        </p:txBody>
      </p:sp>
      <p:sp>
        <p:nvSpPr>
          <p:cNvPr id="8" name="TextBox 7"/>
          <p:cNvSpPr txBox="1"/>
          <p:nvPr/>
        </p:nvSpPr>
        <p:spPr>
          <a:xfrm>
            <a:off x="8097582" y="-32652"/>
            <a:ext cx="979575" cy="369332"/>
          </a:xfrm>
          <a:prstGeom prst="rect">
            <a:avLst/>
          </a:prstGeom>
          <a:noFill/>
        </p:spPr>
        <p:txBody>
          <a:bodyPr wrap="square" rtlCol="0">
            <a:spAutoFit/>
          </a:bodyPr>
          <a:lstStyle/>
          <a:p>
            <a:r>
              <a:rPr lang="en-US" dirty="0">
                <a:hlinkClick r:id="rId4"/>
              </a:rPr>
              <a:t>Source</a:t>
            </a:r>
            <a:endParaRPr lang="en-US" dirty="0"/>
          </a:p>
        </p:txBody>
      </p:sp>
      <p:sp>
        <p:nvSpPr>
          <p:cNvPr id="9" name="TextBox 8"/>
          <p:cNvSpPr txBox="1"/>
          <p:nvPr/>
        </p:nvSpPr>
        <p:spPr>
          <a:xfrm>
            <a:off x="8157538" y="1816854"/>
            <a:ext cx="894959" cy="369332"/>
          </a:xfrm>
          <a:prstGeom prst="rect">
            <a:avLst/>
          </a:prstGeom>
          <a:noFill/>
        </p:spPr>
        <p:txBody>
          <a:bodyPr wrap="square" rtlCol="0">
            <a:spAutoFit/>
          </a:bodyPr>
          <a:lstStyle/>
          <a:p>
            <a:r>
              <a:rPr lang="en-US" dirty="0">
                <a:hlinkClick r:id="rId5"/>
              </a:rPr>
              <a:t>Video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048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4288762"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Iodine (I</a:t>
            </a:r>
            <a:r>
              <a:rPr lang="en-US" b="1" baseline="-25000" dirty="0" smtClean="0"/>
              <a:t>2</a:t>
            </a:r>
            <a:r>
              <a:rPr lang="en-US" b="1" dirty="0" smtClean="0"/>
              <a:t>)</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3" name="Rectangle 2"/>
          <p:cNvSpPr/>
          <p:nvPr/>
        </p:nvSpPr>
        <p:spPr>
          <a:xfrm>
            <a:off x="304800"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Water (H</a:t>
            </a:r>
            <a:r>
              <a:rPr lang="en-US" b="1" baseline="-25000" dirty="0" smtClean="0"/>
              <a:t>2</a:t>
            </a:r>
            <a:r>
              <a:rPr lang="en-US" b="1" dirty="0" smtClean="0"/>
              <a:t>O)</a:t>
            </a:r>
            <a:endParaRPr lang="en-US" b="1"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7" name="Title 6"/>
          <p:cNvSpPr>
            <a:spLocks noGrp="1"/>
          </p:cNvSpPr>
          <p:nvPr>
            <p:ph type="title"/>
          </p:nvPr>
        </p:nvSpPr>
        <p:spPr>
          <a:xfrm>
            <a:off x="498474" y="-96398"/>
            <a:ext cx="7556313" cy="1116106"/>
          </a:xfrm>
        </p:spPr>
        <p:txBody>
          <a:bodyPr/>
          <a:lstStyle/>
          <a:p>
            <a:r>
              <a:rPr lang="en-US" dirty="0" smtClean="0"/>
              <a:t>Molecular Compounds - Interactions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14" name="TextBox 13"/>
          <p:cNvSpPr txBox="1"/>
          <p:nvPr/>
        </p:nvSpPr>
        <p:spPr>
          <a:xfrm>
            <a:off x="0" y="6211669"/>
            <a:ext cx="9144000" cy="523220"/>
          </a:xfrm>
          <a:prstGeom prst="rect">
            <a:avLst/>
          </a:prstGeom>
          <a:noFill/>
        </p:spPr>
        <p:txBody>
          <a:bodyPr wrap="square" rtlCol="0">
            <a:spAutoFit/>
          </a:bodyPr>
          <a:lstStyle/>
          <a:p>
            <a:r>
              <a:rPr lang="en-US" sz="1400" dirty="0" smtClean="0"/>
              <a:t>LO 2.31</a:t>
            </a:r>
            <a:r>
              <a:rPr lang="en-US" sz="1400" dirty="0"/>
              <a:t>: The student can create a representation of a molecular solid that shows essential characteristics of the structure and interactions in the substance.</a:t>
            </a:r>
          </a:p>
        </p:txBody>
      </p:sp>
      <p:pic>
        <p:nvPicPr>
          <p:cNvPr id="2050" name="Picture 2" descr="http://www.chemguide.co.uk/atoms/structures/ice.GIF"/>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1109" y="3353510"/>
            <a:ext cx="3458089" cy="225342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2" name="Picture 4" descr="http://www.chemguide.co.uk/atoms/structures/i2.GIF"/>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94383" y="1712243"/>
            <a:ext cx="1820317" cy="168603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4"/>
          <p:cNvPicPr>
            <a:picLocks noChangeAspect="1"/>
          </p:cNvPicPr>
          <p:nvPr/>
        </p:nvPicPr>
        <p:blipFill>
          <a:blip r:embed="rId6"/>
          <a:stretch>
            <a:fillRect/>
          </a:stretch>
        </p:blipFill>
        <p:spPr>
          <a:xfrm>
            <a:off x="4409080" y="4272612"/>
            <a:ext cx="3590925" cy="1438275"/>
          </a:xfrm>
          <a:prstGeom prst="rect">
            <a:avLst/>
          </a:prstGeom>
        </p:spPr>
      </p:pic>
      <p:sp>
        <p:nvSpPr>
          <p:cNvPr id="6" name="TextBox 5"/>
          <p:cNvSpPr txBox="1"/>
          <p:nvPr/>
        </p:nvSpPr>
        <p:spPr>
          <a:xfrm>
            <a:off x="4409080" y="3515315"/>
            <a:ext cx="3462711" cy="523220"/>
          </a:xfrm>
          <a:prstGeom prst="rect">
            <a:avLst/>
          </a:prstGeom>
          <a:noFill/>
        </p:spPr>
        <p:txBody>
          <a:bodyPr wrap="square" rtlCol="0">
            <a:spAutoFit/>
          </a:bodyPr>
          <a:lstStyle/>
          <a:p>
            <a:pPr algn="ctr"/>
            <a:r>
              <a:rPr lang="en-US" sz="1400" dirty="0" smtClean="0">
                <a:solidFill>
                  <a:schemeClr val="bg1"/>
                </a:solidFill>
              </a:rPr>
              <a:t>Non-Polar Covalent compounds align according to LDF’s as a solid. </a:t>
            </a:r>
            <a:endParaRPr lang="en-US" sz="1400" dirty="0">
              <a:solidFill>
                <a:schemeClr val="bg1"/>
              </a:solidFill>
            </a:endParaRPr>
          </a:p>
        </p:txBody>
      </p:sp>
      <p:sp>
        <p:nvSpPr>
          <p:cNvPr id="15" name="TextBox 14"/>
          <p:cNvSpPr txBox="1"/>
          <p:nvPr/>
        </p:nvSpPr>
        <p:spPr>
          <a:xfrm>
            <a:off x="304801" y="2146844"/>
            <a:ext cx="3831562" cy="523220"/>
          </a:xfrm>
          <a:prstGeom prst="rect">
            <a:avLst/>
          </a:prstGeom>
          <a:noFill/>
        </p:spPr>
        <p:txBody>
          <a:bodyPr wrap="square" rtlCol="0">
            <a:spAutoFit/>
          </a:bodyPr>
          <a:lstStyle/>
          <a:p>
            <a:pPr algn="ctr"/>
            <a:r>
              <a:rPr lang="en-US" sz="1400" dirty="0" smtClean="0">
                <a:solidFill>
                  <a:schemeClr val="bg1"/>
                </a:solidFill>
              </a:rPr>
              <a:t>Polar Covalent compounds align according to dipole-dipole interactions. </a:t>
            </a:r>
            <a:endParaRPr lang="en-US" sz="1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42448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535827" y="15670"/>
            <a:ext cx="7556313" cy="1116106"/>
          </a:xfrm>
        </p:spPr>
        <p:txBody>
          <a:bodyPr/>
          <a:lstStyle/>
          <a:p>
            <a:r>
              <a:rPr lang="en-US" dirty="0" smtClean="0"/>
              <a:t>Molecular Compound Interactions</a:t>
            </a:r>
            <a:endParaRPr lang="en-US" dirty="0"/>
          </a:p>
        </p:txBody>
      </p:sp>
      <p:sp>
        <p:nvSpPr>
          <p:cNvPr id="11" name="TextBox 10"/>
          <p:cNvSpPr txBox="1"/>
          <p:nvPr/>
        </p:nvSpPr>
        <p:spPr>
          <a:xfrm>
            <a:off x="0" y="6334780"/>
            <a:ext cx="9144000" cy="523220"/>
          </a:xfrm>
          <a:prstGeom prst="rect">
            <a:avLst/>
          </a:prstGeom>
          <a:noFill/>
        </p:spPr>
        <p:txBody>
          <a:bodyPr wrap="square" rtlCol="0">
            <a:spAutoFit/>
          </a:bodyPr>
          <a:lstStyle/>
          <a:p>
            <a:r>
              <a:rPr lang="en-US" sz="1400" dirty="0" smtClean="0"/>
              <a:t>LO 2.32</a:t>
            </a:r>
            <a:r>
              <a:rPr lang="en-US" sz="1400" dirty="0"/>
              <a:t>: The student is able to explain a representation that connects properties of a molecular solid to its structural attributes and to the interactions present at the atomic level.</a:t>
            </a:r>
          </a:p>
        </p:txBody>
      </p:sp>
      <p:sp>
        <p:nvSpPr>
          <p:cNvPr id="13" name="TextBox 12"/>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1771694" y="708023"/>
            <a:ext cx="4839227" cy="1530853"/>
          </a:xfrm>
          <a:prstGeom prst="rect">
            <a:avLst/>
          </a:prstGeom>
        </p:spPr>
      </p:pic>
      <p:pic>
        <p:nvPicPr>
          <p:cNvPr id="3" name="Picture 2"/>
          <p:cNvPicPr>
            <a:picLocks noChangeAspect="1"/>
          </p:cNvPicPr>
          <p:nvPr/>
        </p:nvPicPr>
        <p:blipFill>
          <a:blip r:embed="rId4"/>
          <a:stretch>
            <a:fillRect/>
          </a:stretch>
        </p:blipFill>
        <p:spPr>
          <a:xfrm>
            <a:off x="343597" y="2918141"/>
            <a:ext cx="8302858" cy="497186"/>
          </a:xfrm>
          <a:prstGeom prst="rect">
            <a:avLst/>
          </a:prstGeom>
        </p:spPr>
      </p:pic>
      <p:pic>
        <p:nvPicPr>
          <p:cNvPr id="4" name="Picture 3"/>
          <p:cNvPicPr>
            <a:picLocks noChangeAspect="1"/>
          </p:cNvPicPr>
          <p:nvPr/>
        </p:nvPicPr>
        <p:blipFill>
          <a:blip r:embed="rId5"/>
          <a:stretch>
            <a:fillRect/>
          </a:stretch>
        </p:blipFill>
        <p:spPr>
          <a:xfrm>
            <a:off x="2828830" y="2391012"/>
            <a:ext cx="2895600" cy="238125"/>
          </a:xfrm>
          <a:prstGeom prst="rect">
            <a:avLst/>
          </a:prstGeom>
        </p:spPr>
      </p:pic>
      <p:sp>
        <p:nvSpPr>
          <p:cNvPr id="5" name="Rectangle 4"/>
          <p:cNvSpPr/>
          <p:nvPr/>
        </p:nvSpPr>
        <p:spPr>
          <a:xfrm>
            <a:off x="2235121" y="2389666"/>
            <a:ext cx="3991436" cy="4387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1471612" y="3508216"/>
            <a:ext cx="6200775" cy="2733675"/>
          </a:xfrm>
          <a:prstGeom prst="rect">
            <a:avLst/>
          </a:prstGeom>
        </p:spPr>
      </p:pic>
      <p:sp>
        <p:nvSpPr>
          <p:cNvPr id="14" name="Rectangle 13"/>
          <p:cNvSpPr/>
          <p:nvPr/>
        </p:nvSpPr>
        <p:spPr>
          <a:xfrm>
            <a:off x="1403045" y="3415327"/>
            <a:ext cx="6098532" cy="2826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195223" y="1038547"/>
            <a:ext cx="398444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Times New Roman"/>
                <a:cs typeface="Times New Roman"/>
              </a:rPr>
              <a:t>a. Covalent bonds</a:t>
            </a:r>
          </a:p>
          <a:p>
            <a:r>
              <a:rPr lang="en-US" dirty="0" smtClean="0">
                <a:latin typeface="Times New Roman"/>
                <a:cs typeface="Times New Roman"/>
              </a:rPr>
              <a:t>b. Hydrogen bonds</a:t>
            </a:r>
          </a:p>
          <a:p>
            <a:r>
              <a:rPr lang="en-US" dirty="0" smtClean="0">
                <a:latin typeface="Times New Roman"/>
                <a:cs typeface="Times New Roman"/>
              </a:rPr>
              <a:t>c. Dipole-dipole interactions</a:t>
            </a:r>
          </a:p>
          <a:p>
            <a:r>
              <a:rPr lang="en-US" dirty="0" smtClean="0">
                <a:latin typeface="Times New Roman"/>
                <a:cs typeface="Times New Roman"/>
              </a:rPr>
              <a:t>d. London Dispersion Forces</a:t>
            </a:r>
          </a:p>
        </p:txBody>
      </p:sp>
      <p:sp>
        <p:nvSpPr>
          <p:cNvPr id="15" name="TextBox 14"/>
          <p:cNvSpPr txBox="1"/>
          <p:nvPr/>
        </p:nvSpPr>
        <p:spPr>
          <a:xfrm>
            <a:off x="8111635" y="1816854"/>
            <a:ext cx="894959" cy="369332"/>
          </a:xfrm>
          <a:prstGeom prst="rect">
            <a:avLst/>
          </a:prstGeom>
          <a:noFill/>
        </p:spPr>
        <p:txBody>
          <a:bodyPr wrap="square" rtlCol="0">
            <a:spAutoFit/>
          </a:bodyPr>
          <a:lstStyle/>
          <a:p>
            <a:r>
              <a:rPr lang="en-US" dirty="0">
                <a:hlinkClick r:id="rId7"/>
              </a:rPr>
              <a:t>Video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724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#3</a:t>
            </a:r>
            <a:endParaRPr lang="en-US" sz="4000" dirty="0"/>
          </a:p>
        </p:txBody>
      </p:sp>
      <p:sp>
        <p:nvSpPr>
          <p:cNvPr id="6" name="Text Placeholder 5"/>
          <p:cNvSpPr>
            <a:spLocks noGrp="1"/>
          </p:cNvSpPr>
          <p:nvPr>
            <p:ph type="body" idx="1"/>
          </p:nvPr>
        </p:nvSpPr>
        <p:spPr>
          <a:xfrm>
            <a:off x="1705429" y="4495800"/>
            <a:ext cx="6219371" cy="1500187"/>
          </a:xfrm>
        </p:spPr>
        <p:txBody>
          <a:bodyPr>
            <a:normAutofit/>
          </a:bodyPr>
          <a:lstStyle/>
          <a:p>
            <a:r>
              <a:rPr lang="en-US" sz="5000" dirty="0" smtClean="0"/>
              <a:t>Chemical Reactions</a:t>
            </a:r>
            <a:endParaRPr lang="en-US" sz="5000" dirty="0"/>
          </a:p>
        </p:txBody>
      </p:sp>
      <p:pic>
        <p:nvPicPr>
          <p:cNvPr id="4" name="Picture 3"/>
          <p:cNvPicPr>
            <a:picLocks noChangeAspect="1"/>
          </p:cNvPicPr>
          <p:nvPr/>
        </p:nvPicPr>
        <p:blipFill>
          <a:blip r:embed="rId2">
            <a:alphaModFix/>
          </a:blip>
          <a:stretch>
            <a:fillRect/>
          </a:stretch>
        </p:blipFill>
        <p:spPr>
          <a:xfrm>
            <a:off x="2496678" y="1078162"/>
            <a:ext cx="5962859" cy="1849522"/>
          </a:xfrm>
          <a:prstGeom prst="rect">
            <a:avLst/>
          </a:prstGeom>
          <a:ln w="76200" cmpd="sng">
            <a:solidFill>
              <a:schemeClr val="accent4"/>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0267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Composition of Pure Substances and/or Mixtures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244899" y="717530"/>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Percent mass can be used to determine the composition of a substance</a:t>
            </a:r>
          </a:p>
          <a:p>
            <a:pPr marL="685800" lvl="1">
              <a:spcBef>
                <a:spcPts val="0"/>
              </a:spcBef>
            </a:pPr>
            <a:r>
              <a:rPr lang="en-US" dirty="0" smtClean="0"/>
              <a:t>% mass can also be used to find the empirical formula</a:t>
            </a:r>
          </a:p>
          <a:p>
            <a:pPr marL="457200">
              <a:spcBef>
                <a:spcPts val="0"/>
              </a:spcBef>
            </a:pPr>
            <a:r>
              <a:rPr lang="en-US" dirty="0" smtClean="0"/>
              <a:t>The empirical formula is the simplest formula of a substance</a:t>
            </a:r>
          </a:p>
          <a:p>
            <a:pPr marL="685800" lvl="1">
              <a:spcBef>
                <a:spcPts val="0"/>
              </a:spcBef>
            </a:pPr>
            <a:r>
              <a:rPr lang="en-US" dirty="0" smtClean="0"/>
              <a:t>It is a ratio between the moles of each element in the substance</a:t>
            </a:r>
          </a:p>
          <a:p>
            <a:pPr marL="685800" lvl="1">
              <a:spcBef>
                <a:spcPts val="0"/>
              </a:spcBef>
            </a:pPr>
            <a:r>
              <a:rPr lang="en-US" dirty="0" smtClean="0"/>
              <a:t>Quick steps to solve!</a:t>
            </a:r>
          </a:p>
          <a:p>
            <a:pPr marL="914400" lvl="2">
              <a:spcBef>
                <a:spcPts val="0"/>
              </a:spcBef>
            </a:pPr>
            <a:r>
              <a:rPr lang="en-US" dirty="0" smtClean="0"/>
              <a:t>% to mass, mass to moles, divide by the smallest and multiply ‘til whole!)</a:t>
            </a:r>
          </a:p>
          <a:p>
            <a:pPr marL="685800" lvl="1">
              <a:spcBef>
                <a:spcPts val="0"/>
              </a:spcBef>
            </a:pPr>
            <a:r>
              <a:rPr lang="en-US" dirty="0" smtClean="0"/>
              <a:t>The molecular formula is the actual formula of a substance</a:t>
            </a:r>
          </a:p>
          <a:p>
            <a:pPr marL="914400" lvl="2">
              <a:spcBef>
                <a:spcPts val="0"/>
              </a:spcBef>
            </a:pPr>
            <a:r>
              <a:rPr lang="en-US" dirty="0" smtClean="0"/>
              <a:t>It is a whole number multiple of the empirical formula</a:t>
            </a:r>
          </a:p>
          <a:p>
            <a:pPr marL="685800" lvl="1">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242523"/>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1.2: Select and apply mathematical routines to mass data to identify or infer the composition of pure substances and/or mixtures.</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2517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4" name="Picture 3"/>
          <p:cNvPicPr>
            <a:picLocks noChangeAspect="1"/>
          </p:cNvPicPr>
          <p:nvPr/>
        </p:nvPicPr>
        <p:blipFill>
          <a:blip r:embed="rId6"/>
          <a:stretch>
            <a:fillRect/>
          </a:stretch>
        </p:blipFill>
        <p:spPr>
          <a:xfrm>
            <a:off x="231277" y="2097905"/>
            <a:ext cx="4190645" cy="2374699"/>
          </a:xfrm>
          <a:prstGeom prst="rect">
            <a:avLst/>
          </a:prstGeom>
        </p:spPr>
      </p:pic>
      <p:pic>
        <p:nvPicPr>
          <p:cNvPr id="13" name="Picture 12"/>
          <p:cNvPicPr>
            <a:picLocks noChangeAspect="1"/>
          </p:cNvPicPr>
          <p:nvPr/>
        </p:nvPicPr>
        <p:blipFill>
          <a:blip r:embed="rId7"/>
          <a:stretch>
            <a:fillRect/>
          </a:stretch>
        </p:blipFill>
        <p:spPr>
          <a:xfrm>
            <a:off x="626808" y="1076861"/>
            <a:ext cx="8064500" cy="4800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708128" y="4064139"/>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630374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71318" y="966345"/>
            <a:ext cx="6181611" cy="4832092"/>
          </a:xfrm>
          <a:prstGeom prst="rect">
            <a:avLst/>
          </a:prstGeom>
        </p:spPr>
        <p:txBody>
          <a:bodyPr wrap="square">
            <a:spAutoFit/>
          </a:bodyPr>
          <a:lstStyle/>
          <a:p>
            <a:r>
              <a:rPr lang="en-US" sz="4400" dirty="0">
                <a:solidFill>
                  <a:schemeClr val="bg1"/>
                </a:solidFill>
                <a:latin typeface="Century Gothic" panose="020B0502020202020204" pitchFamily="34" charset="0"/>
              </a:rPr>
              <a:t>Changes in matter involve the rearrangement and/or reorganizations of atoms and/or the transfer of electrons.</a:t>
            </a:r>
          </a:p>
        </p:txBody>
      </p:sp>
      <p:pic>
        <p:nvPicPr>
          <p:cNvPr id="5" name="Picture Placeholder 4" descr="acids_bases_ph_scale_small-copy-300x258.jpg"/>
          <p:cNvPicPr>
            <a:picLocks noGrp="1" noChangeAspect="1"/>
          </p:cNvPicPr>
          <p:nvPr>
            <p:ph type="pic" sz="quarter" idx="13"/>
          </p:nvPr>
        </p:nvPicPr>
        <p:blipFill>
          <a:blip r:embed="rId2"/>
          <a:srcRect l="6632" r="6632"/>
          <a:stretch>
            <a:fillRect/>
          </a:stretch>
        </p:blipFill>
        <p:spPr/>
      </p:pic>
      <p:pic>
        <p:nvPicPr>
          <p:cNvPr id="7" name="Picture Placeholder 6" descr="water1.jpg"/>
          <p:cNvPicPr>
            <a:picLocks noGrp="1" noChangeAspect="1"/>
          </p:cNvPicPr>
          <p:nvPr>
            <p:ph type="pic" sz="quarter" idx="14"/>
          </p:nvPr>
        </p:nvPicPr>
        <p:blipFill>
          <a:blip r:embed="rId3"/>
          <a:srcRect l="-46622" t="-42380" r="-38053" b="-36323"/>
          <a:stretch>
            <a:fillRect/>
          </a:stretch>
        </p:blipFill>
        <p:spPr>
          <a:xfrm>
            <a:off x="5714431" y="3745312"/>
            <a:ext cx="4071013" cy="2710625"/>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37383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Types of Chemical Reactions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73199"/>
            <a:ext cx="9144000" cy="923330"/>
          </a:xfrm>
          <a:prstGeom prst="rect">
            <a:avLst/>
          </a:prstGeom>
          <a:noFill/>
        </p:spPr>
        <p:txBody>
          <a:bodyPr wrap="square" rtlCol="0">
            <a:spAutoFit/>
          </a:bodyPr>
          <a:lstStyle/>
          <a:p>
            <a:r>
              <a:rPr lang="en-US" dirty="0" smtClean="0"/>
              <a:t>LO 3.1: 	Students </a:t>
            </a:r>
            <a:r>
              <a:rPr lang="en-US" dirty="0"/>
              <a:t>can translate among macroscopic observations of change, chemical equations, and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a:p>
        </p:txBody>
      </p:sp>
      <p:sp>
        <p:nvSpPr>
          <p:cNvPr id="12" name="TextBox 11"/>
          <p:cNvSpPr txBox="1"/>
          <p:nvPr/>
        </p:nvSpPr>
        <p:spPr>
          <a:xfrm>
            <a:off x="173438" y="893524"/>
            <a:ext cx="3576526" cy="923330"/>
          </a:xfrm>
          <a:prstGeom prst="rect">
            <a:avLst/>
          </a:prstGeom>
          <a:noFill/>
        </p:spPr>
        <p:txBody>
          <a:bodyPr wrap="square" rtlCol="0">
            <a:spAutoFit/>
          </a:bodyPr>
          <a:lstStyle/>
          <a:p>
            <a:pPr fontAlgn="t"/>
            <a:r>
              <a:rPr lang="en-US" b="1" dirty="0"/>
              <a:t>Combustion</a:t>
            </a:r>
            <a:endParaRPr lang="en-US" dirty="0"/>
          </a:p>
          <a:p>
            <a:r>
              <a:rPr lang="en-US" b="1" dirty="0" err="1"/>
              <a:t>C</a:t>
            </a:r>
            <a:r>
              <a:rPr lang="en-US" b="1" baseline="-25000" dirty="0" err="1"/>
              <a:t>x</a:t>
            </a:r>
            <a:r>
              <a:rPr lang="en-US" b="1" dirty="0" err="1"/>
              <a:t>H</a:t>
            </a:r>
            <a:r>
              <a:rPr lang="en-US" b="1" baseline="-25000" dirty="0" err="1"/>
              <a:t>x</a:t>
            </a:r>
            <a:r>
              <a:rPr lang="en-US" b="1" dirty="0"/>
              <a:t> + O</a:t>
            </a:r>
            <a:r>
              <a:rPr lang="en-US" b="1" baseline="-25000" dirty="0"/>
              <a:t>2</a:t>
            </a:r>
            <a:r>
              <a:rPr lang="en-US" b="1" dirty="0"/>
              <a:t> </a:t>
            </a:r>
            <a:r>
              <a:rPr lang="en-US" b="1" dirty="0">
                <a:sym typeface="Wingdings"/>
              </a:rPr>
              <a:t></a:t>
            </a:r>
            <a:r>
              <a:rPr lang="en-US" b="1" dirty="0"/>
              <a:t> CO</a:t>
            </a:r>
            <a:r>
              <a:rPr lang="en-US" b="1" baseline="-25000" dirty="0"/>
              <a:t>2</a:t>
            </a:r>
            <a:r>
              <a:rPr lang="en-US" b="1" dirty="0"/>
              <a:t> + H</a:t>
            </a:r>
            <a:r>
              <a:rPr lang="en-US" b="1" baseline="-25000" dirty="0"/>
              <a:t>2</a:t>
            </a:r>
            <a:r>
              <a:rPr lang="en-US" b="1" dirty="0"/>
              <a:t>O</a:t>
            </a:r>
            <a:endParaRPr lang="en-US" dirty="0"/>
          </a:p>
          <a:p>
            <a:endParaRPr lang="en-US" dirty="0"/>
          </a:p>
        </p:txBody>
      </p:sp>
      <p:sp>
        <p:nvSpPr>
          <p:cNvPr id="20" name="TextBox 19"/>
          <p:cNvSpPr txBox="1"/>
          <p:nvPr/>
        </p:nvSpPr>
        <p:spPr>
          <a:xfrm>
            <a:off x="4521056" y="853171"/>
            <a:ext cx="3576526" cy="923330"/>
          </a:xfrm>
          <a:prstGeom prst="rect">
            <a:avLst/>
          </a:prstGeom>
          <a:noFill/>
        </p:spPr>
        <p:txBody>
          <a:bodyPr wrap="square" rtlCol="0">
            <a:spAutoFit/>
          </a:bodyPr>
          <a:lstStyle/>
          <a:p>
            <a:pPr fontAlgn="t"/>
            <a:r>
              <a:rPr lang="en-US" b="1" dirty="0"/>
              <a:t>Acid-Base (Neutralization)</a:t>
            </a:r>
            <a:endParaRPr lang="en-US" dirty="0"/>
          </a:p>
          <a:p>
            <a:pPr fontAlgn="t"/>
            <a:r>
              <a:rPr lang="en-US" b="1" dirty="0"/>
              <a:t>HA + BOH </a:t>
            </a:r>
            <a:r>
              <a:rPr lang="en-US" b="1" dirty="0">
                <a:sym typeface="Wingdings"/>
              </a:rPr>
              <a:t></a:t>
            </a:r>
            <a:r>
              <a:rPr lang="en-US" b="1" dirty="0"/>
              <a:t> H</a:t>
            </a:r>
            <a:r>
              <a:rPr lang="en-US" b="1" baseline="-25000" dirty="0"/>
              <a:t>2</a:t>
            </a:r>
            <a:r>
              <a:rPr lang="en-US" b="1" dirty="0"/>
              <a:t>O + BA</a:t>
            </a:r>
            <a:endParaRPr lang="en-US" dirty="0"/>
          </a:p>
          <a:p>
            <a:endParaRPr lang="en-US" dirty="0"/>
          </a:p>
        </p:txBody>
      </p:sp>
      <p:sp>
        <p:nvSpPr>
          <p:cNvPr id="14" name="TextBox 13"/>
          <p:cNvSpPr txBox="1"/>
          <p:nvPr/>
        </p:nvSpPr>
        <p:spPr>
          <a:xfrm rot="16200000">
            <a:off x="2010623" y="2290937"/>
            <a:ext cx="1986258" cy="600164"/>
          </a:xfrm>
          <a:prstGeom prst="rect">
            <a:avLst/>
          </a:prstGeom>
          <a:noFill/>
        </p:spPr>
        <p:txBody>
          <a:bodyPr wrap="square" rtlCol="0">
            <a:spAutoFit/>
          </a:bodyPr>
          <a:lstStyle/>
          <a:p>
            <a:r>
              <a:rPr lang="en-US" sz="1100" dirty="0" smtClean="0">
                <a:latin typeface="Albertus Medium" pitchFamily="34" charset="0"/>
              </a:rPr>
              <a:t>C</a:t>
            </a:r>
            <a:r>
              <a:rPr lang="en-US" sz="1100" dirty="0">
                <a:latin typeface="Albertus Medium" pitchFamily="34" charset="0"/>
              </a:rPr>
              <a:t>. </a:t>
            </a:r>
            <a:r>
              <a:rPr lang="en-US" sz="1100" i="1" dirty="0">
                <a:latin typeface="Albertus Medium" pitchFamily="34" charset="0"/>
              </a:rPr>
              <a:t>Pearson Chemistry</a:t>
            </a:r>
            <a:r>
              <a:rPr lang="en-US" sz="1100" dirty="0">
                <a:latin typeface="Albertus Medium" pitchFamily="34" charset="0"/>
              </a:rPr>
              <a:t>. Boston, MA: Pearson, 2012. Print.</a:t>
            </a:r>
          </a:p>
        </p:txBody>
      </p:sp>
      <p:sp>
        <p:nvSpPr>
          <p:cNvPr id="22" name="TextBox 21"/>
          <p:cNvSpPr txBox="1"/>
          <p:nvPr/>
        </p:nvSpPr>
        <p:spPr>
          <a:xfrm>
            <a:off x="173438" y="3584149"/>
            <a:ext cx="3576526" cy="1200329"/>
          </a:xfrm>
          <a:prstGeom prst="rect">
            <a:avLst/>
          </a:prstGeom>
          <a:noFill/>
        </p:spPr>
        <p:txBody>
          <a:bodyPr wrap="square" rtlCol="0">
            <a:spAutoFit/>
          </a:bodyPr>
          <a:lstStyle/>
          <a:p>
            <a:pPr fontAlgn="t"/>
            <a:r>
              <a:rPr lang="en-US" b="1" dirty="0"/>
              <a:t>Oxidation-Reduction</a:t>
            </a:r>
            <a:endParaRPr lang="en-US" dirty="0"/>
          </a:p>
          <a:p>
            <a:pPr fontAlgn="t"/>
            <a:r>
              <a:rPr lang="en-US" b="1" dirty="0"/>
              <a:t>A </a:t>
            </a:r>
            <a:r>
              <a:rPr lang="en-US" b="1" baseline="30000" dirty="0" smtClean="0"/>
              <a:t>+ </a:t>
            </a:r>
            <a:r>
              <a:rPr lang="en-US" b="1" dirty="0"/>
              <a:t>+ </a:t>
            </a:r>
            <a:r>
              <a:rPr lang="en-US" b="1" dirty="0" smtClean="0"/>
              <a:t>e</a:t>
            </a:r>
            <a:r>
              <a:rPr lang="en-US" b="1" baseline="30000" dirty="0" smtClean="0"/>
              <a:t>-</a:t>
            </a:r>
            <a:r>
              <a:rPr lang="en-US" b="1" dirty="0" smtClean="0"/>
              <a:t>  </a:t>
            </a:r>
            <a:r>
              <a:rPr lang="en-US" b="1" dirty="0">
                <a:sym typeface="Wingdings"/>
              </a:rPr>
              <a:t></a:t>
            </a:r>
            <a:r>
              <a:rPr lang="en-US" b="1" dirty="0"/>
              <a:t> </a:t>
            </a:r>
            <a:r>
              <a:rPr lang="en-US" b="1" dirty="0" smtClean="0"/>
              <a:t> A</a:t>
            </a:r>
          </a:p>
          <a:p>
            <a:pPr fontAlgn="t"/>
            <a:r>
              <a:rPr lang="en-US" b="1" dirty="0" smtClean="0"/>
              <a:t>B  </a:t>
            </a:r>
            <a:r>
              <a:rPr lang="en-US" b="1" dirty="0" smtClean="0">
                <a:sym typeface="Wingdings" panose="05000000000000000000" pitchFamily="2" charset="2"/>
              </a:rPr>
              <a:t>  B + </a:t>
            </a:r>
            <a:r>
              <a:rPr lang="en-US" b="1" dirty="0"/>
              <a:t>e</a:t>
            </a:r>
            <a:r>
              <a:rPr lang="en-US" b="1" baseline="30000" dirty="0"/>
              <a:t>-</a:t>
            </a:r>
            <a:endParaRPr lang="en-US" dirty="0"/>
          </a:p>
          <a:p>
            <a:endParaRPr lang="en-US" dirty="0"/>
          </a:p>
        </p:txBody>
      </p:sp>
      <p:sp>
        <p:nvSpPr>
          <p:cNvPr id="23" name="TextBox 22"/>
          <p:cNvSpPr txBox="1"/>
          <p:nvPr/>
        </p:nvSpPr>
        <p:spPr>
          <a:xfrm>
            <a:off x="4521055" y="3488148"/>
            <a:ext cx="4198071" cy="923330"/>
          </a:xfrm>
          <a:prstGeom prst="rect">
            <a:avLst/>
          </a:prstGeom>
          <a:noFill/>
        </p:spPr>
        <p:txBody>
          <a:bodyPr wrap="square" rtlCol="0">
            <a:spAutoFit/>
          </a:bodyPr>
          <a:lstStyle/>
          <a:p>
            <a:pPr fontAlgn="t"/>
            <a:r>
              <a:rPr lang="en-US" b="1" dirty="0"/>
              <a:t>Precipitation</a:t>
            </a:r>
            <a:endParaRPr lang="en-US" dirty="0"/>
          </a:p>
          <a:p>
            <a:r>
              <a:rPr lang="en-US" b="1" dirty="0"/>
              <a:t>AB (</a:t>
            </a:r>
            <a:r>
              <a:rPr lang="en-US" b="1" dirty="0" err="1"/>
              <a:t>aq</a:t>
            </a:r>
            <a:r>
              <a:rPr lang="en-US" b="1" dirty="0"/>
              <a:t>) + CD (</a:t>
            </a:r>
            <a:r>
              <a:rPr lang="en-US" b="1" dirty="0" err="1"/>
              <a:t>aq</a:t>
            </a:r>
            <a:r>
              <a:rPr lang="en-US" b="1" dirty="0"/>
              <a:t>)</a:t>
            </a:r>
            <a:r>
              <a:rPr lang="en-US" b="1" dirty="0">
                <a:sym typeface="Wingdings"/>
              </a:rPr>
              <a:t></a:t>
            </a:r>
            <a:r>
              <a:rPr lang="en-US" b="1" dirty="0"/>
              <a:t> AD (</a:t>
            </a:r>
            <a:r>
              <a:rPr lang="en-US" b="1" dirty="0" err="1"/>
              <a:t>aq</a:t>
            </a:r>
            <a:r>
              <a:rPr lang="en-US" b="1" dirty="0"/>
              <a:t>) + CB (s)</a:t>
            </a:r>
            <a:endParaRPr lang="en-US" dirty="0"/>
          </a:p>
          <a:p>
            <a:endParaRPr lang="en-US" dirty="0"/>
          </a:p>
        </p:txBody>
      </p:sp>
      <p:pic>
        <p:nvPicPr>
          <p:cNvPr id="2050" name="Picture 2" descr="D:\data\files\CHEM12_C11_figure_11.8.png"/>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0434"/>
          <a:stretch/>
        </p:blipFill>
        <p:spPr bwMode="auto">
          <a:xfrm>
            <a:off x="173438" y="1242131"/>
            <a:ext cx="2614870" cy="234201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3" name="Picture 5" descr="https://s-media-cache-ak0.pinimg.com/736x/f7/23/93/f723936cc7d58c4a4b114bb2f39a4202.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08033" y="4205399"/>
            <a:ext cx="2424113" cy="18097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5" name="Picture 7">
            <a:hlinkClick r:id="rId5"/>
          </p:cNvPr>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3437" y="4491148"/>
            <a:ext cx="3171331" cy="152400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7477"/>
          <a:stretch>
            <a:fillRect/>
          </a:stretch>
        </p:blipFill>
        <p:spPr bwMode="auto">
          <a:xfrm>
            <a:off x="4991966" y="1493594"/>
            <a:ext cx="2152650" cy="184717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 name="Picture 1"/>
          <p:cNvPicPr>
            <a:picLocks noChangeAspect="1"/>
          </p:cNvPicPr>
          <p:nvPr/>
        </p:nvPicPr>
        <p:blipFill>
          <a:blip r:embed="rId8"/>
          <a:stretch>
            <a:fillRect/>
          </a:stretch>
        </p:blipFill>
        <p:spPr>
          <a:xfrm>
            <a:off x="75907" y="2025430"/>
            <a:ext cx="8969333" cy="243851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p:cNvPicPr>
            <a:picLocks noChangeAspect="1"/>
          </p:cNvPicPr>
          <p:nvPr/>
        </p:nvPicPr>
        <p:blipFill>
          <a:blip r:embed="rId9"/>
          <a:stretch>
            <a:fillRect/>
          </a:stretch>
        </p:blipFill>
        <p:spPr>
          <a:xfrm>
            <a:off x="-223838" y="3043237"/>
            <a:ext cx="9591675" cy="7715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69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Types of Chemical Reactions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73199"/>
            <a:ext cx="9144000" cy="923330"/>
          </a:xfrm>
          <a:prstGeom prst="rect">
            <a:avLst/>
          </a:prstGeom>
          <a:noFill/>
        </p:spPr>
        <p:txBody>
          <a:bodyPr wrap="square" rtlCol="0">
            <a:spAutoFit/>
          </a:bodyPr>
          <a:lstStyle/>
          <a:p>
            <a:r>
              <a:rPr lang="en-US" dirty="0" smtClean="0"/>
              <a:t>LO 3.1: 	Students </a:t>
            </a:r>
            <a:r>
              <a:rPr lang="en-US" dirty="0"/>
              <a:t>can translate among macroscopic observations of change, chemical equations, and particle views.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a:p>
        </p:txBody>
      </p:sp>
      <p:sp>
        <p:nvSpPr>
          <p:cNvPr id="12" name="TextBox 11"/>
          <p:cNvSpPr txBox="1"/>
          <p:nvPr/>
        </p:nvSpPr>
        <p:spPr>
          <a:xfrm>
            <a:off x="173438" y="893524"/>
            <a:ext cx="3576526" cy="923330"/>
          </a:xfrm>
          <a:prstGeom prst="rect">
            <a:avLst/>
          </a:prstGeom>
          <a:noFill/>
        </p:spPr>
        <p:txBody>
          <a:bodyPr wrap="square" rtlCol="0">
            <a:spAutoFit/>
          </a:bodyPr>
          <a:lstStyle/>
          <a:p>
            <a:pPr fontAlgn="t"/>
            <a:r>
              <a:rPr lang="en-US" b="1" dirty="0"/>
              <a:t>Combustion</a:t>
            </a:r>
            <a:endParaRPr lang="en-US" dirty="0"/>
          </a:p>
          <a:p>
            <a:r>
              <a:rPr lang="en-US" b="1" dirty="0" err="1"/>
              <a:t>C</a:t>
            </a:r>
            <a:r>
              <a:rPr lang="en-US" b="1" baseline="-25000" dirty="0" err="1"/>
              <a:t>x</a:t>
            </a:r>
            <a:r>
              <a:rPr lang="en-US" b="1" dirty="0" err="1"/>
              <a:t>H</a:t>
            </a:r>
            <a:r>
              <a:rPr lang="en-US" b="1" baseline="-25000" dirty="0" err="1"/>
              <a:t>x</a:t>
            </a:r>
            <a:r>
              <a:rPr lang="en-US" b="1" dirty="0"/>
              <a:t> + O</a:t>
            </a:r>
            <a:r>
              <a:rPr lang="en-US" b="1" baseline="-25000" dirty="0"/>
              <a:t>2</a:t>
            </a:r>
            <a:r>
              <a:rPr lang="en-US" b="1" dirty="0"/>
              <a:t> </a:t>
            </a:r>
            <a:r>
              <a:rPr lang="en-US" b="1" dirty="0">
                <a:sym typeface="Wingdings"/>
              </a:rPr>
              <a:t></a:t>
            </a:r>
            <a:r>
              <a:rPr lang="en-US" b="1" dirty="0"/>
              <a:t> CO</a:t>
            </a:r>
            <a:r>
              <a:rPr lang="en-US" b="1" baseline="-25000" dirty="0"/>
              <a:t>2</a:t>
            </a:r>
            <a:r>
              <a:rPr lang="en-US" b="1" dirty="0"/>
              <a:t> + H</a:t>
            </a:r>
            <a:r>
              <a:rPr lang="en-US" b="1" baseline="-25000" dirty="0"/>
              <a:t>2</a:t>
            </a:r>
            <a:r>
              <a:rPr lang="en-US" b="1" dirty="0"/>
              <a:t>O</a:t>
            </a:r>
            <a:endParaRPr lang="en-US" dirty="0"/>
          </a:p>
          <a:p>
            <a:endParaRPr lang="en-US" dirty="0"/>
          </a:p>
        </p:txBody>
      </p:sp>
      <p:sp>
        <p:nvSpPr>
          <p:cNvPr id="20" name="TextBox 19"/>
          <p:cNvSpPr txBox="1"/>
          <p:nvPr/>
        </p:nvSpPr>
        <p:spPr>
          <a:xfrm>
            <a:off x="4521056" y="853171"/>
            <a:ext cx="3576526" cy="923330"/>
          </a:xfrm>
          <a:prstGeom prst="rect">
            <a:avLst/>
          </a:prstGeom>
          <a:noFill/>
        </p:spPr>
        <p:txBody>
          <a:bodyPr wrap="square" rtlCol="0">
            <a:spAutoFit/>
          </a:bodyPr>
          <a:lstStyle/>
          <a:p>
            <a:pPr fontAlgn="t"/>
            <a:r>
              <a:rPr lang="en-US" b="1" dirty="0"/>
              <a:t>Acid-Base (Neutralization)</a:t>
            </a:r>
            <a:endParaRPr lang="en-US" dirty="0"/>
          </a:p>
          <a:p>
            <a:pPr fontAlgn="t"/>
            <a:r>
              <a:rPr lang="en-US" b="1" dirty="0"/>
              <a:t>HA + BOH </a:t>
            </a:r>
            <a:r>
              <a:rPr lang="en-US" b="1" dirty="0">
                <a:sym typeface="Wingdings"/>
              </a:rPr>
              <a:t></a:t>
            </a:r>
            <a:r>
              <a:rPr lang="en-US" b="1" dirty="0"/>
              <a:t> H</a:t>
            </a:r>
            <a:r>
              <a:rPr lang="en-US" b="1" baseline="-25000" dirty="0"/>
              <a:t>2</a:t>
            </a:r>
            <a:r>
              <a:rPr lang="en-US" b="1" dirty="0"/>
              <a:t>O + BA</a:t>
            </a:r>
            <a:endParaRPr lang="en-US" dirty="0"/>
          </a:p>
          <a:p>
            <a:endParaRPr lang="en-US" dirty="0"/>
          </a:p>
        </p:txBody>
      </p:sp>
      <p:sp>
        <p:nvSpPr>
          <p:cNvPr id="14" name="TextBox 13"/>
          <p:cNvSpPr txBox="1"/>
          <p:nvPr/>
        </p:nvSpPr>
        <p:spPr>
          <a:xfrm rot="16200000">
            <a:off x="2010623" y="2290937"/>
            <a:ext cx="1986258" cy="600164"/>
          </a:xfrm>
          <a:prstGeom prst="rect">
            <a:avLst/>
          </a:prstGeom>
          <a:noFill/>
        </p:spPr>
        <p:txBody>
          <a:bodyPr wrap="square" rtlCol="0">
            <a:spAutoFit/>
          </a:bodyPr>
          <a:lstStyle/>
          <a:p>
            <a:r>
              <a:rPr lang="en-US" sz="1100" dirty="0" smtClean="0">
                <a:latin typeface="Albertus Medium" pitchFamily="34" charset="0"/>
              </a:rPr>
              <a:t>C</a:t>
            </a:r>
            <a:r>
              <a:rPr lang="en-US" sz="1100" dirty="0">
                <a:latin typeface="Albertus Medium" pitchFamily="34" charset="0"/>
              </a:rPr>
              <a:t>. </a:t>
            </a:r>
            <a:r>
              <a:rPr lang="en-US" sz="1100" i="1" dirty="0">
                <a:latin typeface="Albertus Medium" pitchFamily="34" charset="0"/>
              </a:rPr>
              <a:t>Pearson Chemistry</a:t>
            </a:r>
            <a:r>
              <a:rPr lang="en-US" sz="1100" dirty="0">
                <a:latin typeface="Albertus Medium" pitchFamily="34" charset="0"/>
              </a:rPr>
              <a:t>. Boston, MA: Pearson, 2012. Print.</a:t>
            </a:r>
          </a:p>
        </p:txBody>
      </p:sp>
      <p:sp>
        <p:nvSpPr>
          <p:cNvPr id="22" name="TextBox 21"/>
          <p:cNvSpPr txBox="1"/>
          <p:nvPr/>
        </p:nvSpPr>
        <p:spPr>
          <a:xfrm>
            <a:off x="173438" y="3584149"/>
            <a:ext cx="3576526" cy="1200329"/>
          </a:xfrm>
          <a:prstGeom prst="rect">
            <a:avLst/>
          </a:prstGeom>
          <a:noFill/>
        </p:spPr>
        <p:txBody>
          <a:bodyPr wrap="square" rtlCol="0">
            <a:spAutoFit/>
          </a:bodyPr>
          <a:lstStyle/>
          <a:p>
            <a:pPr fontAlgn="t"/>
            <a:r>
              <a:rPr lang="en-US" b="1" dirty="0"/>
              <a:t>Oxidation-Reduction</a:t>
            </a:r>
            <a:endParaRPr lang="en-US" dirty="0"/>
          </a:p>
          <a:p>
            <a:pPr fontAlgn="t"/>
            <a:r>
              <a:rPr lang="en-US" b="1" dirty="0"/>
              <a:t>A </a:t>
            </a:r>
            <a:r>
              <a:rPr lang="en-US" b="1" baseline="30000" dirty="0" smtClean="0"/>
              <a:t>+ </a:t>
            </a:r>
            <a:r>
              <a:rPr lang="en-US" b="1" dirty="0"/>
              <a:t>+ </a:t>
            </a:r>
            <a:r>
              <a:rPr lang="en-US" b="1" dirty="0" smtClean="0"/>
              <a:t>e</a:t>
            </a:r>
            <a:r>
              <a:rPr lang="en-US" b="1" baseline="30000" dirty="0" smtClean="0"/>
              <a:t>-</a:t>
            </a:r>
            <a:r>
              <a:rPr lang="en-US" b="1" dirty="0" smtClean="0"/>
              <a:t>  </a:t>
            </a:r>
            <a:r>
              <a:rPr lang="en-US" b="1" dirty="0">
                <a:sym typeface="Wingdings"/>
              </a:rPr>
              <a:t></a:t>
            </a:r>
            <a:r>
              <a:rPr lang="en-US" b="1" dirty="0"/>
              <a:t> </a:t>
            </a:r>
            <a:r>
              <a:rPr lang="en-US" b="1" dirty="0" smtClean="0"/>
              <a:t> A</a:t>
            </a:r>
          </a:p>
          <a:p>
            <a:pPr fontAlgn="t"/>
            <a:r>
              <a:rPr lang="en-US" b="1" dirty="0" smtClean="0"/>
              <a:t>B  </a:t>
            </a:r>
            <a:r>
              <a:rPr lang="en-US" b="1" dirty="0" smtClean="0">
                <a:sym typeface="Wingdings" panose="05000000000000000000" pitchFamily="2" charset="2"/>
              </a:rPr>
              <a:t>  B + </a:t>
            </a:r>
            <a:r>
              <a:rPr lang="en-US" b="1" dirty="0"/>
              <a:t>e</a:t>
            </a:r>
            <a:r>
              <a:rPr lang="en-US" b="1" baseline="30000" dirty="0"/>
              <a:t>-</a:t>
            </a:r>
            <a:endParaRPr lang="en-US" dirty="0"/>
          </a:p>
          <a:p>
            <a:endParaRPr lang="en-US" dirty="0"/>
          </a:p>
        </p:txBody>
      </p:sp>
      <p:sp>
        <p:nvSpPr>
          <p:cNvPr id="23" name="TextBox 22"/>
          <p:cNvSpPr txBox="1"/>
          <p:nvPr/>
        </p:nvSpPr>
        <p:spPr>
          <a:xfrm>
            <a:off x="4521055" y="3488148"/>
            <a:ext cx="4198071" cy="923330"/>
          </a:xfrm>
          <a:prstGeom prst="rect">
            <a:avLst/>
          </a:prstGeom>
          <a:noFill/>
        </p:spPr>
        <p:txBody>
          <a:bodyPr wrap="square" rtlCol="0">
            <a:spAutoFit/>
          </a:bodyPr>
          <a:lstStyle/>
          <a:p>
            <a:pPr fontAlgn="t"/>
            <a:r>
              <a:rPr lang="en-US" b="1" dirty="0"/>
              <a:t>Precipitation</a:t>
            </a:r>
            <a:endParaRPr lang="en-US" dirty="0"/>
          </a:p>
          <a:p>
            <a:r>
              <a:rPr lang="en-US" b="1" dirty="0"/>
              <a:t>AB (</a:t>
            </a:r>
            <a:r>
              <a:rPr lang="en-US" b="1" dirty="0" err="1"/>
              <a:t>aq</a:t>
            </a:r>
            <a:r>
              <a:rPr lang="en-US" b="1" dirty="0"/>
              <a:t>) + CD (</a:t>
            </a:r>
            <a:r>
              <a:rPr lang="en-US" b="1" dirty="0" err="1"/>
              <a:t>aq</a:t>
            </a:r>
            <a:r>
              <a:rPr lang="en-US" b="1" dirty="0"/>
              <a:t>)</a:t>
            </a:r>
            <a:r>
              <a:rPr lang="en-US" b="1" dirty="0">
                <a:sym typeface="Wingdings"/>
              </a:rPr>
              <a:t></a:t>
            </a:r>
            <a:r>
              <a:rPr lang="en-US" b="1" dirty="0"/>
              <a:t> AD (</a:t>
            </a:r>
            <a:r>
              <a:rPr lang="en-US" b="1" dirty="0" err="1"/>
              <a:t>aq</a:t>
            </a:r>
            <a:r>
              <a:rPr lang="en-US" b="1" dirty="0"/>
              <a:t>) + CB (s)</a:t>
            </a:r>
            <a:endParaRPr lang="en-US" dirty="0"/>
          </a:p>
          <a:p>
            <a:endParaRPr lang="en-US" dirty="0"/>
          </a:p>
        </p:txBody>
      </p:sp>
      <p:pic>
        <p:nvPicPr>
          <p:cNvPr id="2050" name="Picture 2" descr="D:\data\files\CHEM12_C11_figure_11.8.png"/>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0434"/>
          <a:stretch/>
        </p:blipFill>
        <p:spPr bwMode="auto">
          <a:xfrm>
            <a:off x="173438" y="1242131"/>
            <a:ext cx="2614870" cy="234201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3" name="Picture 5" descr="https://s-media-cache-ak0.pinimg.com/736x/f7/23/93/f723936cc7d58c4a4b114bb2f39a4202.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08033" y="4205399"/>
            <a:ext cx="2424113" cy="18097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5" name="Picture 7">
            <a:hlinkClick r:id="rId5"/>
          </p:cNvPr>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3437" y="4491148"/>
            <a:ext cx="3171331" cy="152400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7477"/>
          <a:stretch>
            <a:fillRect/>
          </a:stretch>
        </p:blipFill>
        <p:spPr bwMode="auto">
          <a:xfrm>
            <a:off x="4991966" y="1493594"/>
            <a:ext cx="2152650" cy="184717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00104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Balanced Equations</a:t>
            </a:r>
            <a:endParaRPr lang="en-US" dirty="0"/>
          </a:p>
        </p:txBody>
      </p:sp>
      <p:sp>
        <p:nvSpPr>
          <p:cNvPr id="7" name="Text Placeholder 5"/>
          <p:cNvSpPr>
            <a:spLocks noGrp="1"/>
          </p:cNvSpPr>
          <p:nvPr/>
        </p:nvSpPr>
        <p:spPr>
          <a:xfrm>
            <a:off x="365349"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86883"/>
            <a:ext cx="9144000" cy="1200329"/>
          </a:xfrm>
          <a:prstGeom prst="rect">
            <a:avLst/>
          </a:prstGeom>
          <a:noFill/>
        </p:spPr>
        <p:txBody>
          <a:bodyPr wrap="square" rtlCol="0">
            <a:spAutoFit/>
          </a:bodyPr>
          <a:lstStyle/>
          <a:p>
            <a:r>
              <a:rPr lang="en-US" dirty="0" smtClean="0"/>
              <a:t>LO 3.2: 	</a:t>
            </a:r>
            <a:r>
              <a:rPr lang="en-US" dirty="0"/>
              <a:t>The student can translate an observed chemical change into a balanced chemical equation and justify the choice of equation type (molecular, ionic, or net ionic) in terms of utility for the given circumstances.</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986462" cy="646331"/>
          </a:xfrm>
          <a:prstGeom prst="rect">
            <a:avLst/>
          </a:prstGeom>
          <a:noFill/>
        </p:spPr>
        <p:txBody>
          <a:bodyPr wrap="square" rtlCol="0">
            <a:spAutoFit/>
          </a:bodyPr>
          <a:lstStyle/>
          <a:p>
            <a:r>
              <a:rPr lang="en-US" dirty="0" smtClean="0">
                <a:hlinkClick r:id="rId3"/>
              </a:rPr>
              <a:t>Video</a:t>
            </a:r>
            <a:endParaRPr lang="en-US" dirty="0" smtClean="0"/>
          </a:p>
          <a:p>
            <a:r>
              <a:rPr lang="en-US" dirty="0" smtClean="0">
                <a:hlinkClick r:id="rId4"/>
              </a:rPr>
              <a:t>Quizlet</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2221" y="2311230"/>
            <a:ext cx="4705350" cy="336717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678279340"/>
              </p:ext>
            </p:extLst>
          </p:nvPr>
        </p:nvGraphicFramePr>
        <p:xfrm>
          <a:off x="498474" y="975303"/>
          <a:ext cx="7185892" cy="1112520"/>
        </p:xfrm>
        <a:graphic>
          <a:graphicData uri="http://schemas.openxmlformats.org/drawingml/2006/table">
            <a:tbl>
              <a:tblPr firstRow="1" bandRow="1">
                <a:tableStyleId>{5C22544A-7EE6-4342-B048-85BDC9FD1C3A}</a:tableStyleId>
              </a:tblPr>
              <a:tblGrid>
                <a:gridCol w="1838038"/>
                <a:gridCol w="5347854"/>
              </a:tblGrid>
              <a:tr h="370840">
                <a:tc>
                  <a:txBody>
                    <a:bodyPr/>
                    <a:lstStyle/>
                    <a:p>
                      <a:pPr algn="r"/>
                      <a:r>
                        <a:rPr lang="en-US" altLang="en-US" sz="1200" b="1" dirty="0" smtClean="0">
                          <a:solidFill>
                            <a:schemeClr val="tx1"/>
                          </a:solidFill>
                        </a:rPr>
                        <a:t>Complete  Molecular: </a:t>
                      </a: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smtClean="0">
                          <a:solidFill>
                            <a:schemeClr val="tx1"/>
                          </a:solidFill>
                        </a:rPr>
                        <a:t>AgNO</a:t>
                      </a:r>
                      <a:r>
                        <a:rPr lang="en-US" altLang="en-US" sz="1200" b="0" baseline="-25000" dirty="0" smtClean="0">
                          <a:solidFill>
                            <a:schemeClr val="tx1"/>
                          </a:solidFill>
                        </a:rPr>
                        <a:t>3 </a:t>
                      </a:r>
                      <a:r>
                        <a:rPr lang="en-US" altLang="en-US" sz="1200" b="0" dirty="0" smtClean="0">
                          <a:solidFill>
                            <a:schemeClr val="tx1"/>
                          </a:solidFill>
                        </a:rPr>
                        <a:t>(</a:t>
                      </a:r>
                      <a:r>
                        <a:rPr lang="en-US" altLang="en-US" sz="1200" b="0" i="1" dirty="0" err="1" smtClean="0">
                          <a:solidFill>
                            <a:schemeClr val="tx1"/>
                          </a:solidFill>
                        </a:rPr>
                        <a:t>aq</a:t>
                      </a:r>
                      <a:r>
                        <a:rPr lang="en-US" altLang="en-US" sz="1200" b="0" dirty="0" smtClean="0">
                          <a:solidFill>
                            <a:schemeClr val="tx1"/>
                          </a:solidFill>
                        </a:rPr>
                        <a:t>) + </a:t>
                      </a:r>
                      <a:r>
                        <a:rPr lang="en-US" altLang="en-US" sz="1200" b="0" dirty="0" err="1" smtClean="0">
                          <a:solidFill>
                            <a:schemeClr val="tx1"/>
                          </a:solidFill>
                        </a:rPr>
                        <a:t>KCl</a:t>
                      </a:r>
                      <a:r>
                        <a:rPr lang="en-US" altLang="en-US" sz="1200" b="0" baseline="-25000" dirty="0" smtClean="0">
                          <a:solidFill>
                            <a:schemeClr val="tx1"/>
                          </a:solidFill>
                        </a:rPr>
                        <a:t> </a:t>
                      </a:r>
                      <a:r>
                        <a:rPr lang="en-US" altLang="en-US" sz="1200" b="0" dirty="0" smtClean="0">
                          <a:solidFill>
                            <a:schemeClr val="tx1"/>
                          </a:solidFill>
                        </a:rPr>
                        <a:t>(</a:t>
                      </a:r>
                      <a:r>
                        <a:rPr lang="en-US" altLang="en-US" sz="1200" b="0" i="1" dirty="0" err="1" smtClean="0">
                          <a:solidFill>
                            <a:schemeClr val="tx1"/>
                          </a:solidFill>
                        </a:rPr>
                        <a:t>aq</a:t>
                      </a:r>
                      <a:r>
                        <a:rPr lang="en-US" altLang="en-US" sz="1200" b="0" dirty="0" smtClean="0">
                          <a:solidFill>
                            <a:schemeClr val="tx1"/>
                          </a:solidFill>
                        </a:rPr>
                        <a:t>)</a:t>
                      </a:r>
                      <a:r>
                        <a:rPr lang="en-US" altLang="en-US" sz="1200" b="0" baseline="-25000" dirty="0" smtClean="0">
                          <a:solidFill>
                            <a:schemeClr val="tx1"/>
                          </a:solidFill>
                        </a:rPr>
                        <a:t> </a:t>
                      </a:r>
                      <a:r>
                        <a:rPr lang="en-US" altLang="en-US" sz="1200" b="0" dirty="0" smtClean="0">
                          <a:solidFill>
                            <a:schemeClr val="tx1"/>
                          </a:solidFill>
                          <a:sym typeface="Symbol" pitchFamily="18" charset="2"/>
                        </a:rPr>
                        <a:t> </a:t>
                      </a:r>
                      <a:r>
                        <a:rPr lang="en-US" altLang="en-US" sz="1200" b="0" dirty="0" err="1" smtClean="0">
                          <a:solidFill>
                            <a:schemeClr val="tx1"/>
                          </a:solidFill>
                          <a:sym typeface="Symbol" pitchFamily="18" charset="2"/>
                        </a:rPr>
                        <a:t>AgCl</a:t>
                      </a:r>
                      <a:r>
                        <a:rPr lang="en-US" altLang="en-US" sz="1200" b="0" baseline="-25000" dirty="0" smtClean="0">
                          <a:solidFill>
                            <a:schemeClr val="tx1"/>
                          </a:solidFill>
                          <a:sym typeface="Symbol" pitchFamily="18" charset="2"/>
                        </a:rPr>
                        <a:t> </a:t>
                      </a:r>
                      <a:r>
                        <a:rPr lang="en-US" altLang="en-US" sz="1200" b="0" dirty="0" smtClean="0">
                          <a:solidFill>
                            <a:schemeClr val="tx1"/>
                          </a:solidFill>
                          <a:sym typeface="Symbol" pitchFamily="18" charset="2"/>
                        </a:rPr>
                        <a:t>(</a:t>
                      </a:r>
                      <a:r>
                        <a:rPr lang="en-US" altLang="en-US" sz="1200" b="0" i="1" dirty="0" smtClean="0">
                          <a:solidFill>
                            <a:schemeClr val="tx1"/>
                          </a:solidFill>
                          <a:sym typeface="Symbol" pitchFamily="18" charset="2"/>
                        </a:rPr>
                        <a:t>s</a:t>
                      </a:r>
                      <a:r>
                        <a:rPr lang="en-US" altLang="en-US" sz="1200" b="0" dirty="0" smtClean="0">
                          <a:solidFill>
                            <a:schemeClr val="tx1"/>
                          </a:solidFill>
                          <a:sym typeface="Symbol" pitchFamily="18" charset="2"/>
                        </a:rPr>
                        <a:t>) + KNO</a:t>
                      </a:r>
                      <a:r>
                        <a:rPr lang="en-US" altLang="en-US" sz="1200" b="0" baseline="-25000" dirty="0" smtClean="0">
                          <a:solidFill>
                            <a:schemeClr val="tx1"/>
                          </a:solidFill>
                          <a:sym typeface="Symbol" pitchFamily="18" charset="2"/>
                        </a:rPr>
                        <a:t>3 </a:t>
                      </a:r>
                      <a:r>
                        <a:rPr lang="en-US" altLang="en-US" sz="1200" b="0" dirty="0" smtClean="0">
                          <a:solidFill>
                            <a:schemeClr val="tx1"/>
                          </a:solidFill>
                          <a:sym typeface="Symbol" pitchFamily="18" charset="2"/>
                        </a:rPr>
                        <a:t>(</a:t>
                      </a:r>
                      <a:r>
                        <a:rPr lang="en-US" altLang="en-US" sz="1200" b="0" i="1" dirty="0" err="1" smtClean="0">
                          <a:solidFill>
                            <a:schemeClr val="tx1"/>
                          </a:solidFill>
                          <a:sym typeface="Symbol" pitchFamily="18" charset="2"/>
                        </a:rPr>
                        <a:t>aq</a:t>
                      </a:r>
                      <a:r>
                        <a:rPr lang="en-US" altLang="en-US" sz="1200" b="0" dirty="0" smtClean="0">
                          <a:solidFill>
                            <a:schemeClr val="tx1"/>
                          </a:solidFill>
                          <a:sym typeface="Symbol" pitchFamily="18" charset="2"/>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r>
                        <a:rPr lang="en-US" altLang="en-US" sz="1200" b="1" dirty="0" smtClean="0"/>
                        <a:t>Complete Ionic : </a:t>
                      </a: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Ag</a:t>
                      </a:r>
                      <a:r>
                        <a:rPr lang="en-US" altLang="en-US" sz="1200" baseline="30000" dirty="0" smtClean="0"/>
                        <a:t>+</a:t>
                      </a:r>
                      <a:r>
                        <a:rPr lang="en-US" altLang="en-US" sz="1200" dirty="0" smtClean="0"/>
                        <a:t>(</a:t>
                      </a:r>
                      <a:r>
                        <a:rPr lang="en-US" altLang="en-US" sz="1200" dirty="0" err="1" smtClean="0"/>
                        <a:t>aq</a:t>
                      </a:r>
                      <a:r>
                        <a:rPr lang="en-US" altLang="en-US" sz="1200" dirty="0" smtClean="0"/>
                        <a:t>) + NO</a:t>
                      </a:r>
                      <a:r>
                        <a:rPr lang="en-US" altLang="en-US" sz="1200" baseline="-25000" dirty="0" smtClean="0"/>
                        <a:t>3</a:t>
                      </a:r>
                      <a:r>
                        <a:rPr lang="en-US" altLang="en-US" sz="1200" baseline="30000" dirty="0" smtClean="0"/>
                        <a:t>-</a:t>
                      </a:r>
                      <a:r>
                        <a:rPr lang="en-US" altLang="en-US" sz="1200" dirty="0" smtClean="0"/>
                        <a:t>(</a:t>
                      </a:r>
                      <a:r>
                        <a:rPr lang="en-US" altLang="en-US" sz="1200" i="1" dirty="0" err="1" smtClean="0"/>
                        <a:t>aq</a:t>
                      </a:r>
                      <a:r>
                        <a:rPr lang="en-US" altLang="en-US" sz="1200" dirty="0" smtClean="0"/>
                        <a:t>) + K</a:t>
                      </a:r>
                      <a:r>
                        <a:rPr lang="en-US" altLang="en-US" sz="1200" baseline="30000" dirty="0" smtClean="0"/>
                        <a:t>+</a:t>
                      </a:r>
                      <a:r>
                        <a:rPr lang="en-US" altLang="en-US" sz="1200" dirty="0" smtClean="0"/>
                        <a:t>(</a:t>
                      </a:r>
                      <a:r>
                        <a:rPr lang="en-US" altLang="en-US" sz="1200" dirty="0" err="1" smtClean="0"/>
                        <a:t>aq</a:t>
                      </a:r>
                      <a:r>
                        <a:rPr lang="en-US" altLang="en-US" sz="1200" dirty="0" smtClean="0"/>
                        <a:t>) + Cl</a:t>
                      </a:r>
                      <a:r>
                        <a:rPr lang="en-US" altLang="en-US" sz="1200" baseline="30000" dirty="0" smtClean="0"/>
                        <a:t>-</a:t>
                      </a:r>
                      <a:r>
                        <a:rPr lang="en-US" altLang="en-US" sz="1200" dirty="0" smtClean="0"/>
                        <a:t>(</a:t>
                      </a:r>
                      <a:r>
                        <a:rPr lang="en-US" altLang="en-US" sz="1200" i="1" dirty="0" err="1" smtClean="0"/>
                        <a:t>aq</a:t>
                      </a:r>
                      <a:r>
                        <a:rPr lang="en-US" altLang="en-US" sz="1200" dirty="0" smtClean="0"/>
                        <a:t>)</a:t>
                      </a:r>
                      <a:r>
                        <a:rPr lang="en-US" altLang="en-US" sz="1200" baseline="-25000" dirty="0" smtClean="0"/>
                        <a:t> </a:t>
                      </a:r>
                      <a:r>
                        <a:rPr lang="en-US" altLang="en-US" sz="1200" dirty="0" smtClean="0">
                          <a:sym typeface="Symbol" pitchFamily="18" charset="2"/>
                        </a:rPr>
                        <a:t>  </a:t>
                      </a:r>
                      <a:r>
                        <a:rPr lang="en-US" altLang="en-US" sz="1200" dirty="0" err="1" smtClean="0">
                          <a:sym typeface="Symbol" pitchFamily="18" charset="2"/>
                        </a:rPr>
                        <a:t>AgCl</a:t>
                      </a:r>
                      <a:r>
                        <a:rPr lang="en-US" altLang="en-US" sz="1200" baseline="-25000" dirty="0" smtClean="0">
                          <a:sym typeface="Symbol" pitchFamily="18" charset="2"/>
                        </a:rPr>
                        <a:t> </a:t>
                      </a:r>
                      <a:r>
                        <a:rPr lang="en-US" altLang="en-US" sz="1200" dirty="0" smtClean="0">
                          <a:sym typeface="Symbol" pitchFamily="18" charset="2"/>
                        </a:rPr>
                        <a:t>(</a:t>
                      </a:r>
                      <a:r>
                        <a:rPr lang="en-US" altLang="en-US" sz="1200" i="1" dirty="0" smtClean="0">
                          <a:sym typeface="Symbol" pitchFamily="18" charset="2"/>
                        </a:rPr>
                        <a:t>s</a:t>
                      </a:r>
                      <a:r>
                        <a:rPr lang="en-US" altLang="en-US" sz="1200" dirty="0" smtClean="0">
                          <a:sym typeface="Symbol" pitchFamily="18" charset="2"/>
                        </a:rPr>
                        <a:t>) + K</a:t>
                      </a:r>
                      <a:r>
                        <a:rPr lang="en-US" altLang="en-US" sz="1200" baseline="30000" dirty="0" smtClean="0">
                          <a:sym typeface="Symbol" pitchFamily="18" charset="2"/>
                        </a:rPr>
                        <a:t>+</a:t>
                      </a:r>
                      <a:r>
                        <a:rPr lang="en-US" altLang="en-US" sz="1200" dirty="0" smtClean="0">
                          <a:sym typeface="Symbol" pitchFamily="18" charset="2"/>
                        </a:rPr>
                        <a:t>(</a:t>
                      </a:r>
                      <a:r>
                        <a:rPr lang="en-US" altLang="en-US" sz="1200" dirty="0" err="1" smtClean="0">
                          <a:sym typeface="Symbol" pitchFamily="18" charset="2"/>
                        </a:rPr>
                        <a:t>aq</a:t>
                      </a:r>
                      <a:r>
                        <a:rPr lang="en-US" altLang="en-US" sz="1200" dirty="0" smtClean="0">
                          <a:sym typeface="Symbol" pitchFamily="18" charset="2"/>
                        </a:rPr>
                        <a:t>) + NO</a:t>
                      </a:r>
                      <a:r>
                        <a:rPr lang="en-US" altLang="en-US" sz="1200" baseline="-25000" dirty="0" smtClean="0">
                          <a:sym typeface="Symbol" pitchFamily="18" charset="2"/>
                        </a:rPr>
                        <a:t>3</a:t>
                      </a:r>
                      <a:r>
                        <a:rPr lang="en-US" altLang="en-US" sz="1200" baseline="30000" dirty="0" smtClean="0">
                          <a:sym typeface="Symbol" pitchFamily="18" charset="2"/>
                        </a:rPr>
                        <a:t>-</a:t>
                      </a:r>
                      <a:r>
                        <a:rPr lang="en-US" altLang="en-US" sz="1200" dirty="0" smtClean="0">
                          <a:sym typeface="Symbol" pitchFamily="18" charset="2"/>
                        </a:rPr>
                        <a:t>(</a:t>
                      </a:r>
                      <a:r>
                        <a:rPr lang="en-US" altLang="en-US" sz="1200" i="1" dirty="0" err="1" smtClean="0">
                          <a:sym typeface="Symbol" pitchFamily="18" charset="2"/>
                        </a:rPr>
                        <a:t>aq</a:t>
                      </a:r>
                      <a:r>
                        <a:rPr lang="en-US" altLang="en-US" sz="1200" dirty="0" smtClean="0">
                          <a:sym typeface="Symbol" pitchFamily="18" charset="2"/>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r>
                        <a:rPr lang="en-US" altLang="en-US" sz="1200" b="1" dirty="0" smtClean="0">
                          <a:sym typeface="Symbol" pitchFamily="18" charset="2"/>
                        </a:rPr>
                        <a:t>Net Ionic : </a:t>
                      </a: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Ag</a:t>
                      </a:r>
                      <a:r>
                        <a:rPr lang="en-US" altLang="en-US" sz="1200" baseline="30000" dirty="0" smtClean="0"/>
                        <a:t>+</a:t>
                      </a:r>
                      <a:r>
                        <a:rPr lang="en-US" altLang="en-US" sz="1200" dirty="0" smtClean="0"/>
                        <a:t>(</a:t>
                      </a:r>
                      <a:r>
                        <a:rPr lang="en-US" altLang="en-US" sz="1200" dirty="0" err="1" smtClean="0"/>
                        <a:t>aq</a:t>
                      </a:r>
                      <a:r>
                        <a:rPr lang="en-US" altLang="en-US" sz="1200" dirty="0" smtClean="0"/>
                        <a:t>) + Cl</a:t>
                      </a:r>
                      <a:r>
                        <a:rPr lang="en-US" altLang="en-US" sz="1200" baseline="30000" dirty="0" smtClean="0"/>
                        <a:t>-</a:t>
                      </a:r>
                      <a:r>
                        <a:rPr lang="en-US" altLang="en-US" sz="1200" dirty="0" smtClean="0"/>
                        <a:t>(</a:t>
                      </a:r>
                      <a:r>
                        <a:rPr lang="en-US" altLang="en-US" sz="1200" i="1" dirty="0" err="1" smtClean="0"/>
                        <a:t>aq</a:t>
                      </a:r>
                      <a:r>
                        <a:rPr lang="en-US" altLang="en-US" sz="1200" dirty="0" smtClean="0"/>
                        <a:t>)</a:t>
                      </a:r>
                      <a:r>
                        <a:rPr lang="en-US" altLang="en-US" sz="1200" baseline="-25000" dirty="0" smtClean="0"/>
                        <a:t> </a:t>
                      </a:r>
                      <a:r>
                        <a:rPr lang="en-US" altLang="en-US" sz="1200" dirty="0" smtClean="0">
                          <a:sym typeface="Symbol" pitchFamily="18" charset="2"/>
                        </a:rPr>
                        <a:t>  </a:t>
                      </a:r>
                      <a:r>
                        <a:rPr lang="en-US" altLang="en-US" sz="1200" dirty="0" err="1" smtClean="0">
                          <a:sym typeface="Symbol" pitchFamily="18" charset="2"/>
                        </a:rPr>
                        <a:t>AgCl</a:t>
                      </a:r>
                      <a:r>
                        <a:rPr lang="en-US" altLang="en-US" sz="1200" baseline="-25000" dirty="0" smtClean="0">
                          <a:sym typeface="Symbol" pitchFamily="18" charset="2"/>
                        </a:rPr>
                        <a:t> </a:t>
                      </a:r>
                      <a:r>
                        <a:rPr lang="en-US" altLang="en-US" sz="1200" dirty="0" smtClean="0">
                          <a:sym typeface="Symbol" pitchFamily="18" charset="2"/>
                        </a:rPr>
                        <a:t>(</a:t>
                      </a:r>
                      <a:r>
                        <a:rPr lang="en-US" altLang="en-US" sz="1200" i="1" dirty="0" smtClean="0">
                          <a:sym typeface="Symbol" pitchFamily="18" charset="2"/>
                        </a:rPr>
                        <a:t>s</a:t>
                      </a:r>
                      <a:r>
                        <a:rPr lang="en-US" altLang="en-US" sz="1200" dirty="0" smtClean="0">
                          <a:sym typeface="Symbol" pitchFamily="18" charset="2"/>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TextBox 2"/>
          <p:cNvSpPr txBox="1"/>
          <p:nvPr/>
        </p:nvSpPr>
        <p:spPr>
          <a:xfrm>
            <a:off x="5052291" y="2410780"/>
            <a:ext cx="3805382" cy="3477875"/>
          </a:xfrm>
          <a:prstGeom prst="rect">
            <a:avLst/>
          </a:prstGeom>
          <a:noFill/>
        </p:spPr>
        <p:txBody>
          <a:bodyPr wrap="square" rtlCol="0">
            <a:spAutoFit/>
          </a:bodyPr>
          <a:lstStyle/>
          <a:p>
            <a:r>
              <a:rPr lang="en-US" sz="1600" dirty="0" smtClean="0"/>
              <a:t>Spectator ions should not be included in your balanced equations. </a:t>
            </a:r>
          </a:p>
          <a:p>
            <a:endParaRPr lang="en-US" sz="1600" dirty="0"/>
          </a:p>
          <a:p>
            <a:r>
              <a:rPr lang="en-US" sz="1600" dirty="0" smtClean="0"/>
              <a:t>Remember, the point of a Net Ionic Reaction is to show only those ions that are involved in the reaction.  Chemists are able to substitute reactants containing the same species to create the intended product.</a:t>
            </a:r>
          </a:p>
          <a:p>
            <a:endParaRPr lang="en-US" sz="1600" dirty="0" smtClean="0"/>
          </a:p>
          <a:p>
            <a:r>
              <a:rPr lang="en-US" sz="1600" i="1" dirty="0" smtClean="0">
                <a:solidFill>
                  <a:schemeClr val="tx2">
                    <a:lumMod val="50000"/>
                    <a:lumOff val="50000"/>
                  </a:schemeClr>
                </a:solidFill>
              </a:rPr>
              <a:t>You only need to memorize that compounds with nitrate, ammonium, halides and alkali metals are soluble.  </a:t>
            </a:r>
          </a:p>
          <a:p>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40456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Making Predictions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smtClean="0"/>
          </a:p>
        </p:txBody>
      </p:sp>
      <p:sp>
        <p:nvSpPr>
          <p:cNvPr id="13" name="TextBox 12"/>
          <p:cNvSpPr txBox="1"/>
          <p:nvPr/>
        </p:nvSpPr>
        <p:spPr>
          <a:xfrm>
            <a:off x="0" y="5968411"/>
            <a:ext cx="9144000" cy="1200329"/>
          </a:xfrm>
          <a:prstGeom prst="rect">
            <a:avLst/>
          </a:prstGeom>
          <a:noFill/>
        </p:spPr>
        <p:txBody>
          <a:bodyPr wrap="square" rtlCol="0">
            <a:spAutoFit/>
          </a:bodyPr>
          <a:lstStyle/>
          <a:p>
            <a:r>
              <a:rPr lang="en-US" dirty="0" smtClean="0"/>
              <a:t>LO 3.3: </a:t>
            </a:r>
            <a:r>
              <a:rPr lang="en-US" dirty="0"/>
              <a:t>The student is able to use stoichiometric calculations to predict the results of performing a reaction in the laboratory and/or to analyze deviations from the expected results.</a:t>
            </a:r>
            <a:r>
              <a:rPr lang="en-US" dirty="0" smtClean="0"/>
              <a:t> 																	</a:t>
            </a:r>
            <a:endParaRPr lang="en-US" dirty="0"/>
          </a:p>
        </p:txBody>
      </p:sp>
      <p:sp>
        <p:nvSpPr>
          <p:cNvPr id="2" name="TextBox 1"/>
          <p:cNvSpPr txBox="1"/>
          <p:nvPr/>
        </p:nvSpPr>
        <p:spPr>
          <a:xfrm>
            <a:off x="193674" y="948354"/>
            <a:ext cx="7903908" cy="4473019"/>
          </a:xfrm>
          <a:prstGeom prst="rect">
            <a:avLst/>
          </a:prstGeom>
          <a:noFill/>
        </p:spPr>
        <p:txBody>
          <a:bodyPr wrap="square" rtlCol="0">
            <a:spAutoFit/>
          </a:bodyPr>
          <a:lstStyle/>
          <a:p>
            <a:r>
              <a:rPr lang="en-US" sz="1400" dirty="0" smtClean="0">
                <a:solidFill>
                  <a:schemeClr val="accent1">
                    <a:lumMod val="75000"/>
                  </a:schemeClr>
                </a:solidFill>
              </a:rPr>
              <a:t>Solid copper carbonate is heated strongly</a:t>
            </a:r>
            <a:r>
              <a:rPr lang="en-US" sz="1400" dirty="0" smtClean="0"/>
              <a:t>:</a:t>
            </a:r>
          </a:p>
          <a:p>
            <a:endParaRPr lang="en-US" sz="1400" dirty="0"/>
          </a:p>
          <a:p>
            <a:r>
              <a:rPr lang="en-US" sz="1400" dirty="0" smtClean="0"/>
              <a:t>CuCO</a:t>
            </a:r>
            <a:r>
              <a:rPr lang="en-US" sz="1400" baseline="-25000" dirty="0" smtClean="0"/>
              <a:t>3</a:t>
            </a:r>
            <a:r>
              <a:rPr lang="en-US" sz="1400" dirty="0" smtClean="0"/>
              <a:t> (s) </a:t>
            </a:r>
            <a:r>
              <a:rPr lang="en-US" sz="1400" dirty="0" smtClean="0">
                <a:sym typeface="Wingdings" panose="05000000000000000000" pitchFamily="2" charset="2"/>
              </a:rPr>
              <a:t> </a:t>
            </a:r>
            <a:r>
              <a:rPr lang="en-US" sz="1400" dirty="0" err="1" smtClean="0">
                <a:sym typeface="Wingdings" panose="05000000000000000000" pitchFamily="2" charset="2"/>
              </a:rPr>
              <a:t>CuO</a:t>
            </a:r>
            <a:r>
              <a:rPr lang="en-US" sz="1400" dirty="0" smtClean="0">
                <a:sym typeface="Wingdings" panose="05000000000000000000" pitchFamily="2" charset="2"/>
              </a:rPr>
              <a:t> (s)  + CO</a:t>
            </a:r>
            <a:r>
              <a:rPr lang="en-US" sz="1400" baseline="-25000" dirty="0" smtClean="0">
                <a:sym typeface="Wingdings" panose="05000000000000000000" pitchFamily="2" charset="2"/>
              </a:rPr>
              <a:t>2 </a:t>
            </a:r>
            <a:r>
              <a:rPr lang="en-US" sz="1400" dirty="0" smtClean="0">
                <a:sym typeface="Wingdings" panose="05000000000000000000" pitchFamily="2" charset="2"/>
              </a:rPr>
              <a:t>(g)</a:t>
            </a:r>
          </a:p>
          <a:p>
            <a:endParaRPr lang="en-US" sz="1400" dirty="0">
              <a:sym typeface="Wingdings" panose="05000000000000000000" pitchFamily="2" charset="2"/>
            </a:endParaRPr>
          </a:p>
          <a:p>
            <a:r>
              <a:rPr lang="en-US" sz="1400" dirty="0" smtClean="0">
                <a:solidFill>
                  <a:schemeClr val="accent1">
                    <a:lumMod val="75000"/>
                  </a:schemeClr>
                </a:solidFill>
                <a:sym typeface="Wingdings" panose="05000000000000000000" pitchFamily="2" charset="2"/>
              </a:rPr>
              <a:t>What evidence of a chemical change would be observed with this reaction?</a:t>
            </a:r>
          </a:p>
          <a:p>
            <a:endParaRPr lang="en-US" sz="1400" dirty="0">
              <a:sym typeface="Wingdings" panose="05000000000000000000" pitchFamily="2" charset="2"/>
            </a:endParaRPr>
          </a:p>
          <a:p>
            <a:r>
              <a:rPr lang="en-US" sz="1400" dirty="0" smtClean="0">
                <a:sym typeface="Wingdings" panose="05000000000000000000" pitchFamily="2" charset="2"/>
              </a:rPr>
              <a:t>One would observe a color change and evolution of a gas</a:t>
            </a:r>
          </a:p>
          <a:p>
            <a:endParaRPr lang="en-US" sz="1400" dirty="0">
              <a:sym typeface="Wingdings" panose="05000000000000000000" pitchFamily="2" charset="2"/>
            </a:endParaRPr>
          </a:p>
          <a:p>
            <a:r>
              <a:rPr lang="en-US" sz="1400" dirty="0" smtClean="0">
                <a:solidFill>
                  <a:schemeClr val="accent1">
                    <a:lumMod val="75000"/>
                  </a:schemeClr>
                </a:solidFill>
                <a:sym typeface="Wingdings" panose="05000000000000000000" pitchFamily="2" charset="2"/>
              </a:rPr>
              <a:t>What is the percent yield of CO</a:t>
            </a:r>
            <a:r>
              <a:rPr lang="en-US" sz="1400" baseline="-25000" dirty="0" smtClean="0">
                <a:solidFill>
                  <a:schemeClr val="accent1">
                    <a:lumMod val="75000"/>
                  </a:schemeClr>
                </a:solidFill>
                <a:sym typeface="Wingdings" panose="05000000000000000000" pitchFamily="2" charset="2"/>
              </a:rPr>
              <a:t>2 </a:t>
            </a:r>
            <a:r>
              <a:rPr lang="en-US" sz="1400" dirty="0" smtClean="0">
                <a:solidFill>
                  <a:schemeClr val="accent1">
                    <a:lumMod val="75000"/>
                  </a:schemeClr>
                </a:solidFill>
                <a:sym typeface="Wingdings" panose="05000000000000000000" pitchFamily="2" charset="2"/>
              </a:rPr>
              <a:t>if you had originally heated 10.0g </a:t>
            </a:r>
            <a:r>
              <a:rPr lang="en-US" sz="1400" dirty="0" smtClean="0">
                <a:solidFill>
                  <a:schemeClr val="accent1">
                    <a:lumMod val="75000"/>
                  </a:schemeClr>
                </a:solidFill>
              </a:rPr>
              <a:t>CuCO</a:t>
            </a:r>
            <a:r>
              <a:rPr lang="en-US" sz="1400" baseline="-25000" dirty="0" smtClean="0">
                <a:solidFill>
                  <a:schemeClr val="accent1">
                    <a:lumMod val="75000"/>
                  </a:schemeClr>
                </a:solidFill>
              </a:rPr>
              <a:t>3 </a:t>
            </a:r>
            <a:r>
              <a:rPr lang="en-US" sz="1400" dirty="0" smtClean="0">
                <a:solidFill>
                  <a:schemeClr val="accent1">
                    <a:lumMod val="75000"/>
                  </a:schemeClr>
                </a:solidFill>
              </a:rPr>
              <a:t> and captured 3.2g CO</a:t>
            </a:r>
            <a:r>
              <a:rPr lang="en-US" sz="1400" baseline="-25000" dirty="0" smtClean="0">
                <a:solidFill>
                  <a:schemeClr val="accent1">
                    <a:lumMod val="75000"/>
                  </a:schemeClr>
                </a:solidFill>
              </a:rPr>
              <a:t>2</a:t>
            </a:r>
            <a:r>
              <a:rPr lang="en-US" sz="1400" dirty="0" smtClean="0">
                <a:solidFill>
                  <a:schemeClr val="accent1">
                    <a:lumMod val="75000"/>
                  </a:schemeClr>
                </a:solidFill>
              </a:rPr>
              <a:t> ?</a:t>
            </a:r>
          </a:p>
          <a:p>
            <a:endParaRPr lang="en-US" sz="1400" baseline="-25000" dirty="0">
              <a:sym typeface="Wingdings" panose="05000000000000000000" pitchFamily="2" charset="2"/>
            </a:endParaRPr>
          </a:p>
          <a:p>
            <a:r>
              <a:rPr lang="en-US" sz="1400" dirty="0" smtClean="0">
                <a:sym typeface="Wingdings" panose="05000000000000000000" pitchFamily="2" charset="2"/>
              </a:rPr>
              <a:t>Step 1: Find the Theoretical </a:t>
            </a:r>
            <a:r>
              <a:rPr lang="en-US" sz="1400" dirty="0" err="1" smtClean="0">
                <a:sym typeface="Wingdings" panose="05000000000000000000" pitchFamily="2" charset="2"/>
              </a:rPr>
              <a:t>Yeild</a:t>
            </a:r>
            <a:endParaRPr lang="en-US" sz="1400" dirty="0" smtClean="0">
              <a:sym typeface="Wingdings" panose="05000000000000000000" pitchFamily="2" charset="2"/>
            </a:endParaRPr>
          </a:p>
          <a:p>
            <a:r>
              <a:rPr lang="en-US" sz="1400" dirty="0" smtClean="0">
                <a:sym typeface="Wingdings" panose="05000000000000000000" pitchFamily="2" charset="2"/>
              </a:rPr>
              <a:t>10.0g </a:t>
            </a:r>
            <a:r>
              <a:rPr lang="en-US" sz="1400" dirty="0" smtClean="0"/>
              <a:t>CuCO</a:t>
            </a:r>
            <a:r>
              <a:rPr lang="en-US" sz="1400" baseline="-25000" dirty="0" smtClean="0"/>
              <a:t>3 </a:t>
            </a:r>
            <a:r>
              <a:rPr lang="en-US" sz="1400" dirty="0" smtClean="0"/>
              <a:t>x(1mol/123.555g) x (1mol CO</a:t>
            </a:r>
            <a:r>
              <a:rPr lang="en-US" sz="1400" baseline="-25000" dirty="0" smtClean="0"/>
              <a:t>2</a:t>
            </a:r>
            <a:r>
              <a:rPr lang="en-US" sz="1400" dirty="0" smtClean="0"/>
              <a:t> /1 molCuCO</a:t>
            </a:r>
            <a:r>
              <a:rPr lang="en-US" sz="1400" baseline="-25000" dirty="0" smtClean="0"/>
              <a:t>3</a:t>
            </a:r>
            <a:r>
              <a:rPr lang="en-US" sz="1400" dirty="0" smtClean="0"/>
              <a:t> ) X 44.01gCO</a:t>
            </a:r>
            <a:r>
              <a:rPr lang="en-US" sz="1400" baseline="-25000" dirty="0" smtClean="0"/>
              <a:t>2</a:t>
            </a:r>
            <a:r>
              <a:rPr lang="en-US" sz="1400" dirty="0" smtClean="0"/>
              <a:t>/mol = 3.562 gCO</a:t>
            </a:r>
            <a:r>
              <a:rPr lang="en-US" sz="1400" baseline="-25000" dirty="0" smtClean="0"/>
              <a:t>2</a:t>
            </a:r>
          </a:p>
          <a:p>
            <a:endParaRPr lang="en-US" sz="1400" baseline="-25000" dirty="0">
              <a:sym typeface="Wingdings" panose="05000000000000000000" pitchFamily="2" charset="2"/>
            </a:endParaRPr>
          </a:p>
          <a:p>
            <a:r>
              <a:rPr lang="en-US" sz="1400" dirty="0" smtClean="0">
                <a:sym typeface="Wingdings" panose="05000000000000000000" pitchFamily="2" charset="2"/>
              </a:rPr>
              <a:t>Step 2: Find Percent Yield</a:t>
            </a:r>
          </a:p>
          <a:p>
            <a:r>
              <a:rPr lang="en-US" sz="1400" dirty="0" smtClean="0">
                <a:sym typeface="Wingdings" panose="05000000000000000000" pitchFamily="2" charset="2"/>
              </a:rPr>
              <a:t>(3.2 g / 3.562 g) * 100 = 89.8 %  90% with correct sig figs</a:t>
            </a:r>
          </a:p>
          <a:p>
            <a:endParaRPr lang="en-US" sz="1400" dirty="0">
              <a:sym typeface="Wingdings" panose="05000000000000000000" pitchFamily="2" charset="2"/>
            </a:endParaRPr>
          </a:p>
          <a:p>
            <a:r>
              <a:rPr lang="en-US" sz="1400" dirty="0" smtClean="0">
                <a:solidFill>
                  <a:schemeClr val="accent1">
                    <a:lumMod val="75000"/>
                  </a:schemeClr>
                </a:solidFill>
                <a:sym typeface="Wingdings" panose="05000000000000000000" pitchFamily="2" charset="2"/>
              </a:rPr>
              <a:t>How could you improve your percent yield?</a:t>
            </a:r>
          </a:p>
          <a:p>
            <a:r>
              <a:rPr lang="en-US" sz="1400" dirty="0" smtClean="0">
                <a:sym typeface="Wingdings" panose="05000000000000000000" pitchFamily="2" charset="2"/>
              </a:rPr>
              <a:t>-reheat the solid, to see if there is any further mass loss</a:t>
            </a:r>
          </a:p>
          <a:p>
            <a:r>
              <a:rPr lang="en-US" sz="1400" dirty="0" smtClean="0">
                <a:sym typeface="Wingdings" panose="05000000000000000000" pitchFamily="2" charset="2"/>
              </a:rPr>
              <a:t>-make sure you have pure </a:t>
            </a:r>
            <a:r>
              <a:rPr lang="en-US" sz="1400" dirty="0"/>
              <a:t>CuCO</a:t>
            </a:r>
            <a:r>
              <a:rPr lang="en-US" sz="1400" baseline="-25000" dirty="0"/>
              <a:t>3</a:t>
            </a:r>
            <a:endParaRPr lang="en-US" sz="1400" dirty="0">
              <a:sym typeface="Wingdings" panose="05000000000000000000" pitchFamily="2" charset="2"/>
            </a:endParaRPr>
          </a:p>
          <a:p>
            <a:endParaRPr lang="en-US" sz="1400" dirty="0" smtClean="0">
              <a:sym typeface="Wingdings" panose="05000000000000000000" pitchFamily="2" charset="2"/>
            </a:endParaRPr>
          </a:p>
        </p:txBody>
      </p:sp>
      <p:sp>
        <p:nvSpPr>
          <p:cNvPr id="14" name="Rounded Rectangle 13"/>
          <p:cNvSpPr/>
          <p:nvPr/>
        </p:nvSpPr>
        <p:spPr>
          <a:xfrm>
            <a:off x="193672" y="1321070"/>
            <a:ext cx="7407853" cy="49578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15" name="Rounded Rectangle 14"/>
          <p:cNvSpPr/>
          <p:nvPr/>
        </p:nvSpPr>
        <p:spPr>
          <a:xfrm>
            <a:off x="193672" y="2186186"/>
            <a:ext cx="7500217" cy="49578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16" name="Rounded Rectangle 15"/>
          <p:cNvSpPr/>
          <p:nvPr/>
        </p:nvSpPr>
        <p:spPr>
          <a:xfrm>
            <a:off x="193674" y="4710173"/>
            <a:ext cx="7629528" cy="120241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17" name="Rounded Rectangle 16"/>
          <p:cNvSpPr/>
          <p:nvPr/>
        </p:nvSpPr>
        <p:spPr>
          <a:xfrm>
            <a:off x="193672" y="3139094"/>
            <a:ext cx="7620437" cy="12129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10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Limiting Reactants – D.A.</a:t>
            </a:r>
            <a:endParaRPr lang="en-US" dirty="0"/>
          </a:p>
        </p:txBody>
      </p:sp>
      <p:sp>
        <p:nvSpPr>
          <p:cNvPr id="5" name="Content Placeholder 4"/>
          <p:cNvSpPr>
            <a:spLocks noGrp="1"/>
          </p:cNvSpPr>
          <p:nvPr>
            <p:ph sz="half" idx="1"/>
          </p:nvPr>
        </p:nvSpPr>
        <p:spPr>
          <a:xfrm>
            <a:off x="280737" y="905164"/>
            <a:ext cx="7514754" cy="2854036"/>
          </a:xfrm>
        </p:spPr>
        <p:txBody>
          <a:bodyPr>
            <a:normAutofit/>
          </a:bodyPr>
          <a:lstStyle/>
          <a:p>
            <a:pPr marL="0" indent="0">
              <a:buNone/>
            </a:pPr>
            <a:r>
              <a:rPr lang="pt-BR" sz="1400" dirty="0">
                <a:solidFill>
                  <a:schemeClr val="accent2">
                    <a:lumMod val="75000"/>
                    <a:lumOff val="25000"/>
                  </a:schemeClr>
                </a:solidFill>
              </a:rPr>
              <a:t>Al</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S</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+ 6 H</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O ---&gt; 2Al(OH)</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+ 3 </a:t>
            </a:r>
            <a:r>
              <a:rPr lang="pt-BR" sz="1400" dirty="0" smtClean="0">
                <a:solidFill>
                  <a:schemeClr val="accent2">
                    <a:lumMod val="75000"/>
                    <a:lumOff val="25000"/>
                  </a:schemeClr>
                </a:solidFill>
              </a:rPr>
              <a:t>H</a:t>
            </a:r>
            <a:r>
              <a:rPr lang="pt-BR" sz="1400" baseline="-25000" dirty="0" smtClean="0">
                <a:solidFill>
                  <a:schemeClr val="accent2">
                    <a:lumMod val="75000"/>
                    <a:lumOff val="25000"/>
                  </a:schemeClr>
                </a:solidFill>
              </a:rPr>
              <a:t>2</a:t>
            </a:r>
            <a:r>
              <a:rPr lang="pt-BR" sz="1400" dirty="0" smtClean="0">
                <a:solidFill>
                  <a:schemeClr val="accent2">
                    <a:lumMod val="75000"/>
                    <a:lumOff val="25000"/>
                  </a:schemeClr>
                </a:solidFill>
              </a:rPr>
              <a:t>S</a:t>
            </a:r>
          </a:p>
          <a:p>
            <a:pPr marL="0" indent="0">
              <a:buNone/>
            </a:pPr>
            <a:r>
              <a:rPr lang="en-US" sz="1400" dirty="0" smtClean="0">
                <a:solidFill>
                  <a:schemeClr val="accent2">
                    <a:lumMod val="75000"/>
                    <a:lumOff val="25000"/>
                  </a:schemeClr>
                </a:solidFill>
              </a:rPr>
              <a:t>15.00 </a:t>
            </a:r>
            <a:r>
              <a:rPr lang="en-US" sz="1400" dirty="0">
                <a:solidFill>
                  <a:schemeClr val="accent2">
                    <a:lumMod val="75000"/>
                    <a:lumOff val="25000"/>
                  </a:schemeClr>
                </a:solidFill>
              </a:rPr>
              <a:t>g aluminum sulfide and 10.00 g </a:t>
            </a:r>
            <a:r>
              <a:rPr lang="en-US" sz="1400" dirty="0" smtClean="0">
                <a:solidFill>
                  <a:schemeClr val="accent2">
                    <a:lumMod val="75000"/>
                    <a:lumOff val="25000"/>
                  </a:schemeClr>
                </a:solidFill>
              </a:rPr>
              <a:t>water react</a:t>
            </a:r>
            <a:r>
              <a:rPr lang="en-US" sz="1400" dirty="0">
                <a:solidFill>
                  <a:schemeClr val="accent2">
                    <a:lumMod val="75000"/>
                    <a:lumOff val="25000"/>
                  </a:schemeClr>
                </a:solidFill>
              </a:rPr>
              <a:t> </a:t>
            </a:r>
            <a:endParaRPr lang="en-US" sz="1400" dirty="0" smtClean="0">
              <a:solidFill>
                <a:schemeClr val="accent2">
                  <a:lumMod val="75000"/>
                  <a:lumOff val="25000"/>
                </a:schemeClr>
              </a:solidFill>
            </a:endParaRPr>
          </a:p>
          <a:p>
            <a:pPr marL="342900" indent="-342900">
              <a:buAutoNum type="alphaLcParenR"/>
            </a:pPr>
            <a:r>
              <a:rPr lang="en-US" sz="1400" dirty="0" smtClean="0">
                <a:solidFill>
                  <a:schemeClr val="accent2">
                    <a:lumMod val="75000"/>
                    <a:lumOff val="25000"/>
                  </a:schemeClr>
                </a:solidFill>
              </a:rPr>
              <a:t>Identify the Limiting Reactant</a:t>
            </a:r>
          </a:p>
          <a:p>
            <a:pPr marL="342900" indent="-342900">
              <a:buAutoNum type="alphaLcParenR"/>
            </a:pPr>
            <a:endParaRPr lang="en-US" dirty="0"/>
          </a:p>
          <a:p>
            <a:pPr marL="342900" indent="-342900">
              <a:buAutoNum type="alphaLcParenR"/>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923330"/>
          </a:xfrm>
          <a:prstGeom prst="rect">
            <a:avLst/>
          </a:prstGeom>
          <a:noFill/>
        </p:spPr>
        <p:txBody>
          <a:bodyPr wrap="square" rtlCol="0">
            <a:spAutoFit/>
          </a:bodyPr>
          <a:lstStyle/>
          <a:p>
            <a:r>
              <a:rPr lang="en-US" dirty="0" smtClean="0">
                <a:hlinkClick r:id="rId3"/>
              </a:rPr>
              <a:t>Video</a:t>
            </a:r>
            <a:endParaRPr lang="en-US" dirty="0" smtClean="0"/>
          </a:p>
          <a:p>
            <a:r>
              <a:rPr lang="en-US" dirty="0" smtClean="0">
                <a:hlinkClick r:id="rId4"/>
              </a:rPr>
              <a:t>Sim</a:t>
            </a:r>
            <a:endParaRPr lang="en-US" dirty="0" smtClean="0"/>
          </a:p>
          <a:p>
            <a:r>
              <a:rPr lang="en-US" dirty="0" err="1" smtClean="0">
                <a:hlinkClick r:id="rId5"/>
              </a:rPr>
              <a:t>pHet</a:t>
            </a:r>
            <a:endParaRPr lang="en-US" dirty="0"/>
          </a:p>
        </p:txBody>
      </p:sp>
      <p:sp>
        <p:nvSpPr>
          <p:cNvPr id="12" name="TextBox 11"/>
          <p:cNvSpPr txBox="1"/>
          <p:nvPr/>
        </p:nvSpPr>
        <p:spPr>
          <a:xfrm>
            <a:off x="0" y="6199527"/>
            <a:ext cx="9144000" cy="830997"/>
          </a:xfrm>
          <a:prstGeom prst="rect">
            <a:avLst/>
          </a:prstGeom>
          <a:noFill/>
        </p:spPr>
        <p:txBody>
          <a:bodyPr wrap="square" rtlCol="0">
            <a:spAutoFit/>
          </a:bodyPr>
          <a:lstStyle/>
          <a:p>
            <a:r>
              <a:rPr lang="en-US" sz="1200" dirty="0" smtClean="0"/>
              <a:t>LO 3.4:  </a:t>
            </a:r>
            <a:r>
              <a:rPr lang="en-US" sz="1200" dirty="0"/>
              <a:t>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a:t>
            </a:r>
            <a:r>
              <a:rPr lang="en-US" sz="1200" dirty="0" smtClean="0"/>
              <a:t>																	</a:t>
            </a:r>
            <a:endParaRPr lang="en-US" sz="1200" dirty="0"/>
          </a:p>
        </p:txBody>
      </p:sp>
      <p:sp>
        <p:nvSpPr>
          <p:cNvPr id="2" name="TextBox 1"/>
          <p:cNvSpPr txBox="1"/>
          <p:nvPr/>
        </p:nvSpPr>
        <p:spPr>
          <a:xfrm>
            <a:off x="622222" y="2276316"/>
            <a:ext cx="7432565" cy="1138773"/>
          </a:xfrm>
          <a:prstGeom prst="rect">
            <a:avLst/>
          </a:prstGeom>
          <a:noFill/>
        </p:spPr>
        <p:txBody>
          <a:bodyPr wrap="square" rtlCol="0">
            <a:spAutoFit/>
          </a:bodyPr>
          <a:lstStyle/>
          <a:p>
            <a:r>
              <a:rPr lang="en-US" sz="1200" dirty="0" smtClean="0"/>
              <a:t>15.00g </a:t>
            </a:r>
            <a:r>
              <a:rPr lang="pt-BR" sz="1200" dirty="0" smtClean="0"/>
              <a:t>Al</a:t>
            </a:r>
            <a:r>
              <a:rPr lang="pt-BR" sz="1200" baseline="-25000" dirty="0" smtClean="0"/>
              <a:t>2</a:t>
            </a:r>
            <a:r>
              <a:rPr lang="pt-BR" sz="1200" dirty="0" smtClean="0"/>
              <a:t>S</a:t>
            </a:r>
            <a:r>
              <a:rPr lang="pt-BR" sz="1200" baseline="-25000" dirty="0" smtClean="0"/>
              <a:t>3  </a:t>
            </a:r>
            <a:r>
              <a:rPr lang="pt-BR" sz="1200" dirty="0" smtClean="0"/>
              <a:t>x (1mol/ </a:t>
            </a:r>
            <a:r>
              <a:rPr lang="en-US" sz="1200" dirty="0" smtClean="0"/>
              <a:t>150.158 g) x (6mol H</a:t>
            </a:r>
            <a:r>
              <a:rPr lang="en-US" sz="1200" baseline="-25000" dirty="0" smtClean="0"/>
              <a:t>2</a:t>
            </a:r>
            <a:r>
              <a:rPr lang="en-US" sz="1200" dirty="0" smtClean="0"/>
              <a:t>O/1mol</a:t>
            </a:r>
            <a:r>
              <a:rPr lang="pt-BR" sz="1200" dirty="0"/>
              <a:t> </a:t>
            </a:r>
            <a:r>
              <a:rPr lang="pt-BR" sz="1200" dirty="0" smtClean="0"/>
              <a:t>Al</a:t>
            </a:r>
            <a:r>
              <a:rPr lang="pt-BR" sz="1200" baseline="-25000" dirty="0" smtClean="0"/>
              <a:t>2</a:t>
            </a:r>
            <a:r>
              <a:rPr lang="pt-BR" sz="1200" dirty="0" smtClean="0"/>
              <a:t>S</a:t>
            </a:r>
            <a:r>
              <a:rPr lang="pt-BR" sz="1200" baseline="-25000" dirty="0" smtClean="0"/>
              <a:t>3</a:t>
            </a:r>
            <a:r>
              <a:rPr lang="pt-BR" sz="1200" dirty="0" smtClean="0"/>
              <a:t>) x (18g/mol </a:t>
            </a:r>
            <a:r>
              <a:rPr lang="pt-BR" sz="1200" dirty="0"/>
              <a:t>H</a:t>
            </a:r>
            <a:r>
              <a:rPr lang="pt-BR" sz="1200" baseline="-25000" dirty="0"/>
              <a:t>2</a:t>
            </a:r>
            <a:r>
              <a:rPr lang="pt-BR" sz="1200" dirty="0"/>
              <a:t>0 </a:t>
            </a:r>
            <a:r>
              <a:rPr lang="pt-BR" sz="1200" dirty="0" smtClean="0"/>
              <a:t>) = 10.782 g </a:t>
            </a:r>
            <a:r>
              <a:rPr lang="pt-BR" sz="1200" dirty="0"/>
              <a:t>H</a:t>
            </a:r>
            <a:r>
              <a:rPr lang="pt-BR" sz="1200" baseline="-25000" dirty="0"/>
              <a:t>2</a:t>
            </a:r>
            <a:r>
              <a:rPr lang="pt-BR" sz="1200" dirty="0"/>
              <a:t>0 </a:t>
            </a:r>
            <a:r>
              <a:rPr lang="pt-BR" sz="1200" dirty="0" smtClean="0"/>
              <a:t>needed</a:t>
            </a:r>
            <a:endParaRPr lang="pt-BR" sz="1200" dirty="0"/>
          </a:p>
          <a:p>
            <a:endParaRPr lang="pt-BR" sz="1200" baseline="-25000" dirty="0" smtClean="0"/>
          </a:p>
          <a:p>
            <a:r>
              <a:rPr lang="pt-BR" sz="1200" dirty="0" smtClean="0"/>
              <a:t>10g H</a:t>
            </a:r>
            <a:r>
              <a:rPr lang="pt-BR" sz="1200" baseline="-25000" dirty="0" smtClean="0"/>
              <a:t>2</a:t>
            </a:r>
            <a:r>
              <a:rPr lang="pt-BR" sz="1200" dirty="0" smtClean="0"/>
              <a:t>0 x (1mol/</a:t>
            </a:r>
            <a:r>
              <a:rPr lang="en-US" sz="1200" dirty="0"/>
              <a:t> </a:t>
            </a:r>
            <a:r>
              <a:rPr lang="en-US" sz="1200" dirty="0" smtClean="0"/>
              <a:t>18.015 g) x (1 </a:t>
            </a:r>
            <a:r>
              <a:rPr lang="en-US" sz="1200" dirty="0" err="1" smtClean="0"/>
              <a:t>mol</a:t>
            </a:r>
            <a:r>
              <a:rPr lang="en-US" sz="1200" dirty="0" smtClean="0"/>
              <a:t> </a:t>
            </a:r>
            <a:r>
              <a:rPr lang="pt-BR" sz="1200" dirty="0" smtClean="0"/>
              <a:t>Al</a:t>
            </a:r>
            <a:r>
              <a:rPr lang="pt-BR" sz="1200" baseline="-25000" dirty="0" smtClean="0"/>
              <a:t>2</a:t>
            </a:r>
            <a:r>
              <a:rPr lang="pt-BR" sz="1200" dirty="0" smtClean="0"/>
              <a:t>S</a:t>
            </a:r>
            <a:r>
              <a:rPr lang="pt-BR" sz="1200" baseline="-25000" dirty="0" smtClean="0"/>
              <a:t>3 </a:t>
            </a:r>
            <a:r>
              <a:rPr lang="en-US" sz="1200" dirty="0" smtClean="0"/>
              <a:t>/</a:t>
            </a:r>
            <a:r>
              <a:rPr lang="en-US" sz="1200" dirty="0"/>
              <a:t> 6mol </a:t>
            </a:r>
            <a:r>
              <a:rPr lang="en-US" sz="1200" dirty="0" smtClean="0"/>
              <a:t>H</a:t>
            </a:r>
            <a:r>
              <a:rPr lang="en-US" sz="1200" baseline="-25000" dirty="0" smtClean="0"/>
              <a:t>2</a:t>
            </a:r>
            <a:r>
              <a:rPr lang="en-US" sz="1200" dirty="0" smtClean="0"/>
              <a:t>O)  x (150.158 g/</a:t>
            </a:r>
            <a:r>
              <a:rPr lang="en-US" sz="1200" dirty="0" err="1" smtClean="0"/>
              <a:t>mol</a:t>
            </a:r>
            <a:r>
              <a:rPr lang="en-US" sz="1200" dirty="0" smtClean="0"/>
              <a:t>) = 13.892g </a:t>
            </a:r>
            <a:r>
              <a:rPr lang="pt-BR" sz="1200" dirty="0" smtClean="0"/>
              <a:t>Al</a:t>
            </a:r>
            <a:r>
              <a:rPr lang="pt-BR" sz="1200" baseline="-25000" dirty="0" smtClean="0"/>
              <a:t>2</a:t>
            </a:r>
            <a:r>
              <a:rPr lang="pt-BR" sz="1200" dirty="0" smtClean="0"/>
              <a:t>S</a:t>
            </a:r>
            <a:r>
              <a:rPr lang="pt-BR" sz="1200" baseline="-25000" dirty="0" smtClean="0"/>
              <a:t>3 </a:t>
            </a:r>
            <a:r>
              <a:rPr lang="pt-BR" sz="1200" dirty="0" smtClean="0"/>
              <a:t> needed</a:t>
            </a:r>
          </a:p>
          <a:p>
            <a:endParaRPr lang="pt-BR" sz="1200" dirty="0"/>
          </a:p>
          <a:p>
            <a:r>
              <a:rPr lang="pt-BR" sz="1200" dirty="0" smtClean="0"/>
              <a:t>H</a:t>
            </a:r>
            <a:r>
              <a:rPr lang="pt-BR" sz="1200" baseline="-25000" dirty="0" smtClean="0"/>
              <a:t>2</a:t>
            </a:r>
            <a:r>
              <a:rPr lang="pt-BR" sz="1200" dirty="0" smtClean="0"/>
              <a:t>0 is limiting, because we need more than we were given</a:t>
            </a:r>
            <a:endParaRPr lang="en-US" sz="1200" dirty="0" smtClean="0"/>
          </a:p>
          <a:p>
            <a:r>
              <a:rPr lang="en-US" sz="1200" dirty="0" smtClean="0"/>
              <a:t> </a:t>
            </a:r>
            <a:endParaRPr lang="en-US" sz="1200" dirty="0"/>
          </a:p>
        </p:txBody>
      </p:sp>
      <p:sp>
        <p:nvSpPr>
          <p:cNvPr id="13" name="Content Placeholder 4"/>
          <p:cNvSpPr>
            <a:spLocks noGrp="1"/>
          </p:cNvSpPr>
          <p:nvPr>
            <p:ph sz="half" idx="1"/>
          </p:nvPr>
        </p:nvSpPr>
        <p:spPr>
          <a:xfrm>
            <a:off x="226407" y="3415089"/>
            <a:ext cx="8360962" cy="411017"/>
          </a:xfrm>
        </p:spPr>
        <p:txBody>
          <a:bodyPr>
            <a:normAutofit/>
          </a:bodyPr>
          <a:lstStyle/>
          <a:p>
            <a:pPr marL="0" indent="0">
              <a:buNone/>
            </a:pPr>
            <a:r>
              <a:rPr lang="en-US" sz="1400" dirty="0" smtClean="0">
                <a:solidFill>
                  <a:schemeClr val="accent2">
                    <a:lumMod val="75000"/>
                    <a:lumOff val="25000"/>
                  </a:schemeClr>
                </a:solidFill>
              </a:rPr>
              <a:t>b)</a:t>
            </a:r>
            <a:r>
              <a:rPr lang="en-US" sz="1400" dirty="0">
                <a:solidFill>
                  <a:schemeClr val="accent2">
                    <a:lumMod val="75000"/>
                    <a:lumOff val="25000"/>
                  </a:schemeClr>
                </a:solidFill>
              </a:rPr>
              <a:t> What is the maximum mass of H</a:t>
            </a:r>
            <a:r>
              <a:rPr lang="en-US" sz="1400" baseline="-25000" dirty="0">
                <a:solidFill>
                  <a:schemeClr val="accent2">
                    <a:lumMod val="75000"/>
                    <a:lumOff val="25000"/>
                  </a:schemeClr>
                </a:solidFill>
              </a:rPr>
              <a:t>2</a:t>
            </a:r>
            <a:r>
              <a:rPr lang="en-US" sz="1400" dirty="0">
                <a:solidFill>
                  <a:schemeClr val="accent2">
                    <a:lumMod val="75000"/>
                    <a:lumOff val="25000"/>
                  </a:schemeClr>
                </a:solidFill>
              </a:rPr>
              <a:t>S which can be formed from these reagents?</a:t>
            </a:r>
          </a:p>
          <a:p>
            <a:pPr marL="0" indent="0">
              <a:buNone/>
            </a:pPr>
            <a:endParaRPr lang="en-US" dirty="0" smtClean="0"/>
          </a:p>
          <a:p>
            <a:pPr marL="0" indent="0">
              <a:buNone/>
            </a:pPr>
            <a:endParaRPr lang="en-US" dirty="0"/>
          </a:p>
        </p:txBody>
      </p:sp>
      <p:sp>
        <p:nvSpPr>
          <p:cNvPr id="14" name="TextBox 13"/>
          <p:cNvSpPr txBox="1"/>
          <p:nvPr/>
        </p:nvSpPr>
        <p:spPr>
          <a:xfrm>
            <a:off x="622222" y="3759200"/>
            <a:ext cx="7432565" cy="646331"/>
          </a:xfrm>
          <a:prstGeom prst="rect">
            <a:avLst/>
          </a:prstGeom>
          <a:noFill/>
        </p:spPr>
        <p:txBody>
          <a:bodyPr wrap="square" rtlCol="0">
            <a:spAutoFit/>
          </a:bodyPr>
          <a:lstStyle/>
          <a:p>
            <a:r>
              <a:rPr lang="pt-BR" sz="1200" dirty="0" smtClean="0"/>
              <a:t>Theoretical Yield</a:t>
            </a:r>
          </a:p>
          <a:p>
            <a:r>
              <a:rPr lang="pt-BR" sz="1200" dirty="0" smtClean="0"/>
              <a:t>10.00 g H</a:t>
            </a:r>
            <a:r>
              <a:rPr lang="pt-BR" sz="1200" baseline="-25000" dirty="0" smtClean="0"/>
              <a:t>2</a:t>
            </a:r>
            <a:r>
              <a:rPr lang="pt-BR" sz="1200" dirty="0" smtClean="0"/>
              <a:t>0 x (1mol</a:t>
            </a:r>
            <a:r>
              <a:rPr lang="pt-BR" sz="1200" dirty="0"/>
              <a:t>/</a:t>
            </a:r>
            <a:r>
              <a:rPr lang="en-US" sz="1200" dirty="0"/>
              <a:t> 18.015 g</a:t>
            </a:r>
            <a:r>
              <a:rPr lang="en-US" sz="1200" dirty="0" smtClean="0"/>
              <a:t>) x (3/6) x (</a:t>
            </a:r>
            <a:r>
              <a:rPr lang="en-US" sz="1200" dirty="0"/>
              <a:t>34.0809 </a:t>
            </a:r>
            <a:r>
              <a:rPr lang="en-US" sz="1200" dirty="0" smtClean="0"/>
              <a:t>g/</a:t>
            </a:r>
            <a:r>
              <a:rPr lang="en-US" sz="1200" dirty="0" err="1" smtClean="0"/>
              <a:t>mol</a:t>
            </a:r>
            <a:r>
              <a:rPr lang="en-US" sz="1200" dirty="0" smtClean="0"/>
              <a:t> ) = </a:t>
            </a:r>
            <a:r>
              <a:rPr lang="en-US" sz="1200" dirty="0"/>
              <a:t>9.459 </a:t>
            </a:r>
            <a:r>
              <a:rPr lang="en-US" sz="1200" dirty="0" smtClean="0"/>
              <a:t>g H</a:t>
            </a:r>
            <a:r>
              <a:rPr lang="en-US" sz="1200" baseline="-25000" dirty="0" smtClean="0"/>
              <a:t>2</a:t>
            </a:r>
            <a:r>
              <a:rPr lang="en-US" sz="1200" dirty="0" smtClean="0"/>
              <a:t>S produced</a:t>
            </a:r>
            <a:endParaRPr lang="pt-BR" sz="1200" dirty="0"/>
          </a:p>
          <a:p>
            <a:r>
              <a:rPr lang="en-US" sz="1200" dirty="0" smtClean="0"/>
              <a:t> </a:t>
            </a:r>
            <a:endParaRPr lang="en-US" sz="1200" dirty="0"/>
          </a:p>
        </p:txBody>
      </p:sp>
      <p:sp>
        <p:nvSpPr>
          <p:cNvPr id="15" name="Content Placeholder 4"/>
          <p:cNvSpPr>
            <a:spLocks noGrp="1"/>
          </p:cNvSpPr>
          <p:nvPr>
            <p:ph sz="half" idx="1"/>
          </p:nvPr>
        </p:nvSpPr>
        <p:spPr>
          <a:xfrm>
            <a:off x="280737" y="4507346"/>
            <a:ext cx="8360962" cy="411017"/>
          </a:xfrm>
        </p:spPr>
        <p:txBody>
          <a:bodyPr>
            <a:normAutofit/>
          </a:bodyPr>
          <a:lstStyle/>
          <a:p>
            <a:pPr marL="0" indent="0">
              <a:buNone/>
            </a:pPr>
            <a:r>
              <a:rPr lang="en-US" sz="1400" dirty="0">
                <a:solidFill>
                  <a:schemeClr val="accent2">
                    <a:lumMod val="75000"/>
                    <a:lumOff val="25000"/>
                  </a:schemeClr>
                </a:solidFill>
              </a:rPr>
              <a:t>c</a:t>
            </a:r>
            <a:r>
              <a:rPr lang="en-US" sz="1400" dirty="0" smtClean="0">
                <a:solidFill>
                  <a:schemeClr val="accent2">
                    <a:lumMod val="75000"/>
                    <a:lumOff val="25000"/>
                  </a:schemeClr>
                </a:solidFill>
              </a:rPr>
              <a:t>) How much excess reactant is left in the container?</a:t>
            </a:r>
            <a:endParaRPr lang="en-US" sz="1400" dirty="0">
              <a:solidFill>
                <a:schemeClr val="accent2">
                  <a:lumMod val="75000"/>
                  <a:lumOff val="25000"/>
                </a:schemeClr>
              </a:solidFill>
            </a:endParaRPr>
          </a:p>
          <a:p>
            <a:pPr marL="0" indent="0">
              <a:buNone/>
            </a:pPr>
            <a:endParaRPr lang="en-US" dirty="0" smtClean="0"/>
          </a:p>
          <a:p>
            <a:pPr marL="0" indent="0">
              <a:buNone/>
            </a:pPr>
            <a:endParaRPr lang="en-US" dirty="0"/>
          </a:p>
        </p:txBody>
      </p:sp>
      <p:sp>
        <p:nvSpPr>
          <p:cNvPr id="16" name="TextBox 15"/>
          <p:cNvSpPr txBox="1"/>
          <p:nvPr/>
        </p:nvSpPr>
        <p:spPr>
          <a:xfrm>
            <a:off x="622219" y="4904507"/>
            <a:ext cx="7432565" cy="461665"/>
          </a:xfrm>
          <a:prstGeom prst="rect">
            <a:avLst/>
          </a:prstGeom>
          <a:noFill/>
        </p:spPr>
        <p:txBody>
          <a:bodyPr wrap="square" rtlCol="0">
            <a:spAutoFit/>
          </a:bodyPr>
          <a:lstStyle/>
          <a:p>
            <a:r>
              <a:rPr lang="en-US" sz="1200" dirty="0" smtClean="0"/>
              <a:t>15.00 g – 13.892 g = 1.11g </a:t>
            </a:r>
            <a:r>
              <a:rPr lang="pt-BR" sz="1200" dirty="0"/>
              <a:t>Al</a:t>
            </a:r>
            <a:r>
              <a:rPr lang="pt-BR" sz="1200" baseline="-25000" dirty="0"/>
              <a:t>2</a:t>
            </a:r>
            <a:r>
              <a:rPr lang="pt-BR" sz="1200" dirty="0"/>
              <a:t>S</a:t>
            </a:r>
            <a:r>
              <a:rPr lang="pt-BR" sz="1200" baseline="-25000" dirty="0"/>
              <a:t>3</a:t>
            </a:r>
            <a:endParaRPr lang="pt-BR" sz="1200" dirty="0"/>
          </a:p>
          <a:p>
            <a:r>
              <a:rPr lang="en-US" sz="1200" dirty="0" smtClean="0"/>
              <a:t> </a:t>
            </a:r>
            <a:endParaRPr lang="en-US" sz="1200" dirty="0"/>
          </a:p>
        </p:txBody>
      </p:sp>
      <p:sp>
        <p:nvSpPr>
          <p:cNvPr id="18" name="TextBox 17"/>
          <p:cNvSpPr txBox="1"/>
          <p:nvPr/>
        </p:nvSpPr>
        <p:spPr>
          <a:xfrm>
            <a:off x="4369660" y="5553196"/>
            <a:ext cx="4682837" cy="646331"/>
          </a:xfrm>
          <a:prstGeom prst="rect">
            <a:avLst/>
          </a:prstGeom>
          <a:noFill/>
        </p:spPr>
        <p:txBody>
          <a:bodyPr wrap="square" rtlCol="0">
            <a:spAutoFit/>
          </a:bodyPr>
          <a:lstStyle/>
          <a:p>
            <a:r>
              <a:rPr lang="en-US" sz="1200" i="1" dirty="0" smtClean="0">
                <a:solidFill>
                  <a:srgbClr val="00B0F0"/>
                </a:solidFill>
              </a:rPr>
              <a:t>**Dimensional Analysis is not the only way to solve these problems.  You can also use BCA tables (modified ICE charts), which may save time on the exam </a:t>
            </a:r>
            <a:r>
              <a:rPr lang="en-US" sz="1200" i="1" dirty="0" smtClean="0">
                <a:solidFill>
                  <a:srgbClr val="00B0F0"/>
                </a:solidFill>
                <a:sym typeface="Wingdings" panose="05000000000000000000" pitchFamily="2" charset="2"/>
              </a:rPr>
              <a:t></a:t>
            </a:r>
            <a:endParaRPr lang="en-US" sz="1200" i="1" dirty="0">
              <a:solidFill>
                <a:srgbClr val="00B0F0"/>
              </a:solidFill>
            </a:endParaRPr>
          </a:p>
        </p:txBody>
      </p:sp>
      <p:sp>
        <p:nvSpPr>
          <p:cNvPr id="19" name="Rounded Rectangle 18"/>
          <p:cNvSpPr/>
          <p:nvPr/>
        </p:nvSpPr>
        <p:spPr>
          <a:xfrm>
            <a:off x="376638" y="2244399"/>
            <a:ext cx="7407853" cy="1016037"/>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0" name="Rounded Rectangle 19"/>
          <p:cNvSpPr/>
          <p:nvPr/>
        </p:nvSpPr>
        <p:spPr>
          <a:xfrm>
            <a:off x="376638" y="3819126"/>
            <a:ext cx="7407853" cy="6742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1" name="Rounded Rectangle 20"/>
          <p:cNvSpPr/>
          <p:nvPr/>
        </p:nvSpPr>
        <p:spPr>
          <a:xfrm>
            <a:off x="376638" y="4878905"/>
            <a:ext cx="7407853" cy="6742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405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0"/>
                                        </p:tgtEl>
                                      </p:cBhvr>
                                    </p:animEffect>
                                    <p:set>
                                      <p:cBhvr>
                                        <p:cTn id="12" dur="1" fill="hold">
                                          <p:stCondLst>
                                            <p:cond delay="1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1"/>
                                        </p:tgtEl>
                                      </p:cBhvr>
                                    </p:animEffect>
                                    <p:set>
                                      <p:cBhvr>
                                        <p:cTn id="17"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Limiting Reactants – BCA Table</a:t>
            </a:r>
            <a:endParaRPr lang="en-US" dirty="0"/>
          </a:p>
        </p:txBody>
      </p:sp>
      <p:sp>
        <p:nvSpPr>
          <p:cNvPr id="5" name="Content Placeholder 4"/>
          <p:cNvSpPr>
            <a:spLocks noGrp="1"/>
          </p:cNvSpPr>
          <p:nvPr>
            <p:ph sz="half" idx="1"/>
          </p:nvPr>
        </p:nvSpPr>
        <p:spPr>
          <a:xfrm>
            <a:off x="280736" y="905164"/>
            <a:ext cx="7654861" cy="2854036"/>
          </a:xfrm>
        </p:spPr>
        <p:txBody>
          <a:bodyPr>
            <a:normAutofit/>
          </a:bodyPr>
          <a:lstStyle/>
          <a:p>
            <a:pPr marL="0" indent="0">
              <a:buNone/>
            </a:pPr>
            <a:r>
              <a:rPr lang="en-US" sz="1400" dirty="0" smtClean="0">
                <a:solidFill>
                  <a:schemeClr val="accent2">
                    <a:lumMod val="75000"/>
                    <a:lumOff val="25000"/>
                  </a:schemeClr>
                </a:solidFill>
              </a:rPr>
              <a:t>15.00 </a:t>
            </a:r>
            <a:r>
              <a:rPr lang="en-US" sz="1400" dirty="0">
                <a:solidFill>
                  <a:schemeClr val="accent2">
                    <a:lumMod val="75000"/>
                    <a:lumOff val="25000"/>
                  </a:schemeClr>
                </a:solidFill>
              </a:rPr>
              <a:t>g aluminum sulfide and 10.00 g water react </a:t>
            </a:r>
            <a:r>
              <a:rPr lang="en-US" sz="1400" dirty="0" smtClean="0">
                <a:solidFill>
                  <a:schemeClr val="accent2">
                    <a:lumMod val="75000"/>
                    <a:lumOff val="25000"/>
                  </a:schemeClr>
                </a:solidFill>
              </a:rPr>
              <a:t>according to the following equation: </a:t>
            </a:r>
          </a:p>
          <a:p>
            <a:pPr marL="0" indent="0" algn="ctr">
              <a:buNone/>
            </a:pPr>
            <a:r>
              <a:rPr lang="pt-BR" sz="1400" dirty="0">
                <a:solidFill>
                  <a:schemeClr val="accent2">
                    <a:lumMod val="75000"/>
                    <a:lumOff val="25000"/>
                  </a:schemeClr>
                </a:solidFill>
              </a:rPr>
              <a:t>Al</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S</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+ 6 H</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O ---&gt; 2Al(OH)</a:t>
            </a:r>
            <a:r>
              <a:rPr lang="pt-BR" sz="1400" baseline="-25000" dirty="0">
                <a:solidFill>
                  <a:schemeClr val="accent2">
                    <a:lumMod val="75000"/>
                    <a:lumOff val="25000"/>
                  </a:schemeClr>
                </a:solidFill>
              </a:rPr>
              <a:t>3</a:t>
            </a:r>
            <a:r>
              <a:rPr lang="pt-BR" sz="1400" dirty="0">
                <a:solidFill>
                  <a:schemeClr val="accent2">
                    <a:lumMod val="75000"/>
                    <a:lumOff val="25000"/>
                  </a:schemeClr>
                </a:solidFill>
              </a:rPr>
              <a:t> + 3 H</a:t>
            </a:r>
            <a:r>
              <a:rPr lang="pt-BR" sz="1400" baseline="-25000" dirty="0">
                <a:solidFill>
                  <a:schemeClr val="accent2">
                    <a:lumMod val="75000"/>
                    <a:lumOff val="25000"/>
                  </a:schemeClr>
                </a:solidFill>
              </a:rPr>
              <a:t>2</a:t>
            </a:r>
            <a:r>
              <a:rPr lang="pt-BR" sz="1400" dirty="0">
                <a:solidFill>
                  <a:schemeClr val="accent2">
                    <a:lumMod val="75000"/>
                    <a:lumOff val="25000"/>
                  </a:schemeClr>
                </a:solidFill>
              </a:rPr>
              <a:t>S</a:t>
            </a:r>
            <a:endParaRPr lang="en-US" sz="1400" dirty="0" smtClean="0">
              <a:solidFill>
                <a:schemeClr val="accent2">
                  <a:lumMod val="75000"/>
                  <a:lumOff val="25000"/>
                </a:schemeClr>
              </a:solidFill>
            </a:endParaRPr>
          </a:p>
          <a:p>
            <a:pPr marL="342900" indent="-342900">
              <a:buAutoNum type="alphaLcParenR"/>
            </a:pPr>
            <a:r>
              <a:rPr lang="en-US" sz="1400" dirty="0" smtClean="0">
                <a:solidFill>
                  <a:schemeClr val="accent2">
                    <a:lumMod val="75000"/>
                    <a:lumOff val="25000"/>
                  </a:schemeClr>
                </a:solidFill>
              </a:rPr>
              <a:t>Identify the Limiting Reactant</a:t>
            </a:r>
          </a:p>
          <a:p>
            <a:pPr marL="342900" indent="-342900">
              <a:buAutoNum type="alphaLcParenR"/>
            </a:pPr>
            <a:endParaRPr lang="en-US" dirty="0"/>
          </a:p>
          <a:p>
            <a:pPr marL="342900" indent="-342900">
              <a:buAutoNum type="alphaLcParenR"/>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2"/>
              </a:rPr>
              <a:t>Video</a:t>
            </a:r>
            <a:endParaRPr lang="en-US" dirty="0" smtClean="0"/>
          </a:p>
        </p:txBody>
      </p:sp>
      <p:sp>
        <p:nvSpPr>
          <p:cNvPr id="12" name="TextBox 11"/>
          <p:cNvSpPr txBox="1"/>
          <p:nvPr/>
        </p:nvSpPr>
        <p:spPr>
          <a:xfrm>
            <a:off x="0" y="6199527"/>
            <a:ext cx="9144000" cy="830997"/>
          </a:xfrm>
          <a:prstGeom prst="rect">
            <a:avLst/>
          </a:prstGeom>
          <a:noFill/>
        </p:spPr>
        <p:txBody>
          <a:bodyPr wrap="square" rtlCol="0">
            <a:spAutoFit/>
          </a:bodyPr>
          <a:lstStyle/>
          <a:p>
            <a:r>
              <a:rPr lang="en-US" sz="1200" dirty="0" smtClean="0"/>
              <a:t>LO 3.4:  </a:t>
            </a:r>
            <a:r>
              <a:rPr lang="en-US" sz="1200" dirty="0"/>
              <a:t>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a:t>
            </a:r>
            <a:r>
              <a:rPr lang="en-US" sz="1200" dirty="0" smtClean="0"/>
              <a:t>																	</a:t>
            </a:r>
            <a:endParaRPr lang="en-US" sz="1200" dirty="0"/>
          </a:p>
        </p:txBody>
      </p:sp>
      <p:sp>
        <p:nvSpPr>
          <p:cNvPr id="2" name="TextBox 1"/>
          <p:cNvSpPr txBox="1"/>
          <p:nvPr/>
        </p:nvSpPr>
        <p:spPr>
          <a:xfrm>
            <a:off x="498474" y="2186186"/>
            <a:ext cx="4069849" cy="1200329"/>
          </a:xfrm>
          <a:prstGeom prst="rect">
            <a:avLst/>
          </a:prstGeom>
          <a:noFill/>
        </p:spPr>
        <p:txBody>
          <a:bodyPr wrap="square" rtlCol="0">
            <a:spAutoFit/>
          </a:bodyPr>
          <a:lstStyle/>
          <a:p>
            <a:r>
              <a:rPr lang="en-US" sz="1200" dirty="0" smtClean="0"/>
              <a:t>15.00g </a:t>
            </a:r>
            <a:r>
              <a:rPr lang="pt-BR" sz="1200" dirty="0" smtClean="0"/>
              <a:t>Al</a:t>
            </a:r>
            <a:r>
              <a:rPr lang="pt-BR" sz="1200" baseline="-25000" dirty="0" smtClean="0"/>
              <a:t>2</a:t>
            </a:r>
            <a:r>
              <a:rPr lang="pt-BR" sz="1200" dirty="0" smtClean="0"/>
              <a:t>S</a:t>
            </a:r>
            <a:r>
              <a:rPr lang="pt-BR" sz="1200" baseline="-25000" dirty="0" smtClean="0"/>
              <a:t>3  </a:t>
            </a:r>
            <a:r>
              <a:rPr lang="pt-BR" sz="1200" dirty="0" smtClean="0"/>
              <a:t>x (1mol/ </a:t>
            </a:r>
            <a:r>
              <a:rPr lang="en-US" sz="1200" dirty="0" smtClean="0"/>
              <a:t>150.158 g) = .100mol</a:t>
            </a:r>
            <a:endParaRPr lang="pt-BR" sz="1200" baseline="-25000" dirty="0" smtClean="0"/>
          </a:p>
          <a:p>
            <a:r>
              <a:rPr lang="pt-BR" sz="1200" dirty="0" smtClean="0"/>
              <a:t>10g H</a:t>
            </a:r>
            <a:r>
              <a:rPr lang="pt-BR" sz="1200" baseline="-25000" dirty="0" smtClean="0"/>
              <a:t>2</a:t>
            </a:r>
            <a:r>
              <a:rPr lang="pt-BR" sz="1200" dirty="0" smtClean="0"/>
              <a:t>0 x (1mol/</a:t>
            </a:r>
            <a:r>
              <a:rPr lang="en-US" sz="1200" dirty="0"/>
              <a:t> </a:t>
            </a:r>
            <a:r>
              <a:rPr lang="en-US" sz="1200" dirty="0" smtClean="0"/>
              <a:t>18.015 g) = .555</a:t>
            </a:r>
          </a:p>
          <a:p>
            <a:endParaRPr lang="en-US" sz="1200" dirty="0" smtClean="0"/>
          </a:p>
          <a:p>
            <a:endParaRPr lang="en-US" sz="1200" dirty="0"/>
          </a:p>
          <a:p>
            <a:endParaRPr lang="en-US" sz="1200" dirty="0" smtClean="0"/>
          </a:p>
          <a:p>
            <a:r>
              <a:rPr lang="en-US" sz="1200" dirty="0" smtClean="0"/>
              <a:t>Water is the limiting reactant.</a:t>
            </a:r>
            <a:endParaRPr lang="en-US" sz="1200" dirty="0"/>
          </a:p>
        </p:txBody>
      </p:sp>
      <p:sp>
        <p:nvSpPr>
          <p:cNvPr id="13" name="Content Placeholder 4"/>
          <p:cNvSpPr>
            <a:spLocks noGrp="1"/>
          </p:cNvSpPr>
          <p:nvPr>
            <p:ph sz="half" idx="1"/>
          </p:nvPr>
        </p:nvSpPr>
        <p:spPr>
          <a:xfrm>
            <a:off x="280737" y="4003951"/>
            <a:ext cx="8360962" cy="411017"/>
          </a:xfrm>
        </p:spPr>
        <p:txBody>
          <a:bodyPr>
            <a:normAutofit/>
          </a:bodyPr>
          <a:lstStyle/>
          <a:p>
            <a:pPr marL="0" indent="0">
              <a:buNone/>
            </a:pPr>
            <a:r>
              <a:rPr lang="en-US" sz="1400" dirty="0" smtClean="0">
                <a:solidFill>
                  <a:schemeClr val="accent2">
                    <a:lumMod val="75000"/>
                    <a:lumOff val="25000"/>
                  </a:schemeClr>
                </a:solidFill>
              </a:rPr>
              <a:t>b)</a:t>
            </a:r>
            <a:r>
              <a:rPr lang="en-US" sz="1400" dirty="0">
                <a:solidFill>
                  <a:schemeClr val="accent2">
                    <a:lumMod val="75000"/>
                    <a:lumOff val="25000"/>
                  </a:schemeClr>
                </a:solidFill>
              </a:rPr>
              <a:t> What is the maximum mass of H</a:t>
            </a:r>
            <a:r>
              <a:rPr lang="en-US" sz="1400" baseline="-25000" dirty="0">
                <a:solidFill>
                  <a:schemeClr val="accent2">
                    <a:lumMod val="75000"/>
                    <a:lumOff val="25000"/>
                  </a:schemeClr>
                </a:solidFill>
              </a:rPr>
              <a:t>2</a:t>
            </a:r>
            <a:r>
              <a:rPr lang="en-US" sz="1400" dirty="0">
                <a:solidFill>
                  <a:schemeClr val="accent2">
                    <a:lumMod val="75000"/>
                    <a:lumOff val="25000"/>
                  </a:schemeClr>
                </a:solidFill>
              </a:rPr>
              <a:t>S which can be formed from these reagents?</a:t>
            </a:r>
          </a:p>
          <a:p>
            <a:pPr marL="0" indent="0">
              <a:buNone/>
            </a:pPr>
            <a:endParaRPr lang="en-US" dirty="0" smtClean="0"/>
          </a:p>
          <a:p>
            <a:pPr marL="0" indent="0">
              <a:buNone/>
            </a:pPr>
            <a:endParaRPr lang="en-US" dirty="0"/>
          </a:p>
        </p:txBody>
      </p:sp>
      <p:sp>
        <p:nvSpPr>
          <p:cNvPr id="15" name="Content Placeholder 4"/>
          <p:cNvSpPr>
            <a:spLocks noGrp="1"/>
          </p:cNvSpPr>
          <p:nvPr>
            <p:ph sz="half" idx="1"/>
          </p:nvPr>
        </p:nvSpPr>
        <p:spPr>
          <a:xfrm>
            <a:off x="280737" y="5052270"/>
            <a:ext cx="8360962" cy="411017"/>
          </a:xfrm>
        </p:spPr>
        <p:txBody>
          <a:bodyPr>
            <a:normAutofit/>
          </a:bodyPr>
          <a:lstStyle/>
          <a:p>
            <a:pPr marL="0" indent="0">
              <a:buNone/>
            </a:pPr>
            <a:r>
              <a:rPr lang="en-US" sz="1400" dirty="0">
                <a:solidFill>
                  <a:schemeClr val="accent2">
                    <a:lumMod val="75000"/>
                    <a:lumOff val="25000"/>
                  </a:schemeClr>
                </a:solidFill>
              </a:rPr>
              <a:t>c</a:t>
            </a:r>
            <a:r>
              <a:rPr lang="en-US" sz="1400" dirty="0" smtClean="0">
                <a:solidFill>
                  <a:schemeClr val="accent2">
                    <a:lumMod val="75000"/>
                    <a:lumOff val="25000"/>
                  </a:schemeClr>
                </a:solidFill>
              </a:rPr>
              <a:t>) How much excess reactant is left in the container?</a:t>
            </a:r>
            <a:endParaRPr lang="en-US" sz="1400" dirty="0">
              <a:solidFill>
                <a:schemeClr val="accent2">
                  <a:lumMod val="75000"/>
                  <a:lumOff val="25000"/>
                </a:schemeClr>
              </a:solidFill>
            </a:endParaRPr>
          </a:p>
          <a:p>
            <a:pPr marL="0" indent="0">
              <a:buNone/>
            </a:pPr>
            <a:endParaRPr lang="en-US" dirty="0" smtClean="0"/>
          </a:p>
          <a:p>
            <a:pPr marL="0" indent="0">
              <a:buNone/>
            </a:pPr>
            <a:endParaRPr lang="en-US" dirty="0"/>
          </a:p>
        </p:txBody>
      </p:sp>
      <p:sp>
        <p:nvSpPr>
          <p:cNvPr id="16" name="TextBox 15"/>
          <p:cNvSpPr txBox="1"/>
          <p:nvPr/>
        </p:nvSpPr>
        <p:spPr>
          <a:xfrm>
            <a:off x="622219" y="5347835"/>
            <a:ext cx="7432565" cy="461665"/>
          </a:xfrm>
          <a:prstGeom prst="rect">
            <a:avLst/>
          </a:prstGeom>
          <a:noFill/>
        </p:spPr>
        <p:txBody>
          <a:bodyPr wrap="square" rtlCol="0">
            <a:spAutoFit/>
          </a:bodyPr>
          <a:lstStyle/>
          <a:p>
            <a:r>
              <a:rPr lang="en-US" sz="1200" dirty="0" smtClean="0"/>
              <a:t>.0074mol </a:t>
            </a:r>
            <a:r>
              <a:rPr lang="pt-BR" sz="1200" dirty="0" smtClean="0">
                <a:solidFill>
                  <a:schemeClr val="accent2">
                    <a:lumMod val="75000"/>
                    <a:lumOff val="25000"/>
                  </a:schemeClr>
                </a:solidFill>
              </a:rPr>
              <a:t>Al</a:t>
            </a:r>
            <a:r>
              <a:rPr lang="pt-BR" sz="1200" baseline="-25000" dirty="0" smtClean="0">
                <a:solidFill>
                  <a:schemeClr val="accent2">
                    <a:lumMod val="75000"/>
                    <a:lumOff val="25000"/>
                  </a:schemeClr>
                </a:solidFill>
              </a:rPr>
              <a:t>2</a:t>
            </a:r>
            <a:r>
              <a:rPr lang="pt-BR" sz="1200" dirty="0" smtClean="0">
                <a:solidFill>
                  <a:schemeClr val="accent2">
                    <a:lumMod val="75000"/>
                    <a:lumOff val="25000"/>
                  </a:schemeClr>
                </a:solidFill>
              </a:rPr>
              <a:t>S</a:t>
            </a:r>
            <a:r>
              <a:rPr lang="pt-BR" sz="1200" baseline="-25000" dirty="0" smtClean="0">
                <a:solidFill>
                  <a:schemeClr val="accent2">
                    <a:lumMod val="75000"/>
                    <a:lumOff val="25000"/>
                  </a:schemeClr>
                </a:solidFill>
              </a:rPr>
              <a:t>3  </a:t>
            </a:r>
            <a:r>
              <a:rPr lang="pt-BR" sz="1200" dirty="0" smtClean="0">
                <a:solidFill>
                  <a:schemeClr val="accent2">
                    <a:lumMod val="75000"/>
                    <a:lumOff val="25000"/>
                  </a:schemeClr>
                </a:solidFill>
              </a:rPr>
              <a:t>x </a:t>
            </a:r>
            <a:r>
              <a:rPr lang="en-US" sz="1200" dirty="0"/>
              <a:t>150.158 g/mol</a:t>
            </a:r>
            <a:r>
              <a:rPr lang="en-US" sz="1200" dirty="0" smtClean="0"/>
              <a:t> = 1.11g </a:t>
            </a:r>
            <a:r>
              <a:rPr lang="pt-BR" sz="1200" dirty="0"/>
              <a:t>Al</a:t>
            </a:r>
            <a:r>
              <a:rPr lang="pt-BR" sz="1200" baseline="-25000" dirty="0"/>
              <a:t>2</a:t>
            </a:r>
            <a:r>
              <a:rPr lang="pt-BR" sz="1200" dirty="0"/>
              <a:t>S</a:t>
            </a:r>
            <a:r>
              <a:rPr lang="pt-BR" sz="1200" baseline="-25000" dirty="0"/>
              <a:t>3</a:t>
            </a:r>
            <a:endParaRPr lang="pt-BR" sz="1200" dirty="0"/>
          </a:p>
          <a:p>
            <a:r>
              <a:rPr lang="en-US" sz="1200" dirty="0" smtClean="0"/>
              <a:t> </a:t>
            </a:r>
            <a:endParaRPr lang="en-US" sz="1200" dirty="0"/>
          </a:p>
        </p:txBody>
      </p:sp>
      <p:graphicFrame>
        <p:nvGraphicFramePr>
          <p:cNvPr id="3" name="Table 2"/>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529921209"/>
              </p:ext>
            </p:extLst>
          </p:nvPr>
        </p:nvGraphicFramePr>
        <p:xfrm>
          <a:off x="3777672" y="2232890"/>
          <a:ext cx="4615701" cy="1483360"/>
        </p:xfrm>
        <a:graphic>
          <a:graphicData uri="http://schemas.openxmlformats.org/drawingml/2006/table">
            <a:tbl>
              <a:tblPr firstRow="1" bandRow="1">
                <a:tableStyleId>{5C22544A-7EE6-4342-B048-85BDC9FD1C3A}</a:tableStyleId>
              </a:tblPr>
              <a:tblGrid>
                <a:gridCol w="930806"/>
                <a:gridCol w="867224"/>
                <a:gridCol w="847312"/>
                <a:gridCol w="1117605"/>
                <a:gridCol w="852754"/>
              </a:tblGrid>
              <a:tr h="370840">
                <a:tc>
                  <a:txBody>
                    <a:bodyPr/>
                    <a:lstStyle/>
                    <a:p>
                      <a:endParaRPr lang="en-US" sz="1400" dirty="0">
                        <a:solidFill>
                          <a:schemeClr val="bg1"/>
                        </a:solidFill>
                      </a:endParaRPr>
                    </a:p>
                  </a:txBody>
                  <a:tcPr/>
                </a:tc>
                <a:tc>
                  <a:txBody>
                    <a:bodyPr/>
                    <a:lstStyle/>
                    <a:p>
                      <a:r>
                        <a:rPr lang="pt-BR" sz="1400" dirty="0" smtClean="0">
                          <a:solidFill>
                            <a:schemeClr val="bg1"/>
                          </a:solidFill>
                        </a:rPr>
                        <a:t>Al</a:t>
                      </a:r>
                      <a:r>
                        <a:rPr lang="pt-BR" sz="1400" baseline="-25000" dirty="0" smtClean="0">
                          <a:solidFill>
                            <a:schemeClr val="bg1"/>
                          </a:solidFill>
                        </a:rPr>
                        <a:t>2</a:t>
                      </a:r>
                      <a:r>
                        <a:rPr lang="pt-BR" sz="1400" dirty="0" smtClean="0">
                          <a:solidFill>
                            <a:schemeClr val="bg1"/>
                          </a:solidFill>
                        </a:rPr>
                        <a:t>S</a:t>
                      </a:r>
                      <a:r>
                        <a:rPr lang="pt-BR" sz="1400" baseline="-25000" dirty="0" smtClean="0">
                          <a:solidFill>
                            <a:schemeClr val="bg1"/>
                          </a:solidFill>
                        </a:rPr>
                        <a:t>3</a:t>
                      </a:r>
                      <a:endParaRPr lang="en-US" sz="1400" dirty="0">
                        <a:solidFill>
                          <a:schemeClr val="bg1"/>
                        </a:solidFill>
                      </a:endParaRPr>
                    </a:p>
                  </a:txBody>
                  <a:tcPr/>
                </a:tc>
                <a:tc>
                  <a:txBody>
                    <a:bodyPr/>
                    <a:lstStyle/>
                    <a:p>
                      <a:r>
                        <a:rPr lang="pt-BR" sz="1400" dirty="0" smtClean="0">
                          <a:solidFill>
                            <a:schemeClr val="bg1"/>
                          </a:solidFill>
                        </a:rPr>
                        <a:t>6 H</a:t>
                      </a:r>
                      <a:r>
                        <a:rPr lang="pt-BR" sz="1400" baseline="-25000" dirty="0" smtClean="0">
                          <a:solidFill>
                            <a:schemeClr val="bg1"/>
                          </a:solidFill>
                        </a:rPr>
                        <a:t>2</a:t>
                      </a:r>
                      <a:r>
                        <a:rPr lang="pt-BR" sz="1400" dirty="0" smtClean="0">
                          <a:solidFill>
                            <a:schemeClr val="bg1"/>
                          </a:solidFill>
                        </a:rPr>
                        <a:t>O </a:t>
                      </a:r>
                      <a:endParaRPr lang="en-US" sz="1400" dirty="0">
                        <a:solidFill>
                          <a:schemeClr val="bg1"/>
                        </a:solidFill>
                      </a:endParaRPr>
                    </a:p>
                  </a:txBody>
                  <a:tcPr/>
                </a:tc>
                <a:tc>
                  <a:txBody>
                    <a:bodyPr/>
                    <a:lstStyle/>
                    <a:p>
                      <a:r>
                        <a:rPr lang="pt-BR" sz="1400" dirty="0" smtClean="0">
                          <a:solidFill>
                            <a:schemeClr val="bg1"/>
                          </a:solidFill>
                        </a:rPr>
                        <a:t>2Al(OH)</a:t>
                      </a:r>
                      <a:r>
                        <a:rPr lang="pt-BR" sz="1400" baseline="-25000" dirty="0" smtClean="0">
                          <a:solidFill>
                            <a:schemeClr val="bg1"/>
                          </a:solidFill>
                        </a:rPr>
                        <a:t>3</a:t>
                      </a:r>
                      <a:endParaRPr lang="en-US" sz="1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400" dirty="0" smtClean="0">
                          <a:solidFill>
                            <a:schemeClr val="bg1"/>
                          </a:solidFill>
                        </a:rPr>
                        <a:t>3 H</a:t>
                      </a:r>
                      <a:r>
                        <a:rPr lang="pt-BR" sz="1400" baseline="-25000" dirty="0" smtClean="0">
                          <a:solidFill>
                            <a:schemeClr val="bg1"/>
                          </a:solidFill>
                        </a:rPr>
                        <a:t>2</a:t>
                      </a:r>
                      <a:r>
                        <a:rPr lang="pt-BR" sz="1400" dirty="0" smtClean="0">
                          <a:solidFill>
                            <a:schemeClr val="bg1"/>
                          </a:solidFill>
                        </a:rPr>
                        <a:t>S</a:t>
                      </a:r>
                    </a:p>
                  </a:txBody>
                  <a:tcPr/>
                </a:tc>
              </a:tr>
              <a:tr h="370840">
                <a:tc>
                  <a:txBody>
                    <a:bodyPr/>
                    <a:lstStyle/>
                    <a:p>
                      <a:r>
                        <a:rPr lang="en-US" sz="1400" dirty="0" smtClean="0"/>
                        <a:t>Before</a:t>
                      </a:r>
                      <a:endParaRPr lang="en-US" sz="1400" dirty="0"/>
                    </a:p>
                  </a:txBody>
                  <a:tcPr/>
                </a:tc>
                <a:tc>
                  <a:txBody>
                    <a:bodyPr/>
                    <a:lstStyle/>
                    <a:p>
                      <a:pPr algn="ctr"/>
                      <a:r>
                        <a:rPr lang="en-US" sz="1400" dirty="0" smtClean="0"/>
                        <a:t>.0999</a:t>
                      </a:r>
                      <a:endParaRPr lang="en-US" sz="1400" dirty="0"/>
                    </a:p>
                  </a:txBody>
                  <a:tcPr/>
                </a:tc>
                <a:tc>
                  <a:txBody>
                    <a:bodyPr/>
                    <a:lstStyle/>
                    <a:p>
                      <a:pPr algn="ctr"/>
                      <a:r>
                        <a:rPr lang="en-US" sz="1400" dirty="0" smtClean="0"/>
                        <a:t>.5551</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0</a:t>
                      </a:r>
                      <a:endParaRPr lang="en-US" sz="1400" dirty="0"/>
                    </a:p>
                  </a:txBody>
                  <a:tcPr/>
                </a:tc>
              </a:tr>
              <a:tr h="370840">
                <a:tc>
                  <a:txBody>
                    <a:bodyPr/>
                    <a:lstStyle/>
                    <a:p>
                      <a:r>
                        <a:rPr lang="en-US" sz="1400" dirty="0" smtClean="0"/>
                        <a:t>Change</a:t>
                      </a:r>
                      <a:endParaRPr lang="en-US" sz="1400" dirty="0"/>
                    </a:p>
                  </a:txBody>
                  <a:tcPr/>
                </a:tc>
                <a:tc>
                  <a:txBody>
                    <a:bodyPr/>
                    <a:lstStyle/>
                    <a:p>
                      <a:pPr algn="ctr"/>
                      <a:r>
                        <a:rPr lang="en-US" sz="1400" dirty="0" smtClean="0"/>
                        <a:t>-.0925</a:t>
                      </a:r>
                      <a:endParaRPr lang="en-US" sz="1400" dirty="0"/>
                    </a:p>
                  </a:txBody>
                  <a:tcPr/>
                </a:tc>
                <a:tc>
                  <a:txBody>
                    <a:bodyPr/>
                    <a:lstStyle/>
                    <a:p>
                      <a:pPr algn="ctr"/>
                      <a:r>
                        <a:rPr lang="en-US" sz="1400" dirty="0" smtClean="0"/>
                        <a:t>-.5551</a:t>
                      </a:r>
                      <a:endParaRPr lang="en-US" sz="1400" dirty="0"/>
                    </a:p>
                  </a:txBody>
                  <a:tcPr/>
                </a:tc>
                <a:tc>
                  <a:txBody>
                    <a:bodyPr/>
                    <a:lstStyle/>
                    <a:p>
                      <a:pPr algn="ctr"/>
                      <a:r>
                        <a:rPr lang="en-US" sz="1400" dirty="0" smtClean="0"/>
                        <a:t>+ .1850</a:t>
                      </a:r>
                      <a:endParaRPr lang="en-US" sz="1400" dirty="0"/>
                    </a:p>
                  </a:txBody>
                  <a:tcPr/>
                </a:tc>
                <a:tc>
                  <a:txBody>
                    <a:bodyPr/>
                    <a:lstStyle/>
                    <a:p>
                      <a:pPr algn="ctr"/>
                      <a:r>
                        <a:rPr lang="en-US" sz="1400" dirty="0" smtClean="0"/>
                        <a:t>+ .2775</a:t>
                      </a:r>
                      <a:endParaRPr lang="en-US" sz="1400" dirty="0"/>
                    </a:p>
                  </a:txBody>
                  <a:tcPr/>
                </a:tc>
              </a:tr>
              <a:tr h="370840">
                <a:tc>
                  <a:txBody>
                    <a:bodyPr/>
                    <a:lstStyle/>
                    <a:p>
                      <a:r>
                        <a:rPr lang="en-US" sz="1400" dirty="0" smtClean="0"/>
                        <a:t>After</a:t>
                      </a:r>
                      <a:endParaRPr lang="en-US" sz="1400" dirty="0"/>
                    </a:p>
                  </a:txBody>
                  <a:tcPr/>
                </a:tc>
                <a:tc>
                  <a:txBody>
                    <a:bodyPr/>
                    <a:lstStyle/>
                    <a:p>
                      <a:pPr algn="ctr"/>
                      <a:r>
                        <a:rPr lang="en-US" sz="1400" dirty="0" smtClean="0"/>
                        <a:t>.0074</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.1850</a:t>
                      </a:r>
                      <a:endParaRPr lang="en-US" sz="1400" dirty="0"/>
                    </a:p>
                  </a:txBody>
                  <a:tcPr/>
                </a:tc>
                <a:tc>
                  <a:txBody>
                    <a:bodyPr/>
                    <a:lstStyle/>
                    <a:p>
                      <a:pPr algn="ctr"/>
                      <a:r>
                        <a:rPr lang="en-US" sz="1400" dirty="0" smtClean="0"/>
                        <a:t>.2775</a:t>
                      </a:r>
                      <a:endParaRPr lang="en-US" sz="1400" dirty="0"/>
                    </a:p>
                  </a:txBody>
                  <a:tcPr/>
                </a:tc>
              </a:tr>
            </a:tbl>
          </a:graphicData>
        </a:graphic>
      </p:graphicFrame>
      <p:sp>
        <p:nvSpPr>
          <p:cNvPr id="6" name="Rectangle 5"/>
          <p:cNvSpPr/>
          <p:nvPr/>
        </p:nvSpPr>
        <p:spPr>
          <a:xfrm>
            <a:off x="504928" y="2694017"/>
            <a:ext cx="4864026" cy="261610"/>
          </a:xfrm>
          <a:prstGeom prst="rect">
            <a:avLst/>
          </a:prstGeom>
        </p:spPr>
        <p:txBody>
          <a:bodyPr wrap="square">
            <a:spAutoFit/>
          </a:bodyPr>
          <a:lstStyle/>
          <a:p>
            <a:r>
              <a:rPr lang="en-US" sz="1100" dirty="0"/>
              <a:t>Complete the table </a:t>
            </a:r>
            <a:r>
              <a:rPr lang="en-US" sz="1100" i="1" dirty="0"/>
              <a:t>using the </a:t>
            </a:r>
            <a:r>
              <a:rPr lang="en-US" sz="1100" i="1" dirty="0" smtClean="0"/>
              <a:t>molar relationships</a:t>
            </a:r>
            <a:endParaRPr lang="en-US" sz="1100" i="1" dirty="0"/>
          </a:p>
        </p:txBody>
      </p:sp>
      <p:sp>
        <p:nvSpPr>
          <p:cNvPr id="17" name="TextBox 16"/>
          <p:cNvSpPr txBox="1"/>
          <p:nvPr/>
        </p:nvSpPr>
        <p:spPr>
          <a:xfrm>
            <a:off x="650874" y="4245881"/>
            <a:ext cx="4937126" cy="461665"/>
          </a:xfrm>
          <a:prstGeom prst="rect">
            <a:avLst/>
          </a:prstGeom>
          <a:noFill/>
        </p:spPr>
        <p:txBody>
          <a:bodyPr wrap="square" rtlCol="0">
            <a:spAutoFit/>
          </a:bodyPr>
          <a:lstStyle/>
          <a:p>
            <a:r>
              <a:rPr lang="en-US" sz="1200" dirty="0" smtClean="0"/>
              <a:t>0.2775 mol H</a:t>
            </a:r>
            <a:r>
              <a:rPr lang="en-US" sz="1200" baseline="-25000" dirty="0" smtClean="0"/>
              <a:t>2</a:t>
            </a:r>
            <a:r>
              <a:rPr lang="en-US" sz="1200" dirty="0" smtClean="0"/>
              <a:t>S x </a:t>
            </a:r>
            <a:r>
              <a:rPr lang="en-US" sz="1200" dirty="0"/>
              <a:t>(34.0809 g/mol ) = </a:t>
            </a:r>
            <a:r>
              <a:rPr lang="en-US" sz="1200" dirty="0" smtClean="0"/>
              <a:t>9.459 </a:t>
            </a:r>
            <a:r>
              <a:rPr lang="en-US" sz="1200" dirty="0"/>
              <a:t>g H</a:t>
            </a:r>
            <a:r>
              <a:rPr lang="en-US" sz="1200" baseline="-25000" dirty="0"/>
              <a:t>2</a:t>
            </a:r>
            <a:r>
              <a:rPr lang="en-US" sz="1200" dirty="0"/>
              <a:t>S produced</a:t>
            </a:r>
            <a:endParaRPr lang="pt-BR" sz="1200" dirty="0"/>
          </a:p>
          <a:p>
            <a:r>
              <a:rPr lang="en-US" sz="1200" dirty="0" smtClean="0"/>
              <a:t> </a:t>
            </a:r>
            <a:endParaRPr lang="en-US" sz="1200" dirty="0"/>
          </a:p>
        </p:txBody>
      </p:sp>
      <p:sp>
        <p:nvSpPr>
          <p:cNvPr id="19" name="Rounded Rectangle 18"/>
          <p:cNvSpPr/>
          <p:nvPr/>
        </p:nvSpPr>
        <p:spPr>
          <a:xfrm>
            <a:off x="430436" y="2169120"/>
            <a:ext cx="8211263" cy="157301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0" name="Rounded Rectangle 19"/>
          <p:cNvSpPr/>
          <p:nvPr/>
        </p:nvSpPr>
        <p:spPr>
          <a:xfrm>
            <a:off x="490391" y="4316896"/>
            <a:ext cx="8151307" cy="64482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21" name="Rounded Rectangle 20"/>
          <p:cNvSpPr/>
          <p:nvPr/>
        </p:nvSpPr>
        <p:spPr>
          <a:xfrm>
            <a:off x="490392" y="5347835"/>
            <a:ext cx="8151306" cy="64482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658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grpId="0" nodeType="clickEffect">
                                  <p:stCondLst>
                                    <p:cond delay="0"/>
                                  </p:stCondLst>
                                  <p:childTnLst>
                                    <p:animEffect transition="out" filter="circle(out)">
                                      <p:cBhvr>
                                        <p:cTn id="10" dur="2000"/>
                                        <p:tgtEl>
                                          <p:spTgt spid="19"/>
                                        </p:tgtEl>
                                      </p:cBhvr>
                                    </p:animEffect>
                                    <p:set>
                                      <p:cBhvr>
                                        <p:cTn id="11" dur="1" fill="hold">
                                          <p:stCondLst>
                                            <p:cond delay="1999"/>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20"/>
                                        </p:tgtEl>
                                      </p:cBhvr>
                                    </p:animEffect>
                                    <p:set>
                                      <p:cBhvr>
                                        <p:cTn id="16" dur="1" fill="hold">
                                          <p:stCondLst>
                                            <p:cond delay="19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0" nodeType="clickEffect">
                                  <p:stCondLst>
                                    <p:cond delay="0"/>
                                  </p:stCondLst>
                                  <p:childTnLst>
                                    <p:animEffect transition="out" filter="circle(out)">
                                      <p:cBhvr>
                                        <p:cTn id="20" dur="2000"/>
                                        <p:tgtEl>
                                          <p:spTgt spid="21"/>
                                        </p:tgtEl>
                                      </p:cBhvr>
                                    </p:animEffect>
                                    <p:set>
                                      <p:cBhvr>
                                        <p:cTn id="21"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1"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Experimental Design</a:t>
            </a:r>
            <a:endParaRPr lang="en-US" dirty="0"/>
          </a:p>
        </p:txBody>
      </p:sp>
      <p:sp>
        <p:nvSpPr>
          <p:cNvPr id="8" name="Content Placeholder 7"/>
          <p:cNvSpPr>
            <a:spLocks noGrp="1"/>
          </p:cNvSpPr>
          <p:nvPr>
            <p:ph sz="half" idx="1"/>
          </p:nvPr>
        </p:nvSpPr>
        <p:spPr>
          <a:xfrm>
            <a:off x="476521" y="882559"/>
            <a:ext cx="7681017" cy="2441291"/>
          </a:xfrm>
        </p:spPr>
        <p:txBody>
          <a:bodyPr>
            <a:normAutofit fontScale="92500" lnSpcReduction="20000"/>
          </a:bodyPr>
          <a:lstStyle/>
          <a:p>
            <a:pPr>
              <a:buNone/>
            </a:pPr>
            <a:r>
              <a:rPr lang="en-US" b="1" dirty="0" smtClean="0">
                <a:solidFill>
                  <a:schemeClr val="tx2">
                    <a:lumMod val="75000"/>
                    <a:lumOff val="25000"/>
                  </a:schemeClr>
                </a:solidFill>
              </a:rPr>
              <a:t>Synthesis</a:t>
            </a:r>
          </a:p>
          <a:p>
            <a:pPr>
              <a:buNone/>
            </a:pPr>
            <a:r>
              <a:rPr lang="en-US" dirty="0" smtClean="0">
                <a:solidFill>
                  <a:schemeClr val="tx2">
                    <a:lumMod val="75000"/>
                    <a:lumOff val="25000"/>
                  </a:schemeClr>
                </a:solidFill>
                <a:sym typeface="Wingdings" panose="05000000000000000000" pitchFamily="2" charset="2"/>
              </a:rPr>
              <a:t>A sample of pure Cu is heated in excess pure oxygen. Design an experiment to determine quantitatively whether the product is </a:t>
            </a:r>
            <a:r>
              <a:rPr lang="en-US" dirty="0" err="1" smtClean="0">
                <a:solidFill>
                  <a:schemeClr val="tx2">
                    <a:lumMod val="75000"/>
                    <a:lumOff val="25000"/>
                  </a:schemeClr>
                </a:solidFill>
                <a:sym typeface="Wingdings" panose="05000000000000000000" pitchFamily="2" charset="2"/>
              </a:rPr>
              <a:t>CuO</a:t>
            </a:r>
            <a:r>
              <a:rPr lang="en-US" dirty="0" smtClean="0">
                <a:solidFill>
                  <a:schemeClr val="tx2">
                    <a:lumMod val="75000"/>
                    <a:lumOff val="25000"/>
                  </a:schemeClr>
                </a:solidFill>
                <a:sym typeface="Wingdings" panose="05000000000000000000" pitchFamily="2" charset="2"/>
              </a:rPr>
              <a:t>  or Cu</a:t>
            </a:r>
            <a:r>
              <a:rPr lang="en-US" baseline="-25000" dirty="0" smtClean="0">
                <a:solidFill>
                  <a:schemeClr val="tx2">
                    <a:lumMod val="75000"/>
                    <a:lumOff val="25000"/>
                  </a:schemeClr>
                </a:solidFill>
                <a:sym typeface="Wingdings" panose="05000000000000000000" pitchFamily="2" charset="2"/>
              </a:rPr>
              <a:t>2</a:t>
            </a:r>
            <a:r>
              <a:rPr lang="en-US" dirty="0" smtClean="0">
                <a:solidFill>
                  <a:schemeClr val="tx2">
                    <a:lumMod val="75000"/>
                    <a:lumOff val="25000"/>
                  </a:schemeClr>
                </a:solidFill>
                <a:sym typeface="Wingdings" panose="05000000000000000000" pitchFamily="2" charset="2"/>
              </a:rPr>
              <a:t>O.</a:t>
            </a:r>
          </a:p>
          <a:p>
            <a:pPr marL="0" indent="3175">
              <a:buNone/>
            </a:pPr>
            <a:r>
              <a:rPr lang="en-US" dirty="0" smtClean="0">
                <a:sym typeface="Wingdings" panose="05000000000000000000" pitchFamily="2" charset="2"/>
              </a:rPr>
              <a:t>Find the mass of the copper.  Heat in oxygen to a constant new mass.  Subtract to find the mass of oxygen that combined with the copper. Compare the moles of oxygen atoms to the moles of original copper atoms to determine the formula.</a:t>
            </a:r>
          </a:p>
        </p:txBody>
      </p:sp>
      <p:sp>
        <p:nvSpPr>
          <p:cNvPr id="9" name="Content Placeholder 8"/>
          <p:cNvSpPr>
            <a:spLocks noGrp="1"/>
          </p:cNvSpPr>
          <p:nvPr>
            <p:ph sz="half" idx="14"/>
          </p:nvPr>
        </p:nvSpPr>
        <p:spPr>
          <a:xfrm>
            <a:off x="499864" y="3323850"/>
            <a:ext cx="8190957" cy="2265246"/>
          </a:xfrm>
        </p:spPr>
        <p:txBody>
          <a:bodyPr>
            <a:normAutofit fontScale="92500" lnSpcReduction="20000"/>
          </a:bodyPr>
          <a:lstStyle/>
          <a:p>
            <a:pPr>
              <a:buNone/>
            </a:pPr>
            <a:r>
              <a:rPr lang="en-US" b="1" dirty="0" smtClean="0">
                <a:solidFill>
                  <a:schemeClr val="tx2">
                    <a:lumMod val="75000"/>
                    <a:lumOff val="25000"/>
                  </a:schemeClr>
                </a:solidFill>
              </a:rPr>
              <a:t>Decomposition</a:t>
            </a:r>
            <a:r>
              <a:rPr lang="en-US" dirty="0" smtClean="0">
                <a:solidFill>
                  <a:schemeClr val="tx2">
                    <a:lumMod val="75000"/>
                    <a:lumOff val="25000"/>
                  </a:schemeClr>
                </a:solidFill>
              </a:rPr>
              <a:t>		 CaCO</a:t>
            </a:r>
            <a:r>
              <a:rPr lang="en-US" baseline="-25000" dirty="0" smtClean="0">
                <a:solidFill>
                  <a:schemeClr val="tx2">
                    <a:lumMod val="75000"/>
                    <a:lumOff val="25000"/>
                  </a:schemeClr>
                </a:solidFill>
              </a:rPr>
              <a:t>3</a:t>
            </a:r>
            <a:r>
              <a:rPr lang="en-US" dirty="0" smtClean="0">
                <a:solidFill>
                  <a:schemeClr val="tx2">
                    <a:lumMod val="75000"/>
                    <a:lumOff val="25000"/>
                  </a:schemeClr>
                </a:solidFill>
              </a:rPr>
              <a:t>(s)   </a:t>
            </a:r>
            <a:r>
              <a:rPr lang="en-US" dirty="0" smtClean="0">
                <a:solidFill>
                  <a:schemeClr val="tx2">
                    <a:lumMod val="75000"/>
                    <a:lumOff val="25000"/>
                  </a:schemeClr>
                </a:solidFill>
                <a:sym typeface="Wingdings" pitchFamily="2" charset="2"/>
              </a:rPr>
              <a:t></a:t>
            </a:r>
            <a:r>
              <a:rPr lang="en-US" dirty="0" smtClean="0">
                <a:solidFill>
                  <a:schemeClr val="tx2">
                    <a:lumMod val="75000"/>
                    <a:lumOff val="25000"/>
                  </a:schemeClr>
                </a:solidFill>
              </a:rPr>
              <a:t> </a:t>
            </a:r>
            <a:r>
              <a:rPr lang="en-US" dirty="0" err="1" smtClean="0">
                <a:solidFill>
                  <a:schemeClr val="tx2">
                    <a:lumMod val="75000"/>
                    <a:lumOff val="25000"/>
                  </a:schemeClr>
                </a:solidFill>
              </a:rPr>
              <a:t>CaO</a:t>
            </a:r>
            <a:r>
              <a:rPr lang="en-US" dirty="0" smtClean="0">
                <a:solidFill>
                  <a:schemeClr val="tx2">
                    <a:lumMod val="75000"/>
                    <a:lumOff val="25000"/>
                  </a:schemeClr>
                </a:solidFill>
              </a:rPr>
              <a:t>(s)  +  CO</a:t>
            </a:r>
            <a:r>
              <a:rPr lang="en-US" baseline="-25000" dirty="0" smtClean="0">
                <a:solidFill>
                  <a:schemeClr val="tx2">
                    <a:lumMod val="75000"/>
                    <a:lumOff val="25000"/>
                  </a:schemeClr>
                </a:solidFill>
              </a:rPr>
              <a:t>2</a:t>
            </a:r>
            <a:r>
              <a:rPr lang="en-US" dirty="0" smtClean="0">
                <a:solidFill>
                  <a:schemeClr val="tx2">
                    <a:lumMod val="75000"/>
                    <a:lumOff val="25000"/>
                  </a:schemeClr>
                </a:solidFill>
              </a:rPr>
              <a:t>(g)</a:t>
            </a:r>
          </a:p>
          <a:p>
            <a:pPr>
              <a:buNone/>
            </a:pPr>
            <a:r>
              <a:rPr lang="en-US" dirty="0" smtClean="0">
                <a:solidFill>
                  <a:schemeClr val="tx2">
                    <a:lumMod val="75000"/>
                    <a:lumOff val="25000"/>
                  </a:schemeClr>
                </a:solidFill>
                <a:sym typeface="Wingdings" panose="05000000000000000000" pitchFamily="2" charset="2"/>
              </a:rPr>
              <a:t>Design a plan to prove  experimentally that this reaction illustrates conservation of mass. </a:t>
            </a:r>
          </a:p>
          <a:p>
            <a:pPr marL="0" indent="0">
              <a:buNone/>
            </a:pPr>
            <a:r>
              <a:rPr lang="en-US" dirty="0" smtClean="0"/>
              <a:t>Find the mass of calcium carbonate and seal it in a rigid container.  Evacuate the container of remaining gas.  Heat the container and take pressure readings (this will be the pressure exerted by the CO</a:t>
            </a:r>
            <a:r>
              <a:rPr lang="en-US" baseline="-25000" dirty="0" smtClean="0"/>
              <a:t>2</a:t>
            </a:r>
            <a:r>
              <a:rPr lang="en-US" dirty="0" smtClean="0"/>
              <a:t>). Using PV=</a:t>
            </a:r>
            <a:r>
              <a:rPr lang="en-US" dirty="0" err="1" smtClean="0"/>
              <a:t>nRT</a:t>
            </a:r>
            <a:r>
              <a:rPr lang="en-US" dirty="0" smtClean="0"/>
              <a:t>, calculate the moles of carbon dioxide gas present in the container and compare it to the molar relationships afforded by the balanced chemical equation.</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977647"/>
            <a:ext cx="9144000" cy="1200329"/>
          </a:xfrm>
          <a:prstGeom prst="rect">
            <a:avLst/>
          </a:prstGeom>
          <a:noFill/>
        </p:spPr>
        <p:txBody>
          <a:bodyPr wrap="square" rtlCol="0">
            <a:spAutoFit/>
          </a:bodyPr>
          <a:lstStyle/>
          <a:p>
            <a:r>
              <a:rPr lang="en-US" dirty="0" smtClean="0"/>
              <a:t>LO3.5: </a:t>
            </a:r>
            <a:r>
              <a:rPr lang="en-US" dirty="0"/>
              <a:t>The student is able to design a plan in order to collect data on the synthesis or decomposition of a compound to confirm the conservation of matter and the law of definite proportions.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Rounded Rectangle 12"/>
          <p:cNvSpPr/>
          <p:nvPr/>
        </p:nvSpPr>
        <p:spPr>
          <a:xfrm>
            <a:off x="490391" y="2174077"/>
            <a:ext cx="8200429" cy="1136125"/>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basic steps</a:t>
            </a:r>
            <a:endParaRPr lang="en-US" dirty="0"/>
          </a:p>
        </p:txBody>
      </p:sp>
      <p:sp>
        <p:nvSpPr>
          <p:cNvPr id="14" name="Rounded Rectangle 13"/>
          <p:cNvSpPr/>
          <p:nvPr/>
        </p:nvSpPr>
        <p:spPr>
          <a:xfrm>
            <a:off x="499864" y="4464085"/>
            <a:ext cx="8303180" cy="121607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basic steps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46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Data Analysis</a:t>
            </a:r>
            <a:endParaRPr lang="en-US" dirty="0"/>
          </a:p>
        </p:txBody>
      </p:sp>
      <p:sp>
        <p:nvSpPr>
          <p:cNvPr id="9" name="Content Placeholder 8"/>
          <p:cNvSpPr>
            <a:spLocks noGrp="1"/>
          </p:cNvSpPr>
          <p:nvPr>
            <p:ph sz="half" idx="14"/>
          </p:nvPr>
        </p:nvSpPr>
        <p:spPr>
          <a:xfrm>
            <a:off x="0" y="3152631"/>
            <a:ext cx="9077157" cy="3364168"/>
          </a:xfrm>
        </p:spPr>
        <p:txBody>
          <a:bodyPr>
            <a:normAutofit/>
          </a:bodyPr>
          <a:lstStyle/>
          <a:p>
            <a:pPr marL="228600" lvl="1" indent="0">
              <a:lnSpc>
                <a:spcPct val="110000"/>
              </a:lnSpc>
              <a:spcBef>
                <a:spcPts val="0"/>
              </a:spcBef>
              <a:buNone/>
            </a:pPr>
            <a:r>
              <a:rPr lang="en-US" sz="1400" dirty="0" smtClean="0"/>
              <a:t>1)  Determine the number of moles of tin.  5.200/118.7 = 0.0438 moles. </a:t>
            </a:r>
            <a:r>
              <a:rPr lang="en-US" sz="1400" dirty="0" err="1" smtClean="0"/>
              <a:t>Sn</a:t>
            </a:r>
            <a:endParaRPr lang="en-US" sz="1400" dirty="0" smtClean="0"/>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2) Subtract the mass of the crucible from the mass after the third heating.  25.252-18.650 = 6.602 g  </a:t>
            </a:r>
            <a:r>
              <a:rPr lang="en-US" sz="1400" dirty="0" err="1" smtClean="0"/>
              <a:t>SnO</a:t>
            </a:r>
            <a:r>
              <a:rPr lang="en-US" sz="1400" baseline="-25000" dirty="0" err="1" smtClean="0"/>
              <a:t>x</a:t>
            </a:r>
            <a:r>
              <a:rPr lang="en-US" sz="1400" dirty="0" smtClean="0"/>
              <a:t> </a:t>
            </a:r>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3) Subtract the mass of tin from the mass of oxide to get the mass of oxygen.     6.602-5.200 = 1.402 grams of oxygen.</a:t>
            </a:r>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4) Calculate the moles of oxygen atoms, and divide by the moles of tin atoms to get the formula ratio.   </a:t>
            </a:r>
          </a:p>
          <a:p>
            <a:pPr marL="228600" lvl="1" indent="0">
              <a:lnSpc>
                <a:spcPct val="110000"/>
              </a:lnSpc>
              <a:spcBef>
                <a:spcPts val="0"/>
              </a:spcBef>
              <a:buNone/>
            </a:pPr>
            <a:endParaRPr lang="en-US" sz="1400" dirty="0" smtClean="0"/>
          </a:p>
          <a:p>
            <a:pPr marL="228600" lvl="1" indent="0">
              <a:lnSpc>
                <a:spcPct val="110000"/>
              </a:lnSpc>
              <a:spcBef>
                <a:spcPts val="0"/>
              </a:spcBef>
              <a:buNone/>
            </a:pPr>
            <a:r>
              <a:rPr lang="en-US" sz="1400" dirty="0" smtClean="0"/>
              <a:t>1.402 g/16.00 g/mol of atoms  =  0.0876 moles.    0.0876/0.0438  =  2.00  </a:t>
            </a:r>
          </a:p>
          <a:p>
            <a:pPr marL="228600" lvl="1" indent="0" algn="ctr">
              <a:lnSpc>
                <a:spcPct val="110000"/>
              </a:lnSpc>
              <a:spcBef>
                <a:spcPts val="0"/>
              </a:spcBef>
              <a:buNone/>
            </a:pPr>
            <a:endParaRPr lang="en-US" sz="1400" b="1" dirty="0" smtClean="0"/>
          </a:p>
          <a:p>
            <a:pPr marL="228600" lvl="1" indent="0" algn="ctr">
              <a:lnSpc>
                <a:spcPct val="110000"/>
              </a:lnSpc>
              <a:spcBef>
                <a:spcPts val="0"/>
              </a:spcBef>
              <a:buNone/>
            </a:pPr>
            <a:r>
              <a:rPr lang="en-US" sz="1400" b="1" dirty="0" smtClean="0"/>
              <a:t> The formula must be SnO</a:t>
            </a:r>
            <a:r>
              <a:rPr lang="en-US" sz="1400" b="1" baseline="-25000" dirty="0" smtClean="0"/>
              <a:t>2</a:t>
            </a:r>
            <a:r>
              <a:rPr lang="en-US" sz="1400" b="1" dirty="0" smtClean="0"/>
              <a:t>.</a:t>
            </a:r>
          </a:p>
          <a:p>
            <a:pPr marL="228600" lvl="1" indent="0">
              <a:buNone/>
            </a:pPr>
            <a:endParaRPr lang="en-US" sz="1200" dirty="0"/>
          </a:p>
        </p:txBody>
      </p:sp>
      <p:sp>
        <p:nvSpPr>
          <p:cNvPr id="10" name="TextBox 9"/>
          <p:cNvSpPr txBox="1"/>
          <p:nvPr/>
        </p:nvSpPr>
        <p:spPr>
          <a:xfrm>
            <a:off x="8097582" y="-2842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8727"/>
            <a:ext cx="9144000" cy="923330"/>
          </a:xfrm>
          <a:prstGeom prst="rect">
            <a:avLst/>
          </a:prstGeom>
          <a:noFill/>
        </p:spPr>
        <p:txBody>
          <a:bodyPr wrap="square" rtlCol="0">
            <a:spAutoFit/>
          </a:bodyPr>
          <a:lstStyle/>
          <a:p>
            <a:r>
              <a:rPr lang="en-US" dirty="0" smtClean="0"/>
              <a:t>LO 3.6: </a:t>
            </a:r>
            <a:r>
              <a:rPr lang="en-US" dirty="0"/>
              <a:t>The student is able to use data from synthesis or decomposition of a compound to confirm the conservation of matter and the law of definite proportions.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Content Placeholder 1"/>
          <p:cNvSpPr>
            <a:spLocks noGrp="1"/>
          </p:cNvSpPr>
          <p:nvPr>
            <p:ph sz="half" idx="1"/>
          </p:nvPr>
        </p:nvSpPr>
        <p:spPr>
          <a:xfrm>
            <a:off x="295273" y="932872"/>
            <a:ext cx="7772401" cy="2547307"/>
          </a:xfrm>
        </p:spPr>
        <p:txBody>
          <a:bodyPr>
            <a:normAutofit fontScale="92500" lnSpcReduction="10000"/>
          </a:bodyPr>
          <a:lstStyle/>
          <a:p>
            <a:pPr marL="0" indent="0">
              <a:spcBef>
                <a:spcPts val="0"/>
              </a:spcBef>
              <a:buNone/>
            </a:pPr>
            <a:r>
              <a:rPr lang="en-US" sz="1400" dirty="0" smtClean="0">
                <a:solidFill>
                  <a:schemeClr val="tx2">
                    <a:lumMod val="75000"/>
                    <a:lumOff val="25000"/>
                  </a:schemeClr>
                </a:solidFill>
              </a:rPr>
              <a:t>When tin is treated with concentrated nitric acid, and the resulting mixture  is strongly heated, the only</a:t>
            </a:r>
          </a:p>
          <a:p>
            <a:pPr marL="0" indent="0">
              <a:spcBef>
                <a:spcPts val="0"/>
              </a:spcBef>
              <a:buNone/>
            </a:pPr>
            <a:r>
              <a:rPr lang="en-US" sz="1400" dirty="0" smtClean="0">
                <a:solidFill>
                  <a:schemeClr val="tx2">
                    <a:lumMod val="75000"/>
                    <a:lumOff val="25000"/>
                  </a:schemeClr>
                </a:solidFill>
              </a:rPr>
              <a:t>remaining product is an oxide of tin.  A student wishes to find out whether it is </a:t>
            </a:r>
            <a:r>
              <a:rPr lang="en-US" sz="1400" dirty="0" err="1" smtClean="0">
                <a:solidFill>
                  <a:schemeClr val="tx2">
                    <a:lumMod val="75000"/>
                    <a:lumOff val="25000"/>
                  </a:schemeClr>
                </a:solidFill>
              </a:rPr>
              <a:t>SnO</a:t>
            </a:r>
            <a:r>
              <a:rPr lang="en-US" sz="1400" dirty="0" smtClean="0">
                <a:solidFill>
                  <a:schemeClr val="tx2">
                    <a:lumMod val="75000"/>
                    <a:lumOff val="25000"/>
                  </a:schemeClr>
                </a:solidFill>
              </a:rPr>
              <a:t> or SnO2.</a:t>
            </a:r>
            <a:r>
              <a:rPr lang="en-US" sz="1400" dirty="0">
                <a:solidFill>
                  <a:schemeClr val="tx2">
                    <a:lumMod val="75000"/>
                    <a:lumOff val="25000"/>
                  </a:schemeClr>
                </a:solidFill>
              </a:rPr>
              <a:t/>
            </a:r>
            <a:br>
              <a:rPr lang="en-US" sz="1400" dirty="0">
                <a:solidFill>
                  <a:schemeClr val="tx2">
                    <a:lumMod val="75000"/>
                    <a:lumOff val="25000"/>
                  </a:schemeClr>
                </a:solidFill>
              </a:rPr>
            </a:br>
            <a:r>
              <a:rPr lang="en-US" sz="1400" dirty="0">
                <a:solidFill>
                  <a:schemeClr val="tx2">
                    <a:lumMod val="75000"/>
                    <a:lumOff val="25000"/>
                  </a:schemeClr>
                </a:solidFill>
              </a:rPr>
              <a:t/>
            </a:r>
            <a:br>
              <a:rPr lang="en-US" sz="1400" dirty="0">
                <a:solidFill>
                  <a:schemeClr val="tx2">
                    <a:lumMod val="75000"/>
                    <a:lumOff val="25000"/>
                  </a:schemeClr>
                </a:solidFill>
              </a:rPr>
            </a:br>
            <a:r>
              <a:rPr lang="en-US" sz="1400" dirty="0" smtClean="0">
                <a:solidFill>
                  <a:schemeClr val="tx2">
                    <a:lumMod val="75000"/>
                    <a:lumOff val="25000"/>
                  </a:schemeClr>
                </a:solidFill>
              </a:rPr>
              <a:t>Mass of pure tin    5.200 grams.</a:t>
            </a:r>
          </a:p>
          <a:p>
            <a:pPr marL="0" indent="0">
              <a:spcBef>
                <a:spcPts val="0"/>
              </a:spcBef>
              <a:buNone/>
            </a:pPr>
            <a:r>
              <a:rPr lang="en-US" sz="1400" dirty="0" smtClean="0">
                <a:solidFill>
                  <a:schemeClr val="tx2">
                    <a:lumMod val="75000"/>
                    <a:lumOff val="25000"/>
                  </a:schemeClr>
                </a:solidFill>
              </a:rPr>
              <a:t>Mass of dry crucible    18.650 g </a:t>
            </a:r>
          </a:p>
          <a:p>
            <a:pPr marL="0" indent="0">
              <a:spcBef>
                <a:spcPts val="0"/>
              </a:spcBef>
              <a:buNone/>
            </a:pPr>
            <a:r>
              <a:rPr lang="en-US" sz="1400" dirty="0" smtClean="0">
                <a:solidFill>
                  <a:schemeClr val="tx2">
                    <a:lumMod val="75000"/>
                    <a:lumOff val="25000"/>
                  </a:schemeClr>
                </a:solidFill>
              </a:rPr>
              <a:t>Mass of crucible + oxide after first heating    25.500 g </a:t>
            </a:r>
          </a:p>
          <a:p>
            <a:pPr marL="0" indent="0">
              <a:spcBef>
                <a:spcPts val="0"/>
              </a:spcBef>
              <a:buNone/>
            </a:pPr>
            <a:r>
              <a:rPr lang="en-US" sz="1400" dirty="0" smtClean="0">
                <a:solidFill>
                  <a:schemeClr val="tx2">
                    <a:lumMod val="75000"/>
                    <a:lumOff val="25000"/>
                  </a:schemeClr>
                </a:solidFill>
              </a:rPr>
              <a:t>Mass after second heating    25. 253 g </a:t>
            </a:r>
          </a:p>
          <a:p>
            <a:pPr marL="0" indent="0">
              <a:spcBef>
                <a:spcPts val="0"/>
              </a:spcBef>
              <a:buNone/>
            </a:pPr>
            <a:r>
              <a:rPr lang="en-US" sz="1400" dirty="0" smtClean="0">
                <a:solidFill>
                  <a:schemeClr val="tx2">
                    <a:lumMod val="75000"/>
                    <a:lumOff val="25000"/>
                  </a:schemeClr>
                </a:solidFill>
              </a:rPr>
              <a:t>Mass after third heating    25. 252 g</a:t>
            </a:r>
          </a:p>
          <a:p>
            <a:pPr marL="0" indent="0">
              <a:spcBef>
                <a:spcPts val="0"/>
              </a:spcBef>
              <a:buNone/>
            </a:pPr>
            <a:endParaRPr lang="en-US" sz="1500" b="1" dirty="0" smtClean="0">
              <a:solidFill>
                <a:schemeClr val="tx2">
                  <a:lumMod val="75000"/>
                  <a:lumOff val="25000"/>
                </a:schemeClr>
              </a:solidFill>
            </a:endParaRPr>
          </a:p>
          <a:p>
            <a:pPr marL="0" indent="0">
              <a:spcBef>
                <a:spcPts val="0"/>
              </a:spcBef>
              <a:buNone/>
            </a:pPr>
            <a:r>
              <a:rPr lang="en-US" sz="1500" b="1" dirty="0" smtClean="0">
                <a:solidFill>
                  <a:schemeClr val="tx2">
                    <a:lumMod val="75000"/>
                    <a:lumOff val="25000"/>
                  </a:schemeClr>
                </a:solidFill>
              </a:rPr>
              <a:t>How can you use this data, and the law of conservation of mass, to determine the formula of the product?</a:t>
            </a:r>
            <a:r>
              <a:rPr lang="en-US" dirty="0">
                <a:solidFill>
                  <a:schemeClr val="tx2">
                    <a:lumMod val="75000"/>
                    <a:lumOff val="25000"/>
                  </a:schemeClr>
                </a:solidFill>
              </a:rPr>
              <a:t/>
            </a:r>
            <a:br>
              <a:rPr lang="en-US" dirty="0">
                <a:solidFill>
                  <a:schemeClr val="tx2">
                    <a:lumMod val="75000"/>
                    <a:lumOff val="25000"/>
                  </a:schemeClr>
                </a:solidFill>
              </a:rPr>
            </a:br>
            <a:endParaRPr lang="en-US" dirty="0">
              <a:solidFill>
                <a:schemeClr val="tx2">
                  <a:lumMod val="75000"/>
                  <a:lumOff val="25000"/>
                </a:schemeClr>
              </a:solidFill>
            </a:endParaRPr>
          </a:p>
        </p:txBody>
      </p:sp>
      <p:sp>
        <p:nvSpPr>
          <p:cNvPr id="13" name="Rounded Rectangle 12"/>
          <p:cNvSpPr/>
          <p:nvPr/>
        </p:nvSpPr>
        <p:spPr>
          <a:xfrm>
            <a:off x="204720" y="3152631"/>
            <a:ext cx="8757223" cy="310609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0873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err="1" smtClean="0"/>
              <a:t>Bronsted</a:t>
            </a:r>
            <a:r>
              <a:rPr lang="en-US" dirty="0" smtClean="0"/>
              <a:t>-Lowery Acids &amp; Bases</a:t>
            </a:r>
            <a:endParaRPr lang="en-US" dirty="0"/>
          </a:p>
        </p:txBody>
      </p:sp>
      <p:sp>
        <p:nvSpPr>
          <p:cNvPr id="8" name="Content Placeholder 7"/>
          <p:cNvSpPr>
            <a:spLocks noGrp="1"/>
          </p:cNvSpPr>
          <p:nvPr>
            <p:ph sz="half" idx="1"/>
          </p:nvPr>
        </p:nvSpPr>
        <p:spPr>
          <a:xfrm>
            <a:off x="5430736" y="2803816"/>
            <a:ext cx="3343810" cy="2441291"/>
          </a:xfrm>
        </p:spPr>
        <p:txBody>
          <a:bodyPr>
            <a:normAutofit/>
          </a:bodyPr>
          <a:lstStyle/>
          <a:p>
            <a:pPr marL="0" indent="0">
              <a:spcBef>
                <a:spcPts val="0"/>
              </a:spcBef>
              <a:buNone/>
            </a:pPr>
            <a:r>
              <a:rPr lang="en-US" sz="1400" b="1" dirty="0" smtClean="0"/>
              <a:t>Amphoteric nature of water</a:t>
            </a:r>
          </a:p>
          <a:p>
            <a:pPr marL="0" indent="0">
              <a:spcBef>
                <a:spcPts val="0"/>
              </a:spcBef>
              <a:buNone/>
            </a:pPr>
            <a:r>
              <a:rPr lang="en-US" sz="1400" dirty="0" smtClean="0"/>
              <a:t>Water acts as both an acid &amp; a base.</a:t>
            </a:r>
          </a:p>
          <a:p>
            <a:pPr marL="0" indent="0">
              <a:spcBef>
                <a:spcPts val="0"/>
              </a:spcBef>
              <a:buNone/>
            </a:pPr>
            <a:endParaRPr lang="en-US" sz="1400" dirty="0"/>
          </a:p>
          <a:p>
            <a:pPr marL="0" indent="0">
              <a:spcBef>
                <a:spcPts val="0"/>
              </a:spcBef>
              <a:buNone/>
            </a:pPr>
            <a:endParaRPr lang="en-US" sz="1400" dirty="0" smtClean="0"/>
          </a:p>
          <a:p>
            <a:pPr marL="0" indent="0">
              <a:spcBef>
                <a:spcPts val="0"/>
              </a:spcBef>
              <a:buNone/>
            </a:pPr>
            <a:endParaRPr lang="en-US" sz="1400" dirty="0"/>
          </a:p>
          <a:p>
            <a:pPr marL="0" indent="0">
              <a:spcBef>
                <a:spcPts val="0"/>
              </a:spcBef>
              <a:buNone/>
            </a:pPr>
            <a:endParaRPr lang="en-US" sz="1400" dirty="0" smtClean="0"/>
          </a:p>
          <a:p>
            <a:pPr marL="0" indent="0">
              <a:spcBef>
                <a:spcPts val="0"/>
              </a:spcBef>
              <a:buNone/>
            </a:pPr>
            <a:endParaRPr lang="en-US" sz="1400" dirty="0"/>
          </a:p>
          <a:p>
            <a:pPr marL="0" indent="0">
              <a:spcBef>
                <a:spcPts val="0"/>
              </a:spcBef>
              <a:buNone/>
            </a:pPr>
            <a:endParaRPr lang="en-US" sz="1400" dirty="0"/>
          </a:p>
          <a:p>
            <a:pPr marL="0" indent="0" algn="ctr">
              <a:spcBef>
                <a:spcPts val="0"/>
              </a:spcBef>
              <a:buNone/>
            </a:pPr>
            <a:r>
              <a:rPr lang="en-US" sz="1400" dirty="0" smtClean="0"/>
              <a:t>H</a:t>
            </a:r>
            <a:r>
              <a:rPr lang="en-US" sz="1400" baseline="-25000" dirty="0" smtClean="0"/>
              <a:t>2</a:t>
            </a:r>
            <a:r>
              <a:rPr lang="en-US" sz="1400" dirty="0" smtClean="0"/>
              <a:t>O </a:t>
            </a:r>
            <a:r>
              <a:rPr lang="en-US" sz="1400" dirty="0" smtClean="0">
                <a:sym typeface="Wingdings" panose="05000000000000000000" pitchFamily="2" charset="2"/>
              </a:rPr>
              <a:t> H</a:t>
            </a:r>
            <a:r>
              <a:rPr lang="en-US" sz="1400" baseline="30000" dirty="0" smtClean="0">
                <a:sym typeface="Wingdings" panose="05000000000000000000" pitchFamily="2" charset="2"/>
              </a:rPr>
              <a:t>+</a:t>
            </a:r>
            <a:r>
              <a:rPr lang="en-US" sz="1400" dirty="0" smtClean="0">
                <a:sym typeface="Wingdings" panose="05000000000000000000" pitchFamily="2" charset="2"/>
              </a:rPr>
              <a:t> + OH</a:t>
            </a:r>
            <a:r>
              <a:rPr lang="en-US" sz="1400" baseline="30000" dirty="0" smtClean="0">
                <a:sym typeface="Wingdings" panose="05000000000000000000" pitchFamily="2" charset="2"/>
              </a:rPr>
              <a:t>-</a:t>
            </a:r>
            <a:r>
              <a:rPr lang="en-US" sz="1400" dirty="0" smtClean="0"/>
              <a:t> </a:t>
            </a:r>
          </a:p>
          <a:p>
            <a:pPr marL="0" indent="0" algn="ctr">
              <a:spcBef>
                <a:spcPts val="0"/>
              </a:spcBef>
              <a:buNone/>
            </a:pPr>
            <a:r>
              <a:rPr lang="en-US" sz="1400" dirty="0" smtClean="0"/>
              <a:t>2H</a:t>
            </a:r>
            <a:r>
              <a:rPr lang="en-US" sz="1400" baseline="-25000" dirty="0" smtClean="0"/>
              <a:t>2</a:t>
            </a:r>
            <a:r>
              <a:rPr lang="en-US" sz="1400" dirty="0" smtClean="0"/>
              <a:t>O </a:t>
            </a:r>
            <a:r>
              <a:rPr lang="en-US" sz="1400" dirty="0" smtClean="0">
                <a:sym typeface="Wingdings" panose="05000000000000000000" pitchFamily="2" charset="2"/>
              </a:rPr>
              <a:t> H</a:t>
            </a:r>
            <a:r>
              <a:rPr lang="en-US" sz="1400" baseline="-25000" dirty="0" smtClean="0">
                <a:sym typeface="Wingdings" panose="05000000000000000000" pitchFamily="2" charset="2"/>
              </a:rPr>
              <a:t>3</a:t>
            </a:r>
            <a:r>
              <a:rPr lang="en-US" sz="1400" dirty="0" smtClean="0">
                <a:sym typeface="Wingdings" panose="05000000000000000000" pitchFamily="2" charset="2"/>
              </a:rPr>
              <a:t>O</a:t>
            </a:r>
            <a:r>
              <a:rPr lang="en-US" sz="1400" baseline="30000" dirty="0" smtClean="0">
                <a:sym typeface="Wingdings" panose="05000000000000000000" pitchFamily="2" charset="2"/>
              </a:rPr>
              <a:t>+</a:t>
            </a:r>
            <a:r>
              <a:rPr lang="en-US" sz="1400" dirty="0" smtClean="0">
                <a:sym typeface="Wingdings" panose="05000000000000000000" pitchFamily="2" charset="2"/>
              </a:rPr>
              <a:t> </a:t>
            </a:r>
            <a:r>
              <a:rPr lang="en-US" sz="1400" dirty="0">
                <a:sym typeface="Wingdings" panose="05000000000000000000" pitchFamily="2" charset="2"/>
              </a:rPr>
              <a:t>+ OH</a:t>
            </a:r>
            <a:r>
              <a:rPr lang="en-US" sz="1400" baseline="30000" dirty="0">
                <a:sym typeface="Wingdings" panose="05000000000000000000" pitchFamily="2" charset="2"/>
              </a:rPr>
              <a:t>-</a:t>
            </a:r>
            <a:r>
              <a:rPr lang="en-US" sz="1400" dirty="0"/>
              <a:t> </a:t>
            </a:r>
          </a:p>
          <a:p>
            <a:pPr marL="0" indent="0">
              <a:spcBef>
                <a:spcPts val="0"/>
              </a:spcBef>
              <a:buNone/>
            </a:pPr>
            <a:endParaRPr lang="en-US" sz="1400" dirty="0" smtClean="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033063"/>
            <a:ext cx="9144000" cy="1200329"/>
          </a:xfrm>
          <a:prstGeom prst="rect">
            <a:avLst/>
          </a:prstGeom>
          <a:noFill/>
        </p:spPr>
        <p:txBody>
          <a:bodyPr wrap="square" rtlCol="0">
            <a:spAutoFit/>
          </a:bodyPr>
          <a:lstStyle/>
          <a:p>
            <a:r>
              <a:rPr lang="en-US" dirty="0" smtClean="0"/>
              <a:t>LO 3.7: </a:t>
            </a:r>
            <a:r>
              <a:rPr lang="en-US" dirty="0"/>
              <a:t>The student is able to identify compounds as </a:t>
            </a:r>
            <a:r>
              <a:rPr lang="en-US" dirty="0" err="1"/>
              <a:t>Bronsted</a:t>
            </a:r>
            <a:r>
              <a:rPr lang="en-US" dirty="0"/>
              <a:t>-Lowry acids, bases and/or conjugate acid-base pairs, using proton-transfer reactions to justify the identification.</a:t>
            </a:r>
            <a:r>
              <a:rPr lang="en-US" dirty="0" smtClean="0"/>
              <a:t>																	</a:t>
            </a:r>
            <a:endParaRPr lang="en-US" dirty="0"/>
          </a:p>
        </p:txBody>
      </p:sp>
      <p:sp>
        <p:nvSpPr>
          <p:cNvPr id="12" name="TextBox 11"/>
          <p:cNvSpPr txBox="1"/>
          <p:nvPr/>
        </p:nvSpPr>
        <p:spPr>
          <a:xfrm>
            <a:off x="8157538" y="1816854"/>
            <a:ext cx="894959" cy="615553"/>
          </a:xfrm>
          <a:prstGeom prst="rect">
            <a:avLst/>
          </a:prstGeom>
          <a:noFill/>
        </p:spPr>
        <p:txBody>
          <a:bodyPr wrap="square" rtlCol="0">
            <a:spAutoFit/>
          </a:bodyPr>
          <a:lstStyle/>
          <a:p>
            <a:r>
              <a:rPr lang="en-US" dirty="0" smtClean="0">
                <a:hlinkClick r:id="rId4"/>
              </a:rPr>
              <a:t>Video</a:t>
            </a:r>
            <a:endParaRPr lang="en-US" dirty="0" smtClean="0"/>
          </a:p>
          <a:p>
            <a:r>
              <a:rPr lang="en-US" sz="1600" dirty="0" smtClean="0">
                <a:hlinkClick r:id="rId5"/>
              </a:rPr>
              <a:t>Quizlet</a:t>
            </a:r>
            <a:endParaRPr lang="en-US" sz="1600" dirty="0" smtClean="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27627"/>
          <a:stretch/>
        </p:blipFill>
        <p:spPr bwMode="auto">
          <a:xfrm>
            <a:off x="3084945" y="857072"/>
            <a:ext cx="4724959" cy="170409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73644" y="3345239"/>
            <a:ext cx="3131373" cy="113654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TextBox 2"/>
          <p:cNvSpPr txBox="1"/>
          <p:nvPr/>
        </p:nvSpPr>
        <p:spPr>
          <a:xfrm>
            <a:off x="267854" y="857072"/>
            <a:ext cx="2817091" cy="2123658"/>
          </a:xfrm>
          <a:prstGeom prst="rect">
            <a:avLst/>
          </a:prstGeom>
          <a:noFill/>
        </p:spPr>
        <p:txBody>
          <a:bodyPr wrap="square" rtlCol="0">
            <a:spAutoFit/>
          </a:bodyPr>
          <a:lstStyle/>
          <a:p>
            <a:r>
              <a:rPr lang="en-US" sz="1200" dirty="0" smtClean="0"/>
              <a:t>According to </a:t>
            </a:r>
            <a:r>
              <a:rPr lang="en-US" sz="1200" dirty="0" err="1" smtClean="0"/>
              <a:t>Bronsted</a:t>
            </a:r>
            <a:r>
              <a:rPr lang="en-US" sz="1200" dirty="0" smtClean="0"/>
              <a:t>-Lowery (B.L.) an </a:t>
            </a:r>
            <a:r>
              <a:rPr lang="en-US" sz="1200" dirty="0"/>
              <a:t>acid is a "proton donor" and a base is a "proton acceptor</a:t>
            </a:r>
            <a:r>
              <a:rPr lang="en-US" sz="1200" dirty="0" smtClean="0"/>
              <a:t>.“  The proton here is shown as a hydrogen.</a:t>
            </a:r>
          </a:p>
          <a:p>
            <a:endParaRPr lang="en-US" sz="1200" dirty="0"/>
          </a:p>
          <a:p>
            <a:r>
              <a:rPr lang="en-US" sz="1200" dirty="0" smtClean="0"/>
              <a:t>The acid’s conjugate base is the anion.</a:t>
            </a:r>
          </a:p>
          <a:p>
            <a:r>
              <a:rPr lang="en-US" sz="1200" dirty="0" smtClean="0"/>
              <a:t>The base’s conjugate acid now has the proton (hydrogen ion).</a:t>
            </a:r>
          </a:p>
          <a:p>
            <a:endParaRPr lang="en-US" sz="1200" dirty="0"/>
          </a:p>
          <a:p>
            <a:endParaRPr lang="en-US" sz="1200" dirty="0"/>
          </a:p>
        </p:txBody>
      </p:sp>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670" t="3077" r="17670" b="27380"/>
          <a:stretch/>
        </p:blipFill>
        <p:spPr bwMode="auto">
          <a:xfrm>
            <a:off x="498474" y="2771002"/>
            <a:ext cx="4479927" cy="283597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 name="Picture 3"/>
          <p:cNvPicPr>
            <a:picLocks noChangeAspect="1"/>
          </p:cNvPicPr>
          <p:nvPr/>
        </p:nvPicPr>
        <p:blipFill>
          <a:blip r:embed="rId9"/>
          <a:stretch>
            <a:fillRect/>
          </a:stretch>
        </p:blipFill>
        <p:spPr>
          <a:xfrm>
            <a:off x="524201" y="2146742"/>
            <a:ext cx="8095598" cy="241079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p:cNvPicPr>
            <a:picLocks noChangeAspect="1"/>
          </p:cNvPicPr>
          <p:nvPr/>
        </p:nvPicPr>
        <p:blipFill>
          <a:blip r:embed="rId10"/>
          <a:stretch>
            <a:fillRect/>
          </a:stretch>
        </p:blipFill>
        <p:spPr>
          <a:xfrm>
            <a:off x="413629" y="2429216"/>
            <a:ext cx="8328910" cy="194201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524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2820" y="1105807"/>
            <a:ext cx="3561831" cy="4749108"/>
          </a:xfrm>
          <a:prstGeom prst="rect">
            <a:avLst/>
          </a:prstGeom>
        </p:spPr>
      </p:pic>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Identifying Purity of a Substance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308518" y="1163815"/>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Impurities in a substance can change the percent composition by mass </a:t>
            </a:r>
          </a:p>
          <a:p>
            <a:pPr marL="457200" lvl="0" indent="-228600" rtl="0">
              <a:spcBef>
                <a:spcPts val="0"/>
              </a:spcBef>
            </a:pPr>
            <a:r>
              <a:rPr lang="en-US" dirty="0" smtClean="0"/>
              <a:t>If more of a certain element is added from an impurity, then the percent mass of that element will increase and vice versa</a:t>
            </a:r>
          </a:p>
          <a:p>
            <a:pPr marL="457200" lvl="0" indent="-228600" rtl="0">
              <a:spcBef>
                <a:spcPts val="0"/>
              </a:spcBef>
            </a:pPr>
            <a:r>
              <a:rPr lang="en-US" dirty="0" smtClean="0"/>
              <a:t>When heating a hydrate, the substance is heated several times to ensure the water is driven off</a:t>
            </a:r>
          </a:p>
          <a:p>
            <a:pPr marL="685800" lvl="1">
              <a:spcBef>
                <a:spcPts val="0"/>
              </a:spcBef>
            </a:pPr>
            <a:r>
              <a:rPr lang="en-US" dirty="0" smtClean="0"/>
              <a:t>Then you are simply left with the pure substance and no excess water</a:t>
            </a: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1.3:  The student is able to select and apply mathematical relationships to mass data in order to justify a claim regarding the identity and/or estimated purity of a substance.</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Source</a:t>
            </a:r>
            <a:endParaRPr lang="en-US" sz="1800" dirty="0">
              <a:solidFill>
                <a:schemeClr val="dk1"/>
              </a:solidFill>
              <a:ea typeface="Rokkitt"/>
              <a:cs typeface="Rokkitt"/>
              <a:sym typeface="Rokkitt"/>
            </a:endParaRPr>
          </a:p>
        </p:txBody>
      </p:sp>
      <p:sp>
        <p:nvSpPr>
          <p:cNvPr id="227" name="Shape 227"/>
          <p:cNvSpPr txBox="1"/>
          <p:nvPr/>
        </p:nvSpPr>
        <p:spPr>
          <a:xfrm>
            <a:off x="8137627"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endParaRPr lang="en-US" sz="1800" u="sng" dirty="0">
              <a:solidFill>
                <a:schemeClr val="hlink"/>
              </a:solidFill>
              <a:ea typeface="Rokkitt"/>
              <a:cs typeface="Rokkitt"/>
              <a:sym typeface="Rokkitt"/>
              <a:hlinkClick r:id="rId6"/>
            </a:endParaRPr>
          </a:p>
        </p:txBody>
      </p:sp>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endParaRPr lang="en-US" sz="1200" dirty="0">
              <a:latin typeface="Times New Roman"/>
              <a:cs typeface="Times New Roman"/>
            </a:endParaRPr>
          </a:p>
        </p:txBody>
      </p:sp>
      <p:sp>
        <p:nvSpPr>
          <p:cNvPr id="4" name="TextBox 3"/>
          <p:cNvSpPr txBox="1"/>
          <p:nvPr/>
        </p:nvSpPr>
        <p:spPr>
          <a:xfrm>
            <a:off x="239706" y="2264456"/>
            <a:ext cx="7474998" cy="28623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The mass percent of oxygen in pure glucose,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is 53.3 percent. A chemist analyzes a sample of glucose that contains impurities and determines that the mass percent of oxygen is 49.7 percent. Which of the follow impurities could account for the low mass percent of oxygen in the sample?</a:t>
            </a:r>
          </a:p>
          <a:p>
            <a:pPr marL="342900" indent="-342900">
              <a:buAutoNum type="alphaLcPeriod"/>
            </a:pPr>
            <a:r>
              <a:rPr lang="en-US" dirty="0" smtClean="0"/>
              <a:t>n-</a:t>
            </a:r>
            <a:r>
              <a:rPr lang="en-US" dirty="0" err="1" smtClean="0"/>
              <a:t>eicosane</a:t>
            </a:r>
            <a:r>
              <a:rPr lang="en-US" dirty="0" smtClean="0"/>
              <a:t> </a:t>
            </a:r>
            <a:r>
              <a:rPr lang="en-US" dirty="0"/>
              <a:t>(</a:t>
            </a:r>
            <a:r>
              <a:rPr lang="en-US" dirty="0" smtClean="0"/>
              <a:t>C</a:t>
            </a:r>
            <a:r>
              <a:rPr lang="en-US" baseline="-25000" dirty="0" smtClean="0"/>
              <a:t>20</a:t>
            </a:r>
            <a:r>
              <a:rPr lang="en-US" dirty="0" smtClean="0"/>
              <a:t>H</a:t>
            </a:r>
            <a:r>
              <a:rPr lang="en-US" baseline="-25000" dirty="0" smtClean="0"/>
              <a:t>42</a:t>
            </a:r>
            <a:r>
              <a:rPr lang="en-US" dirty="0" smtClean="0"/>
              <a:t>) </a:t>
            </a:r>
          </a:p>
          <a:p>
            <a:pPr marL="342900" indent="-342900">
              <a:buAutoNum type="alphaLcPeriod"/>
            </a:pPr>
            <a:r>
              <a:rPr lang="en-US" dirty="0" smtClean="0"/>
              <a:t>ribose C</a:t>
            </a:r>
            <a:r>
              <a:rPr lang="en-US" baseline="-25000" dirty="0" smtClean="0"/>
              <a:t>5</a:t>
            </a:r>
            <a:r>
              <a:rPr lang="en-US" dirty="0" smtClean="0"/>
              <a:t>H</a:t>
            </a:r>
            <a:r>
              <a:rPr lang="en-US" baseline="-25000" dirty="0" smtClean="0"/>
              <a:t>10</a:t>
            </a:r>
            <a:r>
              <a:rPr lang="en-US" dirty="0" smtClean="0"/>
              <a:t>O</a:t>
            </a:r>
            <a:r>
              <a:rPr lang="en-US" baseline="-25000" dirty="0" smtClean="0"/>
              <a:t>5</a:t>
            </a:r>
          </a:p>
          <a:p>
            <a:pPr marL="342900" indent="-342900">
              <a:buAutoNum type="alphaLcPeriod"/>
            </a:pPr>
            <a:r>
              <a:rPr lang="en-US" dirty="0"/>
              <a:t>f</a:t>
            </a:r>
            <a:r>
              <a:rPr lang="en-US" dirty="0" smtClean="0"/>
              <a:t>ructose, C</a:t>
            </a:r>
            <a:r>
              <a:rPr lang="en-US" baseline="-25000" dirty="0" smtClean="0"/>
              <a:t>6</a:t>
            </a:r>
            <a:r>
              <a:rPr lang="en-US" dirty="0" smtClean="0"/>
              <a:t>H</a:t>
            </a:r>
            <a:r>
              <a:rPr lang="en-US" baseline="-25000" dirty="0" smtClean="0"/>
              <a:t>12</a:t>
            </a:r>
            <a:r>
              <a:rPr lang="en-US" dirty="0" smtClean="0"/>
              <a:t>O</a:t>
            </a:r>
            <a:r>
              <a:rPr lang="en-US" baseline="-25000" dirty="0" smtClean="0"/>
              <a:t>6</a:t>
            </a:r>
          </a:p>
          <a:p>
            <a:pPr marL="342900" indent="-342900">
              <a:buAutoNum type="alphaLcPeriod"/>
            </a:pPr>
            <a:r>
              <a:rPr lang="en-US" dirty="0"/>
              <a:t>s</a:t>
            </a:r>
            <a:r>
              <a:rPr lang="en-US" dirty="0" smtClean="0"/>
              <a:t>ucrose C</a:t>
            </a:r>
            <a:r>
              <a:rPr lang="en-US" baseline="-25000" dirty="0" smtClean="0"/>
              <a:t>12</a:t>
            </a:r>
            <a:r>
              <a:rPr lang="en-US" dirty="0" smtClean="0"/>
              <a:t>H</a:t>
            </a:r>
            <a:r>
              <a:rPr lang="en-US" baseline="-25000" dirty="0" smtClean="0"/>
              <a:t>22</a:t>
            </a:r>
            <a:r>
              <a:rPr lang="en-US" dirty="0" smtClean="0"/>
              <a:t>O</a:t>
            </a:r>
            <a:r>
              <a:rPr lang="en-US" baseline="-25000" dirty="0" smtClean="0"/>
              <a:t>11</a:t>
            </a:r>
          </a:p>
          <a:p>
            <a:pPr marL="342900" indent="-342900">
              <a:buAutoNum type="alphaLcPeriod"/>
            </a:pPr>
            <a:endParaRPr lang="en-US" dirty="0"/>
          </a:p>
        </p:txBody>
      </p:sp>
      <p:sp>
        <p:nvSpPr>
          <p:cNvPr id="7" name="Frame 6"/>
          <p:cNvSpPr/>
          <p:nvPr/>
        </p:nvSpPr>
        <p:spPr>
          <a:xfrm>
            <a:off x="239706" y="3648723"/>
            <a:ext cx="7474998" cy="35510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249249" y="3667781"/>
            <a:ext cx="3950541" cy="338554"/>
          </a:xfrm>
          <a:prstGeom prst="rect">
            <a:avLst/>
          </a:prstGeom>
          <a:noFill/>
        </p:spPr>
        <p:txBody>
          <a:bodyPr wrap="square" rtlCol="0">
            <a:spAutoFit/>
          </a:bodyPr>
          <a:lstStyle/>
          <a:p>
            <a:pPr lvl="0"/>
            <a:r>
              <a:rPr lang="en-US" sz="1600" dirty="0" smtClean="0">
                <a:solidFill>
                  <a:prstClr val="white"/>
                </a:solidFill>
              </a:rPr>
              <a:t>a. has </a:t>
            </a:r>
            <a:r>
              <a:rPr lang="en-US" sz="1600" dirty="0">
                <a:solidFill>
                  <a:prstClr val="white"/>
                </a:solidFill>
              </a:rPr>
              <a:t>the lowest percent by mass of </a:t>
            </a:r>
            <a:r>
              <a:rPr lang="en-US" sz="1600" dirty="0" smtClean="0">
                <a:solidFill>
                  <a:prstClr val="white"/>
                </a:solidFill>
              </a:rPr>
              <a:t>O </a:t>
            </a:r>
            <a:endParaRPr lang="en-US" sz="1600"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434659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creen Shot 2016-04-09 at 9.40.53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83720" y="2876304"/>
            <a:ext cx="5597768" cy="3394515"/>
          </a:xfrm>
          <a:prstGeom prst="rect">
            <a:avLst/>
          </a:prstGeom>
          <a:ln w="19050" cmpd="sng">
            <a:solidFill>
              <a:schemeClr val="accent2">
                <a:lumMod val="50000"/>
                <a:lumOff val="50000"/>
              </a:schemeClr>
            </a:solidFill>
          </a:ln>
        </p:spPr>
      </p:pic>
      <p:sp>
        <p:nvSpPr>
          <p:cNvPr id="4" name="Title 3"/>
          <p:cNvSpPr>
            <a:spLocks noGrp="1"/>
          </p:cNvSpPr>
          <p:nvPr>
            <p:ph type="title"/>
          </p:nvPr>
        </p:nvSpPr>
        <p:spPr>
          <a:xfrm>
            <a:off x="498474" y="-23890"/>
            <a:ext cx="7556313" cy="732422"/>
          </a:xfrm>
        </p:spPr>
        <p:txBody>
          <a:bodyPr/>
          <a:lstStyle/>
          <a:p>
            <a:r>
              <a:rPr lang="en-US" dirty="0" smtClean="0"/>
              <a:t>Redox Reactions</a:t>
            </a:r>
            <a:endParaRPr lang="en-US" dirty="0"/>
          </a:p>
        </p:txBody>
      </p:sp>
      <p:sp>
        <p:nvSpPr>
          <p:cNvPr id="5" name="Content Placeholder 4"/>
          <p:cNvSpPr>
            <a:spLocks noGrp="1"/>
          </p:cNvSpPr>
          <p:nvPr>
            <p:ph sz="half" idx="1"/>
          </p:nvPr>
        </p:nvSpPr>
        <p:spPr>
          <a:xfrm>
            <a:off x="58434" y="596957"/>
            <a:ext cx="8039151" cy="2539999"/>
          </a:xfrm>
        </p:spPr>
        <p:txBody>
          <a:bodyPr>
            <a:normAutofit fontScale="85000" lnSpcReduction="20000"/>
          </a:bodyPr>
          <a:lstStyle/>
          <a:p>
            <a:pPr lvl="0"/>
            <a:r>
              <a:rPr lang="en-US" dirty="0">
                <a:solidFill>
                  <a:schemeClr val="dk1"/>
                </a:solidFill>
                <a:latin typeface="Verdana"/>
                <a:ea typeface="Verdana"/>
                <a:cs typeface="Verdana"/>
                <a:sym typeface="Verdana"/>
              </a:rPr>
              <a:t>When an electron is transferred, it is called a </a:t>
            </a:r>
            <a:r>
              <a:rPr lang="en-US" b="1" i="1" dirty="0">
                <a:solidFill>
                  <a:schemeClr val="dk1"/>
                </a:solidFill>
                <a:latin typeface="Verdana"/>
                <a:ea typeface="Verdana"/>
                <a:cs typeface="Verdana"/>
                <a:sym typeface="Verdana"/>
              </a:rPr>
              <a:t>redox reaction</a:t>
            </a:r>
            <a:r>
              <a:rPr lang="en-US" dirty="0">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lang="en-US" i="1" dirty="0">
                <a:solidFill>
                  <a:schemeClr val="dk1"/>
                </a:solidFill>
                <a:latin typeface="Verdana"/>
                <a:ea typeface="Verdana"/>
                <a:cs typeface="Verdana"/>
                <a:sym typeface="Verdana"/>
              </a:rPr>
              <a:t>oxidation</a:t>
            </a:r>
            <a:r>
              <a:rPr lang="en-US" dirty="0">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a:t>
            </a:r>
            <a:r>
              <a:rPr lang="en-US" dirty="0" smtClean="0">
                <a:solidFill>
                  <a:schemeClr val="dk1"/>
                </a:solidFill>
                <a:latin typeface="Verdana"/>
                <a:ea typeface="Verdana"/>
                <a:cs typeface="Verdana"/>
                <a:sym typeface="Verdana"/>
              </a:rPr>
              <a:t>somewhere.</a:t>
            </a:r>
            <a:endParaRPr lang="en-US" dirty="0">
              <a:solidFill>
                <a:schemeClr val="dk1"/>
              </a:solidFill>
              <a:latin typeface="Verdana"/>
              <a:ea typeface="Verdana"/>
              <a:cs typeface="Verdana"/>
              <a:sym typeface="Verdana"/>
            </a:endParaRP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pPr>
              <a:buClr>
                <a:srgbClr val="663366"/>
              </a:buClr>
            </a:pPr>
            <a:endParaRPr lang="en-US" dirty="0">
              <a:solidFill>
                <a:srgbClr val="666699"/>
              </a:solidFill>
              <a:latin typeface="Rockwell"/>
            </a:endParaRPr>
          </a:p>
        </p:txBody>
      </p:sp>
      <p:sp>
        <p:nvSpPr>
          <p:cNvPr id="8" name="TextBox 7"/>
          <p:cNvSpPr txBox="1"/>
          <p:nvPr/>
        </p:nvSpPr>
        <p:spPr>
          <a:xfrm>
            <a:off x="0" y="6283163"/>
            <a:ext cx="9144000" cy="923330"/>
          </a:xfrm>
          <a:prstGeom prst="rect">
            <a:avLst/>
          </a:prstGeom>
          <a:noFill/>
        </p:spPr>
        <p:txBody>
          <a:bodyPr wrap="square" rtlCol="0">
            <a:spAutoFit/>
          </a:bodyPr>
          <a:lstStyle/>
          <a:p>
            <a:pPr defTabSz="457200"/>
            <a:r>
              <a:rPr lang="en-US" sz="1800" kern="1200" dirty="0" smtClean="0">
                <a:solidFill>
                  <a:prstClr val="black"/>
                </a:solidFill>
                <a:latin typeface="+mn-lt"/>
                <a:ea typeface="+mn-ea"/>
                <a:cs typeface="+mn-cs"/>
              </a:rPr>
              <a:t>LO</a:t>
            </a:r>
            <a:r>
              <a:rPr lang="en-US" dirty="0">
                <a:solidFill>
                  <a:prstClr val="black"/>
                </a:solidFill>
              </a:rPr>
              <a:t> </a:t>
            </a:r>
            <a:r>
              <a:rPr lang="en-US" sz="1800" dirty="0" smtClean="0">
                <a:latin typeface="+mn-lt"/>
              </a:rPr>
              <a:t>3.8: </a:t>
            </a:r>
            <a:r>
              <a:rPr lang="en-US" sz="1800" dirty="0">
                <a:latin typeface="+mn-lt"/>
              </a:rPr>
              <a:t>The student is able to identify redox reactions and justify the identification in terms of electron transfer </a:t>
            </a:r>
            <a:r>
              <a:rPr lang="en-US" sz="1800" kern="1200" dirty="0" smtClean="0">
                <a:solidFill>
                  <a:prstClr val="black"/>
                </a:solidFill>
                <a:latin typeface="+mn-lt"/>
                <a:ea typeface="+mn-ea"/>
                <a:cs typeface="+mn-cs"/>
              </a:rPr>
              <a:t>	</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pic>
        <p:nvPicPr>
          <p:cNvPr id="13" name="Shape 223"/>
          <p:cNvPicPr preferRelativeResize="0"/>
          <p:nvPr/>
        </p:nvPicPr>
        <p:blipFill>
          <a:blip r:embed="rId3">
            <a:alphaModFix/>
          </a:blip>
          <a:stretch>
            <a:fillRect/>
          </a:stretch>
        </p:blipFill>
        <p:spPr>
          <a:xfrm>
            <a:off x="119538" y="3930315"/>
            <a:ext cx="1337424" cy="2062165"/>
          </a:xfrm>
          <a:prstGeom prst="rect">
            <a:avLst/>
          </a:prstGeom>
          <a:noFill/>
          <a:ln>
            <a:noFill/>
          </a:ln>
        </p:spPr>
      </p:pic>
      <p:sp>
        <p:nvSpPr>
          <p:cNvPr id="14" name="Shape 230"/>
          <p:cNvSpPr txBox="1"/>
          <p:nvPr/>
        </p:nvSpPr>
        <p:spPr>
          <a:xfrm>
            <a:off x="58434" y="4531352"/>
            <a:ext cx="1452000" cy="505500"/>
          </a:xfrm>
          <a:prstGeom prst="rect">
            <a:avLst/>
          </a:prstGeom>
          <a:noFill/>
          <a:ln>
            <a:noFill/>
          </a:ln>
        </p:spPr>
        <p:txBody>
          <a:bodyPr lIns="91425" tIns="91425" rIns="91425" bIns="91425" anchor="t" anchorCtr="0">
            <a:noAutofit/>
          </a:bodyPr>
          <a:lstStyle/>
          <a:p>
            <a:pPr lvl="0" algn="ctr">
              <a:spcBef>
                <a:spcPts val="0"/>
              </a:spcBef>
              <a:buNone/>
            </a:pPr>
            <a:r>
              <a:rPr lang="en-US" sz="1800" b="1" dirty="0">
                <a:solidFill>
                  <a:srgbClr val="FF0000"/>
                </a:solidFill>
                <a:latin typeface="+mn-lt"/>
              </a:rPr>
              <a:t>OILRIG</a:t>
            </a:r>
          </a:p>
        </p:txBody>
      </p:sp>
      <p:sp>
        <p:nvSpPr>
          <p:cNvPr id="15" name="Shape 228"/>
          <p:cNvSpPr txBox="1"/>
          <p:nvPr/>
        </p:nvSpPr>
        <p:spPr>
          <a:xfrm>
            <a:off x="8097585" y="-46018"/>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ckwell (Body)"/>
                <a:sym typeface="Rokkitt"/>
                <a:hlinkClick r:id="rId4"/>
              </a:rPr>
              <a:t>Source</a:t>
            </a:r>
          </a:p>
        </p:txBody>
      </p:sp>
      <p:sp>
        <p:nvSpPr>
          <p:cNvPr id="16" name="Shape 22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kkitt"/>
                <a:sym typeface="Rokkitt"/>
                <a:hlinkClick r:id="rId5"/>
              </a:rPr>
              <a:t>Video</a:t>
            </a:r>
          </a:p>
        </p:txBody>
      </p:sp>
      <p:pic>
        <p:nvPicPr>
          <p:cNvPr id="17" name="Shape 235"/>
          <p:cNvPicPr preferRelativeResize="0"/>
          <p:nvPr/>
        </p:nvPicPr>
        <p:blipFill>
          <a:blip r:embed="rId6">
            <a:alphaModFix/>
          </a:blip>
          <a:stretch>
            <a:fillRect/>
          </a:stretch>
        </p:blipFill>
        <p:spPr>
          <a:xfrm>
            <a:off x="821369" y="1446617"/>
            <a:ext cx="7823524" cy="436482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8" name="Shape 240"/>
          <p:cNvPicPr preferRelativeResize="0"/>
          <p:nvPr/>
        </p:nvPicPr>
        <p:blipFill>
          <a:blip r:embed="rId7">
            <a:alphaModFix/>
          </a:blip>
          <a:stretch>
            <a:fillRect/>
          </a:stretch>
        </p:blipFill>
        <p:spPr>
          <a:xfrm>
            <a:off x="4618615" y="2733672"/>
            <a:ext cx="2889949" cy="1802999"/>
          </a:xfrm>
          <a:prstGeom prst="rect">
            <a:avLst/>
          </a:prstGeom>
          <a:noFill/>
          <a:ln>
            <a:noFill/>
          </a:ln>
        </p:spPr>
      </p:pic>
      <p:pic>
        <p:nvPicPr>
          <p:cNvPr id="19" name="Shape 241"/>
          <p:cNvPicPr preferRelativeResize="0"/>
          <p:nvPr/>
        </p:nvPicPr>
        <p:blipFill>
          <a:blip r:embed="rId8">
            <a:alphaModFix/>
          </a:blip>
          <a:stretch>
            <a:fillRect/>
          </a:stretch>
        </p:blipFill>
        <p:spPr>
          <a:xfrm>
            <a:off x="1597264" y="3080395"/>
            <a:ext cx="6353874" cy="12147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4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65563"/>
            <a:ext cx="7556313" cy="1116106"/>
          </a:xfrm>
        </p:spPr>
        <p:txBody>
          <a:bodyPr/>
          <a:lstStyle/>
          <a:p>
            <a:r>
              <a:rPr lang="en-US" dirty="0" smtClean="0"/>
              <a:t>Redox Titrations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pPr>
              <a:buClr>
                <a:srgbClr val="663366"/>
              </a:buClr>
            </a:pPr>
            <a:endParaRPr lang="en-US" dirty="0">
              <a:solidFill>
                <a:srgbClr val="666699"/>
              </a:solidFill>
              <a:latin typeface="Rockwell"/>
            </a:endParaRPr>
          </a:p>
        </p:txBody>
      </p:sp>
      <p:sp>
        <p:nvSpPr>
          <p:cNvPr id="8" name="TextBox 7"/>
          <p:cNvSpPr txBox="1"/>
          <p:nvPr/>
        </p:nvSpPr>
        <p:spPr>
          <a:xfrm>
            <a:off x="0" y="6248770"/>
            <a:ext cx="9144000" cy="923330"/>
          </a:xfrm>
          <a:prstGeom prst="rect">
            <a:avLst/>
          </a:prstGeom>
          <a:noFill/>
        </p:spPr>
        <p:txBody>
          <a:bodyPr wrap="square" rtlCol="0">
            <a:spAutoFit/>
          </a:bodyPr>
          <a:lstStyle/>
          <a:p>
            <a:pPr defTabSz="457200"/>
            <a:r>
              <a:rPr lang="en-US" sz="1800" kern="1200" dirty="0" smtClean="0">
                <a:solidFill>
                  <a:prstClr val="black"/>
                </a:solidFill>
                <a:latin typeface="+mn-lt"/>
                <a:ea typeface="+mn-ea"/>
                <a:cs typeface="+mn-cs"/>
              </a:rPr>
              <a:t>LO 3.9: </a:t>
            </a:r>
            <a:r>
              <a:rPr lang="en-US" sz="1800" dirty="0">
                <a:solidFill>
                  <a:schemeClr val="dk1"/>
                </a:solidFill>
                <a:latin typeface="+mn-lt"/>
              </a:rPr>
              <a:t>The student is able to design and/or interpret the results of an experiment involving a redox titration </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pic>
        <p:nvPicPr>
          <p:cNvPr id="10" name="Shape 251"/>
          <p:cNvPicPr preferRelativeResize="0">
            <a:picLocks noGrp="1"/>
          </p:cNvPicPr>
          <p:nvPr>
            <p:ph sz="half" idx="1"/>
          </p:nvPr>
        </p:nvPicPr>
        <p:blipFill>
          <a:blip r:embed="rId2">
            <a:alphaModFix/>
          </a:blip>
          <a:srcRect t="-12233" b="-12233"/>
          <a:stretch>
            <a:fillRect/>
          </a:stretch>
        </p:blipFill>
        <p:spPr>
          <a:xfrm>
            <a:off x="5445578" y="1438736"/>
            <a:ext cx="3443743" cy="4733174"/>
          </a:xfrm>
          <a:prstGeom prst="rect">
            <a:avLst/>
          </a:prstGeom>
          <a:noFill/>
          <a:ln>
            <a:noFill/>
          </a:ln>
        </p:spPr>
      </p:pic>
      <p:sp>
        <p:nvSpPr>
          <p:cNvPr id="12" name="Shape 252"/>
          <p:cNvSpPr txBox="1">
            <a:spLocks noGrp="1"/>
          </p:cNvSpPr>
          <p:nvPr>
            <p:ph sz="half" idx="2"/>
          </p:nvPr>
        </p:nvSpPr>
        <p:spPr>
          <a:xfrm>
            <a:off x="153504" y="907189"/>
            <a:ext cx="5219163" cy="5327623"/>
          </a:xfrm>
          <a:prstGeom prst="rect">
            <a:avLst/>
          </a:prstGeom>
          <a:ln/>
        </p:spPr>
        <p:style>
          <a:lnRef idx="3">
            <a:schemeClr val="lt1"/>
          </a:lnRef>
          <a:fillRef idx="1">
            <a:schemeClr val="accent1"/>
          </a:fillRef>
          <a:effectRef idx="1">
            <a:schemeClr val="accent1"/>
          </a:effectRef>
          <a:fontRef idx="minor">
            <a:schemeClr val="lt1"/>
          </a:fontRef>
        </p:style>
        <p:txBody>
          <a:bodyPr lIns="91425" tIns="91425" rIns="91425" bIns="91425" anchor="t" anchorCtr="0">
            <a:noAutofit/>
          </a:bodyPr>
          <a:lstStyle/>
          <a:p>
            <a:pPr lvl="0" rtl="0">
              <a:lnSpc>
                <a:spcPct val="115000"/>
              </a:lnSpc>
              <a:spcBef>
                <a:spcPts val="0"/>
              </a:spcBef>
              <a:spcAft>
                <a:spcPts val="700"/>
              </a:spcAft>
              <a:buNone/>
            </a:pPr>
            <a:r>
              <a:rPr lang="en-US" sz="1550" dirty="0" smtClean="0">
                <a:solidFill>
                  <a:schemeClr val="bg1"/>
                </a:solidFill>
              </a:rPr>
              <a:t>A </a:t>
            </a:r>
            <a:r>
              <a:rPr lang="en-US" sz="1550" dirty="0">
                <a:solidFill>
                  <a:schemeClr val="bg1"/>
                </a:solidFill>
              </a:rPr>
              <a:t>redox </a:t>
            </a:r>
            <a:r>
              <a:rPr lang="en-US" sz="1550" dirty="0" smtClean="0">
                <a:solidFill>
                  <a:schemeClr val="bg1"/>
                </a:solidFill>
              </a:rPr>
              <a:t>titration </a:t>
            </a:r>
            <a:r>
              <a:rPr lang="en-US" sz="1550" dirty="0">
                <a:solidFill>
                  <a:schemeClr val="bg1"/>
                </a:solidFill>
              </a:rPr>
              <a:t>(also called an </a:t>
            </a:r>
            <a:endParaRPr lang="en-US" sz="1550" dirty="0" smtClean="0">
              <a:solidFill>
                <a:schemeClr val="bg1"/>
              </a:solidFill>
            </a:endParaRPr>
          </a:p>
          <a:p>
            <a:pPr lvl="0" rtl="0">
              <a:lnSpc>
                <a:spcPct val="115000"/>
              </a:lnSpc>
              <a:spcBef>
                <a:spcPts val="0"/>
              </a:spcBef>
              <a:spcAft>
                <a:spcPts val="700"/>
              </a:spcAft>
              <a:buNone/>
            </a:pPr>
            <a:r>
              <a:rPr lang="en-US" sz="1550" dirty="0">
                <a:solidFill>
                  <a:schemeClr val="bg1"/>
                </a:solidFill>
              </a:rPr>
              <a:t>	</a:t>
            </a:r>
            <a:r>
              <a:rPr lang="en-US" sz="1550" dirty="0" smtClean="0">
                <a:solidFill>
                  <a:schemeClr val="bg1"/>
                </a:solidFill>
              </a:rPr>
              <a:t>oxidation</a:t>
            </a:r>
            <a:r>
              <a:rPr lang="en-US" sz="1550" dirty="0">
                <a:solidFill>
                  <a:schemeClr val="bg1"/>
                </a:solidFill>
              </a:rPr>
              <a:t>-reduction titration) can accurately determine the concentration of an unknown </a:t>
            </a:r>
            <a:r>
              <a:rPr lang="en-US" sz="1550" dirty="0" err="1">
                <a:solidFill>
                  <a:schemeClr val="bg1"/>
                </a:solidFill>
              </a:rPr>
              <a:t>analyte</a:t>
            </a:r>
            <a:r>
              <a:rPr lang="en-US" sz="1550" dirty="0">
                <a:solidFill>
                  <a:schemeClr val="bg1"/>
                </a:solidFill>
              </a:rPr>
              <a:t> by measuring it against a standardized titrant. A common example is the redox titration of a standardized solution of potassium permanganate (KMnO</a:t>
            </a:r>
            <a:r>
              <a:rPr lang="en-US" sz="1550" baseline="-25000" dirty="0">
                <a:solidFill>
                  <a:schemeClr val="bg1"/>
                </a:solidFill>
              </a:rPr>
              <a:t>4</a:t>
            </a:r>
            <a:r>
              <a:rPr lang="en-US" sz="1550" dirty="0">
                <a:solidFill>
                  <a:schemeClr val="bg1"/>
                </a:solidFill>
              </a:rPr>
              <a:t>) against an </a:t>
            </a:r>
            <a:r>
              <a:rPr lang="en-US" sz="1550" dirty="0" err="1">
                <a:solidFill>
                  <a:schemeClr val="bg1"/>
                </a:solidFill>
              </a:rPr>
              <a:t>analyte</a:t>
            </a:r>
            <a:r>
              <a:rPr lang="en-US" sz="1550" dirty="0">
                <a:solidFill>
                  <a:schemeClr val="bg1"/>
                </a:solidFill>
              </a:rPr>
              <a:t> containing an unknown concentration of iron (II) </a:t>
            </a:r>
            <a:r>
              <a:rPr lang="en-US" sz="1550" dirty="0">
                <a:solidFill>
                  <a:schemeClr val="bg1"/>
                </a:solidFill>
                <a:hlinkClick r:id="rId3"/>
              </a:rPr>
              <a:t>ions</a:t>
            </a:r>
            <a:r>
              <a:rPr lang="en-US" sz="1550" dirty="0">
                <a:solidFill>
                  <a:schemeClr val="bg1"/>
                </a:solidFill>
              </a:rPr>
              <a:t> (Fe</a:t>
            </a:r>
            <a:r>
              <a:rPr lang="en-US" sz="1550" baseline="30000" dirty="0">
                <a:solidFill>
                  <a:schemeClr val="bg1"/>
                </a:solidFill>
              </a:rPr>
              <a:t>2+</a:t>
            </a:r>
            <a:r>
              <a:rPr lang="en-US" sz="1550" dirty="0">
                <a:solidFill>
                  <a:schemeClr val="bg1"/>
                </a:solidFill>
              </a:rPr>
              <a:t>). The balanced reaction in acidic solution is as follows:</a:t>
            </a:r>
          </a:p>
          <a:p>
            <a:pPr lvl="0" rtl="0">
              <a:lnSpc>
                <a:spcPct val="115000"/>
              </a:lnSpc>
              <a:spcBef>
                <a:spcPts val="0"/>
              </a:spcBef>
              <a:spcAft>
                <a:spcPts val="700"/>
              </a:spcAft>
              <a:buClr>
                <a:schemeClr val="dk1"/>
              </a:buClr>
              <a:buSzPct val="91666"/>
              <a:buFont typeface="Arial"/>
              <a:buNone/>
            </a:pPr>
            <a:r>
              <a:rPr lang="en-US" sz="1550" dirty="0">
                <a:solidFill>
                  <a:schemeClr val="bg1"/>
                </a:solidFill>
              </a:rPr>
              <a:t>                 MnO</a:t>
            </a:r>
            <a:r>
              <a:rPr lang="en-US" sz="1550" baseline="-25000" dirty="0">
                <a:solidFill>
                  <a:schemeClr val="bg1"/>
                </a:solidFill>
              </a:rPr>
              <a:t>4</a:t>
            </a:r>
            <a:r>
              <a:rPr lang="en-US" sz="1550" baseline="30000" dirty="0">
                <a:solidFill>
                  <a:schemeClr val="bg1"/>
                </a:solidFill>
              </a:rPr>
              <a:t>- </a:t>
            </a:r>
            <a:r>
              <a:rPr lang="en-US" sz="1550" dirty="0">
                <a:solidFill>
                  <a:schemeClr val="bg1"/>
                </a:solidFill>
              </a:rPr>
              <a:t>+ 5Fe</a:t>
            </a:r>
            <a:r>
              <a:rPr lang="en-US" sz="1550" baseline="30000" dirty="0">
                <a:solidFill>
                  <a:schemeClr val="bg1"/>
                </a:solidFill>
              </a:rPr>
              <a:t>2+</a:t>
            </a:r>
            <a:r>
              <a:rPr lang="en-US" sz="1550" dirty="0">
                <a:solidFill>
                  <a:schemeClr val="bg1"/>
                </a:solidFill>
              </a:rPr>
              <a:t> + 8H</a:t>
            </a:r>
            <a:r>
              <a:rPr lang="en-US" sz="1550" baseline="30000" dirty="0">
                <a:solidFill>
                  <a:schemeClr val="bg1"/>
                </a:solidFill>
              </a:rPr>
              <a:t>+</a:t>
            </a:r>
            <a:r>
              <a:rPr lang="en-US" sz="1550" dirty="0">
                <a:solidFill>
                  <a:schemeClr val="bg1"/>
                </a:solidFill>
              </a:rPr>
              <a:t> → 5Fe</a:t>
            </a:r>
            <a:r>
              <a:rPr lang="en-US" sz="1550" baseline="30000" dirty="0">
                <a:solidFill>
                  <a:schemeClr val="bg1"/>
                </a:solidFill>
              </a:rPr>
              <a:t>3+</a:t>
            </a:r>
            <a:r>
              <a:rPr lang="en-US" sz="1550" dirty="0">
                <a:solidFill>
                  <a:schemeClr val="bg1"/>
                </a:solidFill>
              </a:rPr>
              <a:t> + Mn</a:t>
            </a:r>
            <a:r>
              <a:rPr lang="en-US" sz="1550" baseline="30000" dirty="0">
                <a:solidFill>
                  <a:schemeClr val="bg1"/>
                </a:solidFill>
              </a:rPr>
              <a:t>2+</a:t>
            </a:r>
            <a:r>
              <a:rPr lang="en-US" sz="1550" dirty="0">
                <a:solidFill>
                  <a:schemeClr val="bg1"/>
                </a:solidFill>
              </a:rPr>
              <a:t> + 4H</a:t>
            </a:r>
            <a:r>
              <a:rPr lang="en-US" sz="1550" baseline="-25000" dirty="0">
                <a:solidFill>
                  <a:schemeClr val="bg1"/>
                </a:solidFill>
              </a:rPr>
              <a:t>2</a:t>
            </a:r>
            <a:r>
              <a:rPr lang="en-US" sz="1550" dirty="0">
                <a:solidFill>
                  <a:schemeClr val="bg1"/>
                </a:solidFill>
              </a:rPr>
              <a:t>O</a:t>
            </a:r>
          </a:p>
          <a:p>
            <a:pPr lvl="0" rtl="0">
              <a:lnSpc>
                <a:spcPct val="115000"/>
              </a:lnSpc>
              <a:spcBef>
                <a:spcPts val="0"/>
              </a:spcBef>
              <a:spcAft>
                <a:spcPts val="700"/>
              </a:spcAft>
              <a:buClr>
                <a:schemeClr val="dk1"/>
              </a:buClr>
              <a:buSzPct val="91666"/>
              <a:buFont typeface="Arial"/>
              <a:buNone/>
            </a:pPr>
            <a:r>
              <a:rPr lang="en-US" sz="1550" dirty="0">
                <a:solidFill>
                  <a:schemeClr val="bg1"/>
                </a:solidFill>
              </a:rPr>
              <a:t>In this case, the use of KMnO</a:t>
            </a:r>
            <a:r>
              <a:rPr lang="en-US" sz="1550" baseline="-25000" dirty="0">
                <a:solidFill>
                  <a:schemeClr val="bg1"/>
                </a:solidFill>
              </a:rPr>
              <a:t>4 </a:t>
            </a:r>
            <a:r>
              <a:rPr lang="en-US" sz="1550" dirty="0">
                <a:solidFill>
                  <a:schemeClr val="bg1"/>
                </a:solidFill>
              </a:rPr>
              <a:t>as a titrant is particularly useful, because it can act as its own indicator; this is due to the fact that the KMnO</a:t>
            </a:r>
            <a:r>
              <a:rPr lang="en-US" sz="1550" baseline="-25000" dirty="0">
                <a:solidFill>
                  <a:schemeClr val="bg1"/>
                </a:solidFill>
              </a:rPr>
              <a:t>4</a:t>
            </a:r>
            <a:r>
              <a:rPr lang="en-US" sz="1550" dirty="0">
                <a:solidFill>
                  <a:schemeClr val="bg1"/>
                </a:solidFill>
              </a:rPr>
              <a:t> solution is bright purple, while the Fe</a:t>
            </a:r>
            <a:r>
              <a:rPr lang="en-US" sz="1550" baseline="30000" dirty="0">
                <a:solidFill>
                  <a:schemeClr val="bg1"/>
                </a:solidFill>
              </a:rPr>
              <a:t>2+</a:t>
            </a:r>
            <a:r>
              <a:rPr lang="en-US" sz="1550" dirty="0">
                <a:solidFill>
                  <a:schemeClr val="bg1"/>
                </a:solidFill>
              </a:rPr>
              <a:t> solution is colorless. It is therefore possible to see when the titration has reached its endpoint, because the solution will remain slightly purple from the unreacted KMnO</a:t>
            </a:r>
            <a:r>
              <a:rPr lang="en-US" sz="1550" baseline="-25000" dirty="0">
                <a:solidFill>
                  <a:schemeClr val="bg1"/>
                </a:solidFill>
              </a:rPr>
              <a:t>4</a:t>
            </a:r>
          </a:p>
        </p:txBody>
      </p:sp>
      <p:sp>
        <p:nvSpPr>
          <p:cNvPr id="13" name="Shape 24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kkitt"/>
                <a:sym typeface="Rokkitt"/>
                <a:hlinkClick r:id="rId4"/>
              </a:rPr>
              <a:t>Source</a:t>
            </a:r>
          </a:p>
        </p:txBody>
      </p:sp>
      <p:sp>
        <p:nvSpPr>
          <p:cNvPr id="14" name="Shape 24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mn-lt"/>
                <a:ea typeface="Rokkitt"/>
                <a:cs typeface="Rokkitt"/>
                <a:sym typeface="Rokkitt"/>
                <a:hlinkClick r:id="rId5"/>
              </a:rPr>
              <a:t>Video</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92742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70810"/>
            <a:ext cx="7556313" cy="1116106"/>
          </a:xfrm>
        </p:spPr>
        <p:txBody>
          <a:bodyPr/>
          <a:lstStyle/>
          <a:p>
            <a:r>
              <a:rPr lang="en-US" dirty="0" smtClean="0"/>
              <a:t>Evidence of Chemical Change</a:t>
            </a:r>
            <a:endParaRPr lang="en-US" dirty="0"/>
          </a:p>
        </p:txBody>
      </p:sp>
      <p:sp>
        <p:nvSpPr>
          <p:cNvPr id="7" name="Text Placeholder 5"/>
          <p:cNvSpPr>
            <a:spLocks noGrp="1"/>
          </p:cNvSpPr>
          <p:nvPr/>
        </p:nvSpPr>
        <p:spPr>
          <a:xfrm>
            <a:off x="210986" y="904514"/>
            <a:ext cx="7558960" cy="3512877"/>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pPr>
              <a:buClr>
                <a:srgbClr val="663366"/>
              </a:buClr>
            </a:pPr>
            <a:endParaRPr lang="en-US" dirty="0">
              <a:solidFill>
                <a:srgbClr val="666699"/>
              </a:solidFill>
              <a:latin typeface="Rockwell"/>
            </a:endParaRPr>
          </a:p>
        </p:txBody>
      </p:sp>
      <p:sp>
        <p:nvSpPr>
          <p:cNvPr id="9" name="TextBox 8"/>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1" name="TextBox 10"/>
          <p:cNvSpPr txBox="1"/>
          <p:nvPr/>
        </p:nvSpPr>
        <p:spPr>
          <a:xfrm>
            <a:off x="8156093" y="1579600"/>
            <a:ext cx="894959" cy="369332"/>
          </a:xfrm>
          <a:prstGeom prst="rect">
            <a:avLst/>
          </a:prstGeom>
          <a:noFill/>
        </p:spPr>
        <p:txBody>
          <a:bodyPr wrap="square" rtlCol="0">
            <a:spAutoFit/>
          </a:bodyPr>
          <a:lstStyle/>
          <a:p>
            <a:pPr defTabSz="457200"/>
            <a:r>
              <a:rPr lang="en-US" sz="1800" kern="1200" dirty="0">
                <a:solidFill>
                  <a:prstClr val="black"/>
                </a:solidFill>
                <a:latin typeface="Rockwell"/>
                <a:hlinkClick r:id="rId3"/>
              </a:rPr>
              <a:t>Video</a:t>
            </a:r>
            <a:endParaRPr lang="en-US" sz="1800" kern="1200" dirty="0">
              <a:solidFill>
                <a:prstClr val="black"/>
              </a:solidFill>
              <a:latin typeface="Rockwell"/>
            </a:endParaRPr>
          </a:p>
        </p:txBody>
      </p:sp>
      <p:sp>
        <p:nvSpPr>
          <p:cNvPr id="10" name="Shape 260"/>
          <p:cNvSpPr txBox="1"/>
          <p:nvPr/>
        </p:nvSpPr>
        <p:spPr>
          <a:xfrm>
            <a:off x="0" y="5993604"/>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latin typeface="+mn-lt"/>
                <a:ea typeface="Rokkitt"/>
                <a:cs typeface="Rokkitt"/>
                <a:sym typeface="Rokkitt"/>
              </a:rPr>
              <a:t>LO 3.10: Evaluate </a:t>
            </a:r>
            <a:r>
              <a:rPr lang="en-US" sz="1800" dirty="0">
                <a:solidFill>
                  <a:schemeClr val="dk1"/>
                </a:solidFill>
                <a:latin typeface="+mn-lt"/>
                <a:ea typeface="Rokkitt"/>
                <a:cs typeface="Rokkitt"/>
                <a:sym typeface="Rokkitt"/>
              </a:rPr>
              <a:t>the classification of a process as a </a:t>
            </a:r>
            <a:r>
              <a:rPr lang="en-US" sz="1800" dirty="0" smtClean="0">
                <a:solidFill>
                  <a:schemeClr val="dk1"/>
                </a:solidFill>
                <a:latin typeface="+mn-lt"/>
                <a:ea typeface="Rokkitt"/>
                <a:cs typeface="Rokkitt"/>
                <a:sym typeface="Rokkitt"/>
              </a:rPr>
              <a:t>physical, chemical, </a:t>
            </a:r>
            <a:r>
              <a:rPr lang="en-US" sz="1800" dirty="0">
                <a:solidFill>
                  <a:schemeClr val="dk1"/>
                </a:solidFill>
                <a:latin typeface="+mn-lt"/>
                <a:ea typeface="Rokkitt"/>
                <a:cs typeface="Rokkitt"/>
                <a:sym typeface="Rokkitt"/>
              </a:rPr>
              <a:t>or ambiguous change based on both macroscopic observations and the distinction between rearrangement of covalent interactions and </a:t>
            </a:r>
            <a:r>
              <a:rPr lang="en-US" sz="1800" dirty="0" err="1">
                <a:solidFill>
                  <a:schemeClr val="dk1"/>
                </a:solidFill>
                <a:latin typeface="+mn-lt"/>
                <a:ea typeface="Rokkitt"/>
                <a:cs typeface="Rokkitt"/>
                <a:sym typeface="Rokkitt"/>
              </a:rPr>
              <a:t>noncovalent</a:t>
            </a:r>
            <a:r>
              <a:rPr lang="en-US" sz="1800" dirty="0">
                <a:solidFill>
                  <a:schemeClr val="dk1"/>
                </a:solidFill>
                <a:latin typeface="+mn-lt"/>
                <a:ea typeface="Rokkitt"/>
                <a:cs typeface="Rokkitt"/>
                <a:sym typeface="Rokkitt"/>
              </a:rPr>
              <a:t> interactions</a:t>
            </a:r>
            <a:r>
              <a:rPr lang="en-US" sz="1800" dirty="0">
                <a:solidFill>
                  <a:schemeClr val="dk1"/>
                </a:solidFill>
                <a:latin typeface="Rokkitt"/>
                <a:ea typeface="Rokkitt"/>
                <a:cs typeface="Rokkitt"/>
                <a:sym typeface="Rokkitt"/>
              </a:rPr>
              <a:t>.</a:t>
            </a: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Font typeface="Arial"/>
              <a:buNone/>
            </a:pPr>
            <a:endParaRPr sz="1200" dirty="0">
              <a:solidFill>
                <a:schemeClr val="dk1"/>
              </a:solidFill>
            </a:endParaRP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0" algn="l" rtl="0">
              <a:spcBef>
                <a:spcPts val="0"/>
              </a:spcBef>
              <a:buSzPct val="25000"/>
              <a:buNone/>
            </a:pPr>
            <a:r>
              <a:rPr lang="en-US" sz="1800" dirty="0">
                <a:solidFill>
                  <a:schemeClr val="dk1"/>
                </a:solidFill>
                <a:latin typeface="Rokkitt"/>
                <a:ea typeface="Rokkitt"/>
                <a:cs typeface="Rokkitt"/>
                <a:sym typeface="Rokkitt"/>
              </a:rPr>
              <a:t>															</a:t>
            </a:r>
          </a:p>
        </p:txBody>
      </p:sp>
      <p:sp>
        <p:nvSpPr>
          <p:cNvPr id="2" name="Rectangle 1"/>
          <p:cNvSpPr/>
          <p:nvPr/>
        </p:nvSpPr>
        <p:spPr>
          <a:xfrm>
            <a:off x="8157537" y="1814074"/>
            <a:ext cx="919619" cy="369332"/>
          </a:xfrm>
          <a:prstGeom prst="rect">
            <a:avLst/>
          </a:prstGeom>
        </p:spPr>
        <p:txBody>
          <a:bodyPr wrap="square">
            <a:spAutoFit/>
          </a:bodyPr>
          <a:lstStyle/>
          <a:p>
            <a:pPr defTabSz="457200"/>
            <a:r>
              <a:rPr lang="en-US" sz="1800" kern="1200" dirty="0">
                <a:solidFill>
                  <a:prstClr val="black"/>
                </a:solidFill>
                <a:latin typeface="Rockwell"/>
                <a:hlinkClick r:id="rId4"/>
              </a:rPr>
              <a:t>Video</a:t>
            </a:r>
            <a:endParaRPr lang="en-US" sz="1800" kern="1200" dirty="0">
              <a:solidFill>
                <a:prstClr val="black"/>
              </a:solidFill>
              <a:latin typeface="Rockwell"/>
            </a:endParaRPr>
          </a:p>
        </p:txBody>
      </p:sp>
      <p:pic>
        <p:nvPicPr>
          <p:cNvPr id="3" name="Picture 2"/>
          <p:cNvPicPr>
            <a:picLocks noChangeAspect="1"/>
          </p:cNvPicPr>
          <p:nvPr/>
        </p:nvPicPr>
        <p:blipFill>
          <a:blip r:embed="rId5"/>
          <a:stretch>
            <a:fillRect/>
          </a:stretch>
        </p:blipFill>
        <p:spPr>
          <a:xfrm>
            <a:off x="2078640" y="507307"/>
            <a:ext cx="4733656" cy="1732780"/>
          </a:xfrm>
          <a:prstGeom prst="rect">
            <a:avLst/>
          </a:prstGeom>
          <a:ln w="38100" cmpd="sng">
            <a:solidFill>
              <a:schemeClr val="accent1"/>
            </a:solidFill>
          </a:ln>
        </p:spPr>
      </p:pic>
      <p:sp>
        <p:nvSpPr>
          <p:cNvPr id="6" name="TextBox 5"/>
          <p:cNvSpPr txBox="1"/>
          <p:nvPr/>
        </p:nvSpPr>
        <p:spPr>
          <a:xfrm>
            <a:off x="102946" y="2386062"/>
            <a:ext cx="8948106" cy="36933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numCol="2" rtlCol="0">
            <a:spAutoFit/>
          </a:bodyPr>
          <a:lstStyle/>
          <a:p>
            <a:r>
              <a:rPr lang="en-US" sz="1550" b="1" u="sng" dirty="0" smtClean="0"/>
              <a:t>Chemical Changes:</a:t>
            </a:r>
          </a:p>
          <a:p>
            <a:r>
              <a:rPr lang="en-US" sz="1550" dirty="0" smtClean="0"/>
              <a:t>Production of a gas:</a:t>
            </a:r>
          </a:p>
          <a:p>
            <a:r>
              <a:rPr lang="en-US" sz="1550" dirty="0" smtClean="0"/>
              <a:t>2KClO</a:t>
            </a:r>
            <a:r>
              <a:rPr lang="en-US" sz="1550" baseline="-25000" dirty="0" smtClean="0"/>
              <a:t>3</a:t>
            </a:r>
            <a:r>
              <a:rPr lang="en-US" sz="1550" dirty="0" smtClean="0"/>
              <a:t> </a:t>
            </a:r>
            <a:r>
              <a:rPr lang="en-US" sz="1550" baseline="-25000" dirty="0" smtClean="0"/>
              <a:t>(s) </a:t>
            </a:r>
            <a:r>
              <a:rPr lang="en-US" sz="1550" dirty="0" smtClean="0"/>
              <a:t>+ heat </a:t>
            </a:r>
            <a:r>
              <a:rPr lang="is-IS" sz="1550" dirty="0" smtClean="0"/>
              <a:t>→ 2KCl </a:t>
            </a:r>
            <a:r>
              <a:rPr lang="en-US" sz="1550" baseline="-25000" dirty="0"/>
              <a:t>(s</a:t>
            </a:r>
            <a:r>
              <a:rPr lang="en-US" sz="1550" baseline="-25000" dirty="0" smtClean="0"/>
              <a:t>) </a:t>
            </a:r>
            <a:r>
              <a:rPr lang="en-US" sz="1550" dirty="0" smtClean="0"/>
              <a:t>+</a:t>
            </a:r>
            <a:r>
              <a:rPr lang="en-US" sz="1550" baseline="-25000" dirty="0" smtClean="0"/>
              <a:t> </a:t>
            </a:r>
            <a:r>
              <a:rPr lang="en-US" sz="1550" dirty="0" smtClean="0"/>
              <a:t> 3O</a:t>
            </a:r>
            <a:r>
              <a:rPr lang="en-US" sz="1550" baseline="-25000" dirty="0" smtClean="0"/>
              <a:t>2 (g)</a:t>
            </a:r>
          </a:p>
          <a:p>
            <a:endParaRPr lang="en-US" sz="1550" baseline="-25000" dirty="0"/>
          </a:p>
          <a:p>
            <a:r>
              <a:rPr lang="is-IS" sz="1550" dirty="0"/>
              <a:t>Formation of a precipitate:</a:t>
            </a:r>
          </a:p>
          <a:p>
            <a:r>
              <a:rPr lang="is-IS" sz="1550" dirty="0"/>
              <a:t>AgNO</a:t>
            </a:r>
            <a:r>
              <a:rPr lang="is-IS" sz="1550" baseline="-25000" dirty="0"/>
              <a:t>3</a:t>
            </a:r>
            <a:r>
              <a:rPr lang="is-IS" sz="1550" dirty="0"/>
              <a:t>)</a:t>
            </a:r>
            <a:r>
              <a:rPr lang="is-IS" sz="1550" baseline="-25000" dirty="0"/>
              <a:t> (aq)</a:t>
            </a:r>
            <a:r>
              <a:rPr lang="is-IS" sz="1550" dirty="0"/>
              <a:t> + KCl </a:t>
            </a:r>
            <a:r>
              <a:rPr lang="is-IS" sz="1550" baseline="-25000" dirty="0"/>
              <a:t>(aq)</a:t>
            </a:r>
            <a:r>
              <a:rPr lang="is-IS" sz="1550" dirty="0"/>
              <a:t> → AgCl </a:t>
            </a:r>
            <a:r>
              <a:rPr lang="is-IS" sz="1550" baseline="-25000" dirty="0"/>
              <a:t>(s)</a:t>
            </a:r>
            <a:r>
              <a:rPr lang="is-IS" sz="1550" dirty="0"/>
              <a:t>+ 2KNO</a:t>
            </a:r>
            <a:r>
              <a:rPr lang="is-IS" sz="1550" baseline="-25000" dirty="0"/>
              <a:t>3 (aq)</a:t>
            </a:r>
          </a:p>
          <a:p>
            <a:endParaRPr lang="en-US" sz="1550" baseline="-25000" dirty="0" smtClean="0"/>
          </a:p>
          <a:p>
            <a:r>
              <a:rPr lang="is-IS" sz="1550" dirty="0" smtClean="0"/>
              <a:t>Change </a:t>
            </a:r>
            <a:r>
              <a:rPr lang="is-IS" sz="1550" dirty="0"/>
              <a:t>in color:</a:t>
            </a:r>
          </a:p>
          <a:p>
            <a:r>
              <a:rPr lang="is-IS" sz="1550" dirty="0"/>
              <a:t>Two white solids react to produce a mixture of a </a:t>
            </a:r>
            <a:r>
              <a:rPr lang="is-IS" sz="1550" dirty="0" smtClean="0"/>
              <a:t>yellow </a:t>
            </a:r>
            <a:r>
              <a:rPr lang="is-IS" sz="1550" dirty="0"/>
              <a:t>and a white solid when shaken forcefully!</a:t>
            </a:r>
          </a:p>
          <a:p>
            <a:r>
              <a:rPr lang="is-IS" sz="1550" dirty="0"/>
              <a:t>Pb(NO</a:t>
            </a:r>
            <a:r>
              <a:rPr lang="is-IS" sz="1550" baseline="-25000" dirty="0"/>
              <a:t>3</a:t>
            </a:r>
            <a:r>
              <a:rPr lang="is-IS" sz="1550" dirty="0"/>
              <a:t>)</a:t>
            </a:r>
            <a:r>
              <a:rPr lang="is-IS" sz="1550" baseline="-25000" dirty="0"/>
              <a:t>2 (s)</a:t>
            </a:r>
            <a:r>
              <a:rPr lang="is-IS" sz="1550" dirty="0"/>
              <a:t> + 2KI </a:t>
            </a:r>
            <a:r>
              <a:rPr lang="is-IS" sz="1550" baseline="-25000" dirty="0"/>
              <a:t>(s)</a:t>
            </a:r>
            <a:r>
              <a:rPr lang="is-IS" sz="1550" dirty="0"/>
              <a:t> → PbI</a:t>
            </a:r>
            <a:r>
              <a:rPr lang="is-IS" sz="1550" baseline="-25000" dirty="0"/>
              <a:t>2</a:t>
            </a:r>
            <a:r>
              <a:rPr lang="is-IS" sz="1550" dirty="0"/>
              <a:t> </a:t>
            </a:r>
            <a:r>
              <a:rPr lang="is-IS" sz="1550" baseline="-25000" dirty="0"/>
              <a:t>(s)</a:t>
            </a:r>
            <a:r>
              <a:rPr lang="is-IS" sz="1550" dirty="0"/>
              <a:t>+ 2KNO</a:t>
            </a:r>
            <a:r>
              <a:rPr lang="is-IS" sz="1550" baseline="-25000" dirty="0"/>
              <a:t>3 (s</a:t>
            </a:r>
            <a:r>
              <a:rPr lang="is-IS" sz="1550" baseline="-25000" dirty="0" smtClean="0"/>
              <a:t>)</a:t>
            </a:r>
          </a:p>
          <a:p>
            <a:endParaRPr lang="is-IS" sz="1550" baseline="-25000" dirty="0"/>
          </a:p>
          <a:p>
            <a:r>
              <a:rPr lang="is-IS" sz="1550" dirty="0"/>
              <a:t>Production of </a:t>
            </a:r>
            <a:r>
              <a:rPr lang="is-IS" sz="1550" dirty="0" smtClean="0"/>
              <a:t>heat*:</a:t>
            </a:r>
            <a:endParaRPr lang="is-IS" sz="1550" dirty="0"/>
          </a:p>
          <a:p>
            <a:r>
              <a:rPr lang="is-IS" sz="1550" dirty="0"/>
              <a:t>2 Mg </a:t>
            </a:r>
            <a:r>
              <a:rPr lang="is-IS" sz="1550" baseline="-25000" dirty="0"/>
              <a:t>(s)</a:t>
            </a:r>
            <a:r>
              <a:rPr lang="is-IS" sz="1550" dirty="0"/>
              <a:t> + O</a:t>
            </a:r>
            <a:r>
              <a:rPr lang="is-IS" sz="1550" baseline="-25000" dirty="0"/>
              <a:t>2 (s)</a:t>
            </a:r>
            <a:r>
              <a:rPr lang="is-IS" sz="1550" dirty="0"/>
              <a:t> → 2MgO </a:t>
            </a:r>
            <a:r>
              <a:rPr lang="is-IS" sz="1550" baseline="-25000" dirty="0"/>
              <a:t>(s) </a:t>
            </a:r>
            <a:r>
              <a:rPr lang="is-IS" sz="1550" dirty="0"/>
              <a:t>+ </a:t>
            </a:r>
            <a:r>
              <a:rPr lang="is-IS" sz="1550" dirty="0" smtClean="0"/>
              <a:t>heat</a:t>
            </a:r>
          </a:p>
          <a:p>
            <a:r>
              <a:rPr lang="is-IS" sz="1550" dirty="0" smtClean="0"/>
              <a:t>*can also include the absorption of heat </a:t>
            </a:r>
          </a:p>
          <a:p>
            <a:endParaRPr lang="is-IS" sz="1550" dirty="0" smtClean="0"/>
          </a:p>
          <a:p>
            <a:r>
              <a:rPr lang="is-IS" sz="1550" b="1" u="sng" dirty="0" smtClean="0"/>
              <a:t>Physical Changes: </a:t>
            </a:r>
          </a:p>
          <a:p>
            <a:r>
              <a:rPr lang="is-IS" sz="1550" dirty="0" smtClean="0"/>
              <a:t>may produce similar visible evidence (i.e. </a:t>
            </a:r>
            <a:r>
              <a:rPr lang="en-US" sz="1550" dirty="0"/>
              <a:t>b</a:t>
            </a:r>
            <a:r>
              <a:rPr lang="is-IS" sz="1550" dirty="0" smtClean="0"/>
              <a:t>oiling water creates “bubbles,” but bonds are not broken and reformed. No new substances are made.</a:t>
            </a:r>
          </a:p>
          <a:p>
            <a:endParaRPr lang="is-IS" sz="1550" dirty="0"/>
          </a:p>
          <a:p>
            <a:endParaRPr lang="en-US" sz="1550" baseline="-25000" dirty="0" smtClean="0"/>
          </a:p>
          <a:p>
            <a:endParaRPr lang="en-US" baseline="-25000" dirty="0"/>
          </a:p>
          <a:p>
            <a:endParaRPr lang="en-US" baseline="-25000" dirty="0" smtClean="0"/>
          </a:p>
          <a:p>
            <a:endParaRPr lang="en-US" baseline="-25000" dirty="0" smtClean="0"/>
          </a:p>
          <a:p>
            <a:endParaRPr lang="en-US" baseline="-25000" dirty="0" smtClean="0"/>
          </a:p>
          <a:p>
            <a:endParaRPr lang="en-US" baseline="-25000" dirty="0" smtClean="0"/>
          </a:p>
          <a:p>
            <a:endParaRPr lang="en-US" baseline="-25000" dirty="0" smtClean="0"/>
          </a:p>
          <a:p>
            <a:endParaRPr lang="en-US" baseline="-25000" dirty="0"/>
          </a:p>
          <a:p>
            <a:endParaRPr lang="en-US" baseline="-25000" dirty="0" smtClean="0"/>
          </a:p>
          <a:p>
            <a:endParaRPr lang="en-US" baseline="-25000" dirty="0"/>
          </a:p>
          <a:p>
            <a:endParaRPr lang="en-US" baseline="-25000" dirty="0" smtClean="0"/>
          </a:p>
          <a:p>
            <a:endParaRPr lang="en-US" baseline="-25000" dirty="0"/>
          </a:p>
        </p:txBody>
      </p:sp>
      <p:sp>
        <p:nvSpPr>
          <p:cNvPr id="8" name="TextBox 7"/>
          <p:cNvSpPr txBox="1"/>
          <p:nvPr/>
        </p:nvSpPr>
        <p:spPr>
          <a:xfrm>
            <a:off x="8164383" y="2058465"/>
            <a:ext cx="824414" cy="369332"/>
          </a:xfrm>
          <a:prstGeom prst="rect">
            <a:avLst/>
          </a:prstGeom>
          <a:noFill/>
        </p:spPr>
        <p:txBody>
          <a:bodyPr wrap="none" rtlCol="0">
            <a:spAutoFit/>
          </a:bodyPr>
          <a:lstStyle/>
          <a:p>
            <a:r>
              <a:rPr lang="en-US" sz="1800" dirty="0" smtClean="0">
                <a:latin typeface="Rockwell"/>
                <a:cs typeface="Rockwell"/>
                <a:hlinkClick r:id="rId6"/>
              </a:rPr>
              <a:t>Video</a:t>
            </a:r>
            <a:endParaRPr lang="en-US" sz="1800" dirty="0">
              <a:latin typeface="Rockwell"/>
              <a:cs typeface="Rockwell"/>
            </a:endParaRPr>
          </a:p>
        </p:txBody>
      </p:sp>
      <p:sp>
        <p:nvSpPr>
          <p:cNvPr id="13" name="Cloud Callout 12"/>
          <p:cNvSpPr/>
          <p:nvPr/>
        </p:nvSpPr>
        <p:spPr>
          <a:xfrm>
            <a:off x="1411567" y="384294"/>
            <a:ext cx="4842977" cy="418333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Note: it is a common misconception that boiling water makes O</a:t>
            </a:r>
            <a:r>
              <a:rPr lang="en-US" baseline="-25000" dirty="0" smtClean="0"/>
              <a:t>2</a:t>
            </a:r>
            <a:r>
              <a:rPr lang="en-US" dirty="0" smtClean="0"/>
              <a:t> and H</a:t>
            </a:r>
            <a:r>
              <a:rPr lang="en-US" baseline="-25000" dirty="0" smtClean="0"/>
              <a:t>2</a:t>
            </a:r>
            <a:r>
              <a:rPr lang="en-US" dirty="0" smtClean="0"/>
              <a:t> gas. Notice that the water molecule stays intact as the water boils. Covalent bonds are not broken with during this phase change- only intermolecular attractions (hydrogen bonds) between water molecules.</a:t>
            </a:r>
            <a:endParaRPr lang="en-US" dirty="0"/>
          </a:p>
        </p:txBody>
      </p:sp>
      <p:pic>
        <p:nvPicPr>
          <p:cNvPr id="12" name="Picture 11" descr="boilingwater.gi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43176" y="3784169"/>
            <a:ext cx="3442307" cy="2113132"/>
          </a:xfrm>
          <a:prstGeom prst="rect">
            <a:avLst/>
          </a:prstGeom>
          <a:ln w="38100" cmpd="sng">
            <a:solidFill>
              <a:schemeClr val="accent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85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Energy Changes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1" name="TextBox 10"/>
          <p:cNvSpPr txBox="1"/>
          <p:nvPr/>
        </p:nvSpPr>
        <p:spPr>
          <a:xfrm>
            <a:off x="0" y="6304002"/>
            <a:ext cx="9144000" cy="553998"/>
          </a:xfrm>
          <a:prstGeom prst="rect">
            <a:avLst/>
          </a:prstGeom>
          <a:noFill/>
        </p:spPr>
        <p:txBody>
          <a:bodyPr wrap="square" rtlCol="0">
            <a:spAutoFit/>
          </a:bodyPr>
          <a:lstStyle/>
          <a:p>
            <a:pPr defTabSz="457200"/>
            <a:r>
              <a:rPr lang="en-US" sz="1200" kern="1200" dirty="0" smtClean="0">
                <a:solidFill>
                  <a:prstClr val="black"/>
                </a:solidFill>
                <a:latin typeface="Rockwell"/>
                <a:ea typeface="+mn-ea"/>
                <a:cs typeface="+mn-cs"/>
              </a:rPr>
              <a:t>LO 3.11: 	</a:t>
            </a:r>
            <a:r>
              <a:rPr lang="en-US" sz="1200" dirty="0">
                <a:solidFill>
                  <a:schemeClr val="dk1"/>
                </a:solidFill>
                <a:latin typeface="+mn-lt"/>
              </a:rPr>
              <a:t>The student is able to interpret observations regarding macroscopic energy changes associated with a reaction or process to generate a relevant symbolic and/or graphical representation of the energy changes.</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sp>
        <p:nvSpPr>
          <p:cNvPr id="12" name="TextBox 11"/>
          <p:cNvSpPr txBox="1"/>
          <p:nvPr/>
        </p:nvSpPr>
        <p:spPr>
          <a:xfrm>
            <a:off x="8157538" y="1816854"/>
            <a:ext cx="894959"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3"/>
              </a:rPr>
              <a:t>Video</a:t>
            </a:r>
            <a:endParaRPr lang="en-US" sz="1800" kern="1200" dirty="0">
              <a:solidFill>
                <a:prstClr val="black"/>
              </a:solidFill>
              <a:latin typeface="Rockwell"/>
              <a:ea typeface="+mn-ea"/>
              <a:cs typeface="+mn-cs"/>
            </a:endParaRPr>
          </a:p>
        </p:txBody>
      </p:sp>
      <p:sp>
        <p:nvSpPr>
          <p:cNvPr id="2" name="Rectangle 1"/>
          <p:cNvSpPr/>
          <p:nvPr/>
        </p:nvSpPr>
        <p:spPr>
          <a:xfrm>
            <a:off x="249572" y="934702"/>
            <a:ext cx="7077352" cy="2062103"/>
          </a:xfrm>
          <a:prstGeom prst="rect">
            <a:avLst/>
          </a:prstGeom>
        </p:spPr>
        <p:txBody>
          <a:bodyPr wrap="square">
            <a:spAutoFit/>
          </a:bodyPr>
          <a:lstStyle/>
          <a:p>
            <a:pPr marL="285750" indent="-285750">
              <a:buFont typeface="Wingdings" charset="2"/>
              <a:buChar char="§"/>
            </a:pPr>
            <a:r>
              <a:rPr lang="en-US" sz="1600" dirty="0">
                <a:latin typeface="+mn-lt"/>
              </a:rPr>
              <a:t>Chemical reactions involve the formation of new products </a:t>
            </a:r>
          </a:p>
          <a:p>
            <a:pPr marL="285750" indent="-285750">
              <a:buFont typeface="Wingdings" charset="2"/>
              <a:buChar char="§"/>
            </a:pPr>
            <a:r>
              <a:rPr lang="en-US" sz="1600" dirty="0">
                <a:latin typeface="+mn-lt"/>
              </a:rPr>
              <a:t>Bonds between atoms or ions in the reactants must be BROKEN </a:t>
            </a:r>
            <a:r>
              <a:rPr lang="en-US" sz="1600" dirty="0" smtClean="0">
                <a:latin typeface="+mn-lt"/>
              </a:rPr>
              <a:t>(the enthalpy of the system is increasing  </a:t>
            </a:r>
            <a:r>
              <a:rPr lang="is-IS" sz="1600" dirty="0">
                <a:latin typeface="+mn-lt"/>
              </a:rPr>
              <a:t>… ENDOTHERMIC process</a:t>
            </a:r>
            <a:r>
              <a:rPr lang="is-IS" sz="1600" dirty="0" smtClean="0">
                <a:latin typeface="+mn-lt"/>
              </a:rPr>
              <a:t>)</a:t>
            </a:r>
            <a:endParaRPr lang="is-IS" sz="1600" dirty="0">
              <a:latin typeface="+mn-lt"/>
            </a:endParaRPr>
          </a:p>
          <a:p>
            <a:pPr marL="285750" indent="-285750">
              <a:buFont typeface="Wingdings" charset="2"/>
              <a:buChar char="§"/>
            </a:pPr>
            <a:r>
              <a:rPr lang="is-IS" sz="1600" dirty="0">
                <a:latin typeface="+mn-lt"/>
              </a:rPr>
              <a:t>Bonds are then FORMED between atoms or ions to make the producsts of the reaction. </a:t>
            </a:r>
            <a:r>
              <a:rPr lang="is-IS" sz="1600" dirty="0" smtClean="0">
                <a:latin typeface="+mn-lt"/>
              </a:rPr>
              <a:t>(the enthalpy of hte system is decreasing.</a:t>
            </a:r>
            <a:r>
              <a:rPr lang="is-IS" sz="1600" dirty="0">
                <a:latin typeface="+mn-lt"/>
              </a:rPr>
              <a:t>..EXOTHERMIC process</a:t>
            </a:r>
            <a:r>
              <a:rPr lang="is-IS" sz="1600" dirty="0" smtClean="0">
                <a:latin typeface="+mn-lt"/>
              </a:rPr>
              <a:t>) </a:t>
            </a:r>
          </a:p>
          <a:p>
            <a:pPr lvl="7"/>
            <a:endParaRPr lang="is-IS" sz="1600" dirty="0">
              <a:latin typeface="+mn-lt"/>
            </a:endParaRPr>
          </a:p>
          <a:p>
            <a:pPr marL="285750" indent="-285750">
              <a:buFont typeface="Wingdings" charset="2"/>
              <a:buChar char="§"/>
            </a:pPr>
            <a:endParaRPr lang="is-IS" sz="1600" dirty="0" smtClean="0">
              <a:sym typeface="Wingdings"/>
            </a:endParaRPr>
          </a:p>
        </p:txBody>
      </p:sp>
      <p:sp>
        <p:nvSpPr>
          <p:cNvPr id="3" name="TextBox 2"/>
          <p:cNvSpPr txBox="1"/>
          <p:nvPr/>
        </p:nvSpPr>
        <p:spPr>
          <a:xfrm>
            <a:off x="8157538" y="2186186"/>
            <a:ext cx="836475" cy="369332"/>
          </a:xfrm>
          <a:prstGeom prst="rect">
            <a:avLst/>
          </a:prstGeom>
          <a:noFill/>
        </p:spPr>
        <p:txBody>
          <a:bodyPr wrap="none" rtlCol="0">
            <a:spAutoFit/>
          </a:bodyPr>
          <a:lstStyle/>
          <a:p>
            <a:r>
              <a:rPr lang="en-US" sz="1800" dirty="0" smtClean="0">
                <a:latin typeface="Rockwell"/>
                <a:cs typeface="Rockwell"/>
                <a:hlinkClick r:id="rId4"/>
              </a:rPr>
              <a:t>Video</a:t>
            </a:r>
            <a:endParaRPr lang="en-US" sz="1800" dirty="0">
              <a:latin typeface="Rockwell"/>
              <a:cs typeface="Rockwell"/>
            </a:endParaRPr>
          </a:p>
        </p:txBody>
      </p:sp>
      <p:pic>
        <p:nvPicPr>
          <p:cNvPr id="6" name="Picture 5"/>
          <p:cNvPicPr>
            <a:picLocks noChangeAspect="1"/>
          </p:cNvPicPr>
          <p:nvPr/>
        </p:nvPicPr>
        <p:blipFill>
          <a:blip r:embed="rId5"/>
          <a:stretch>
            <a:fillRect/>
          </a:stretch>
        </p:blipFill>
        <p:spPr>
          <a:xfrm>
            <a:off x="982780" y="2702627"/>
            <a:ext cx="6002215" cy="3578019"/>
          </a:xfrm>
          <a:prstGeom prst="rect">
            <a:avLst/>
          </a:prstGeom>
          <a:ln w="38100" cmpd="sng">
            <a:solidFill>
              <a:schemeClr val="accent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7744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0104" y="1086289"/>
            <a:ext cx="2095000" cy="1116106"/>
          </a:xfrm>
        </p:spPr>
        <p:txBody>
          <a:bodyPr/>
          <a:lstStyle/>
          <a:p>
            <a:r>
              <a:rPr lang="en-US" dirty="0" smtClean="0"/>
              <a:t>Galvanic Cell Potential</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2" name="TextBox 11"/>
          <p:cNvSpPr txBox="1"/>
          <p:nvPr/>
        </p:nvSpPr>
        <p:spPr>
          <a:xfrm>
            <a:off x="8157538" y="1816854"/>
            <a:ext cx="894959"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3"/>
              </a:rPr>
              <a:t>Video</a:t>
            </a:r>
            <a:endParaRPr lang="en-US" sz="1800" kern="1200" dirty="0">
              <a:solidFill>
                <a:prstClr val="black"/>
              </a:solidFill>
              <a:latin typeface="Rockwell"/>
              <a:ea typeface="+mn-ea"/>
              <a:cs typeface="+mn-cs"/>
            </a:endParaRPr>
          </a:p>
        </p:txBody>
      </p:sp>
      <p:sp>
        <p:nvSpPr>
          <p:cNvPr id="13" name="Shape 279"/>
          <p:cNvSpPr txBox="1"/>
          <p:nvPr/>
        </p:nvSpPr>
        <p:spPr>
          <a:xfrm>
            <a:off x="0" y="6181724"/>
            <a:ext cx="9144000" cy="617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latin typeface="+mn-lt"/>
                <a:ea typeface="Rokkitt"/>
                <a:cs typeface="Rokkitt"/>
                <a:sym typeface="Rokkitt"/>
              </a:rPr>
              <a:t>LO</a:t>
            </a:r>
            <a:r>
              <a:rPr lang="en-US" sz="1800" dirty="0">
                <a:solidFill>
                  <a:schemeClr val="dk1"/>
                </a:solidFill>
                <a:latin typeface="+mn-lt"/>
                <a:ea typeface="Rokkitt"/>
                <a:cs typeface="Rokkitt"/>
                <a:sym typeface="Rokkitt"/>
              </a:rPr>
              <a:t> </a:t>
            </a:r>
            <a:r>
              <a:rPr lang="en-US" sz="1800" dirty="0" smtClean="0">
                <a:solidFill>
                  <a:schemeClr val="dk1"/>
                </a:solidFill>
                <a:latin typeface="+mn-lt"/>
                <a:ea typeface="Rokkitt"/>
                <a:cs typeface="Rokkitt"/>
                <a:sym typeface="Rokkitt"/>
              </a:rPr>
              <a:t>3.12: </a:t>
            </a:r>
            <a:r>
              <a:rPr lang="en-US" sz="1800" dirty="0">
                <a:solidFill>
                  <a:schemeClr val="dk1"/>
                </a:solidFill>
                <a:latin typeface="+mn-lt"/>
                <a:ea typeface="Rokkitt"/>
                <a:cs typeface="Rokkitt"/>
                <a:sym typeface="Rokkitt"/>
              </a:rPr>
              <a:t>M</a:t>
            </a:r>
            <a:r>
              <a:rPr lang="en-US" sz="1800" dirty="0" smtClean="0">
                <a:solidFill>
                  <a:schemeClr val="dk1"/>
                </a:solidFill>
                <a:latin typeface="+mn-lt"/>
                <a:ea typeface="Rokkitt"/>
                <a:cs typeface="Rokkitt"/>
                <a:sym typeface="Rokkitt"/>
              </a:rPr>
              <a:t>ake </a:t>
            </a:r>
            <a:r>
              <a:rPr lang="en-US" sz="1800" dirty="0">
                <a:solidFill>
                  <a:schemeClr val="dk1"/>
                </a:solidFill>
                <a:latin typeface="+mn-lt"/>
                <a:ea typeface="Rokkitt"/>
                <a:cs typeface="Rokkitt"/>
                <a:sym typeface="Rokkitt"/>
              </a:rPr>
              <a:t>qualitative or quantitative predictions about galvanic or electrolytic reactions based on half-cell reactions and potentials and/or Faraday’s laws</a:t>
            </a:r>
            <a:r>
              <a:rPr lang="en-US" sz="1800" dirty="0">
                <a:solidFill>
                  <a:schemeClr val="dk1"/>
                </a:solidFill>
                <a:latin typeface="Rokkitt"/>
                <a:ea typeface="Rokkitt"/>
                <a:cs typeface="Rokkitt"/>
                <a:sym typeface="Rokkitt"/>
              </a:rPr>
              <a:t>.</a:t>
            </a: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69850" algn="l" rtl="0">
              <a:spcBef>
                <a:spcPts val="0"/>
              </a:spcBef>
              <a:buClr>
                <a:schemeClr val="dk1"/>
              </a:buClr>
              <a:buSzPct val="100000"/>
              <a:buFont typeface="Arial"/>
              <a:buNone/>
            </a:pPr>
            <a:r>
              <a:rPr lang="en-US" sz="1100" dirty="0">
                <a:solidFill>
                  <a:schemeClr val="dk1"/>
                </a:solidFill>
              </a:rPr>
              <a:t>		</a:t>
            </a:r>
          </a:p>
          <a:p>
            <a:pPr marL="0" marR="0" lvl="0" indent="0" algn="l" rtl="0">
              <a:spcBef>
                <a:spcPts val="0"/>
              </a:spcBef>
              <a:buSzPct val="25000"/>
              <a:buNone/>
            </a:pPr>
            <a:r>
              <a:rPr lang="en-US" sz="1800" dirty="0">
                <a:solidFill>
                  <a:schemeClr val="dk1"/>
                </a:solidFill>
                <a:latin typeface="Rokkitt"/>
                <a:ea typeface="Rokkitt"/>
                <a:cs typeface="Rokkitt"/>
                <a:sym typeface="Rokkitt"/>
              </a:rPr>
              <a:t>															</a:t>
            </a:r>
          </a:p>
        </p:txBody>
      </p:sp>
      <p:pic>
        <p:nvPicPr>
          <p:cNvPr id="2" name="Picture 1" descr="Screen Shot 2016-04-08 at 6.09.11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41529" y="87634"/>
            <a:ext cx="6002582" cy="6123439"/>
          </a:xfrm>
          <a:prstGeom prst="rect">
            <a:avLst/>
          </a:prstGeom>
          <a:ln w="38100" cmpd="sng">
            <a:solidFill>
              <a:schemeClr val="accent1"/>
            </a:solidFill>
          </a:ln>
        </p:spPr>
      </p:pic>
      <p:sp>
        <p:nvSpPr>
          <p:cNvPr id="15" name="Rounded Rectangle 14"/>
          <p:cNvSpPr/>
          <p:nvPr/>
        </p:nvSpPr>
        <p:spPr>
          <a:xfrm>
            <a:off x="2045379" y="4477816"/>
            <a:ext cx="5976594"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3" name="TextBox 2"/>
          <p:cNvSpPr txBox="1"/>
          <p:nvPr/>
        </p:nvSpPr>
        <p:spPr>
          <a:xfrm>
            <a:off x="8157538" y="2186186"/>
            <a:ext cx="824414" cy="369332"/>
          </a:xfrm>
          <a:prstGeom prst="rect">
            <a:avLst/>
          </a:prstGeom>
          <a:noFill/>
        </p:spPr>
        <p:txBody>
          <a:bodyPr wrap="none" rtlCol="0">
            <a:spAutoFit/>
          </a:bodyPr>
          <a:lstStyle/>
          <a:p>
            <a:r>
              <a:rPr lang="en-US" sz="1800" dirty="0" smtClean="0">
                <a:latin typeface="Rockwell"/>
                <a:cs typeface="Rockwell"/>
                <a:hlinkClick r:id="rId5"/>
              </a:rPr>
              <a:t>Video</a:t>
            </a:r>
            <a:endParaRPr lang="en-US" sz="1800" dirty="0">
              <a:latin typeface="Rockwell"/>
              <a:cs typeface="Rockwe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881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Redox Reactions and Half Cells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hlinkClick r:id="rId2"/>
              </a:rPr>
              <a:t>Source</a:t>
            </a:r>
            <a:endParaRPr lang="en-US" sz="1800" kern="1200" dirty="0">
              <a:solidFill>
                <a:prstClr val="black"/>
              </a:solidFill>
              <a:latin typeface="Rockwell"/>
              <a:ea typeface="+mn-ea"/>
              <a:cs typeface="+mn-cs"/>
            </a:endParaRPr>
          </a:p>
        </p:txBody>
      </p:sp>
      <p:sp>
        <p:nvSpPr>
          <p:cNvPr id="11" name="TextBox 10"/>
          <p:cNvSpPr txBox="1"/>
          <p:nvPr/>
        </p:nvSpPr>
        <p:spPr>
          <a:xfrm>
            <a:off x="0" y="6256427"/>
            <a:ext cx="9144000" cy="923330"/>
          </a:xfrm>
          <a:prstGeom prst="rect">
            <a:avLst/>
          </a:prstGeom>
          <a:noFill/>
        </p:spPr>
        <p:txBody>
          <a:bodyPr wrap="square" rtlCol="0">
            <a:spAutoFit/>
          </a:bodyPr>
          <a:lstStyle/>
          <a:p>
            <a:pPr defTabSz="457200"/>
            <a:r>
              <a:rPr lang="en-US" sz="1800" kern="1200" dirty="0" smtClean="0">
                <a:solidFill>
                  <a:prstClr val="black"/>
                </a:solidFill>
                <a:latin typeface="Rockwell"/>
                <a:ea typeface="+mn-ea"/>
                <a:cs typeface="+mn-cs"/>
              </a:rPr>
              <a:t>LO 3.13: </a:t>
            </a:r>
            <a:r>
              <a:rPr lang="en-US" sz="1800" dirty="0">
                <a:solidFill>
                  <a:schemeClr val="dk1"/>
                </a:solidFill>
                <a:latin typeface="+mn-lt"/>
              </a:rPr>
              <a:t>The student can analyze data regarding galvanic or electrolytic cells to identify properties of the underlying redox reactio</a:t>
            </a:r>
            <a:r>
              <a:rPr lang="en-US" sz="1800" dirty="0">
                <a:solidFill>
                  <a:schemeClr val="dk1"/>
                </a:solidFill>
              </a:rPr>
              <a:t>ns</a:t>
            </a:r>
            <a:r>
              <a:rPr lang="en-US" sz="1800" kern="1200" dirty="0" smtClean="0">
                <a:solidFill>
                  <a:prstClr val="black"/>
                </a:solidFill>
                <a:latin typeface="Rockwell"/>
                <a:ea typeface="+mn-ea"/>
                <a:cs typeface="+mn-cs"/>
              </a:rPr>
              <a:t> 																	</a:t>
            </a:r>
            <a:endParaRPr lang="en-US" sz="1800" kern="1200" dirty="0">
              <a:solidFill>
                <a:prstClr val="black"/>
              </a:solidFill>
              <a:latin typeface="Rockwell"/>
              <a:ea typeface="+mn-ea"/>
              <a:cs typeface="+mn-cs"/>
            </a:endParaRP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sz="1800" dirty="0">
                <a:latin typeface="Rockwell"/>
                <a:cs typeface="Rockwell"/>
                <a:hlinkClick r:id="rId3"/>
              </a:rPr>
              <a:t>Video</a:t>
            </a:r>
            <a:endParaRPr lang="en-US" sz="1800" dirty="0">
              <a:latin typeface="Rockwell"/>
              <a:cs typeface="Rockwell"/>
            </a:endParaRPr>
          </a:p>
        </p:txBody>
      </p:sp>
      <p:pic>
        <p:nvPicPr>
          <p:cNvPr id="3" name="Picture 2" descr="Screen Shot 2016-04-08 at 6.08.34 PM.pn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22911"/>
          <a:stretch/>
        </p:blipFill>
        <p:spPr>
          <a:xfrm>
            <a:off x="832980" y="979726"/>
            <a:ext cx="7133078" cy="5028278"/>
          </a:xfrm>
          <a:prstGeom prst="rect">
            <a:avLst/>
          </a:prstGeom>
          <a:ln w="38100" cmpd="sng">
            <a:solidFill>
              <a:schemeClr val="accent1"/>
            </a:solidFill>
          </a:ln>
        </p:spPr>
      </p:pic>
      <p:pic>
        <p:nvPicPr>
          <p:cNvPr id="14" name="Picture 13" descr="Screen Shot 2016-04-08 at 6.08.34 PM.pn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80993"/>
          <a:stretch/>
        </p:blipFill>
        <p:spPr>
          <a:xfrm>
            <a:off x="286766" y="3520986"/>
            <a:ext cx="8671201" cy="150712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8133553" y="2159949"/>
            <a:ext cx="824414" cy="369332"/>
          </a:xfrm>
          <a:prstGeom prst="rect">
            <a:avLst/>
          </a:prstGeom>
          <a:noFill/>
        </p:spPr>
        <p:txBody>
          <a:bodyPr wrap="none" rtlCol="0">
            <a:spAutoFit/>
          </a:bodyPr>
          <a:lstStyle/>
          <a:p>
            <a:r>
              <a:rPr lang="en-US" sz="1800" dirty="0" smtClean="0">
                <a:latin typeface="Rockwell"/>
                <a:cs typeface="Rockwell"/>
                <a:hlinkClick r:id="rId5"/>
              </a:rPr>
              <a:t>Video</a:t>
            </a:r>
            <a:endParaRPr lang="en-US" sz="1800" dirty="0">
              <a:latin typeface="Rockwell"/>
              <a:cs typeface="Rockwe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06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FRQ #3</a:t>
            </a:r>
            <a:endParaRPr lang="en-US" dirty="0"/>
          </a:p>
        </p:txBody>
      </p:sp>
      <p:sp>
        <p:nvSpPr>
          <p:cNvPr id="3" name="Content Placeholder 2"/>
          <p:cNvSpPr>
            <a:spLocks noGrp="1"/>
          </p:cNvSpPr>
          <p:nvPr>
            <p:ph sz="half" idx="1"/>
          </p:nvPr>
        </p:nvSpPr>
        <p:spPr>
          <a:xfrm>
            <a:off x="180884" y="1054931"/>
            <a:ext cx="7569157" cy="1965960"/>
          </a:xfrm>
        </p:spPr>
        <p:txBody>
          <a:bodyPr/>
          <a:lstStyle/>
          <a:p>
            <a:r>
              <a:rPr lang="en-US" dirty="0" smtClean="0"/>
              <a:t>This question drew heavily from Big Idea #3 </a:t>
            </a:r>
            <a:endParaRPr lang="en-US" dirty="0"/>
          </a:p>
        </p:txBody>
      </p:sp>
      <p:pic>
        <p:nvPicPr>
          <p:cNvPr id="5" name="Picture 4"/>
          <p:cNvPicPr>
            <a:picLocks noChangeAspect="1"/>
          </p:cNvPicPr>
          <p:nvPr/>
        </p:nvPicPr>
        <p:blipFill>
          <a:blip r:embed="rId2"/>
          <a:stretch>
            <a:fillRect/>
          </a:stretch>
        </p:blipFill>
        <p:spPr>
          <a:xfrm>
            <a:off x="353428" y="2171037"/>
            <a:ext cx="8097554" cy="410469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 name="Picture 3"/>
          <p:cNvPicPr>
            <a:picLocks noChangeAspect="1"/>
          </p:cNvPicPr>
          <p:nvPr/>
        </p:nvPicPr>
        <p:blipFill>
          <a:blip r:embed="rId3"/>
          <a:stretch>
            <a:fillRect/>
          </a:stretch>
        </p:blipFill>
        <p:spPr>
          <a:xfrm>
            <a:off x="616268" y="2377128"/>
            <a:ext cx="7571874" cy="35197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6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FRQ #3</a:t>
            </a:r>
            <a:endParaRPr lang="en-US" dirty="0"/>
          </a:p>
        </p:txBody>
      </p:sp>
      <p:sp>
        <p:nvSpPr>
          <p:cNvPr id="3" name="Content Placeholder 2"/>
          <p:cNvSpPr>
            <a:spLocks noGrp="1"/>
          </p:cNvSpPr>
          <p:nvPr>
            <p:ph sz="half" idx="1"/>
          </p:nvPr>
        </p:nvSpPr>
        <p:spPr>
          <a:xfrm>
            <a:off x="180884" y="1054931"/>
            <a:ext cx="2100303" cy="1965960"/>
          </a:xfrm>
        </p:spPr>
        <p:txBody>
          <a:bodyPr/>
          <a:lstStyle/>
          <a:p>
            <a:r>
              <a:rPr lang="en-US" dirty="0" smtClean="0"/>
              <a:t>This question drew heavily from Big Idea #3 </a:t>
            </a:r>
            <a:endParaRPr lang="en-US" dirty="0"/>
          </a:p>
        </p:txBody>
      </p:sp>
      <p:pic>
        <p:nvPicPr>
          <p:cNvPr id="6" name="Picture 5"/>
          <p:cNvPicPr>
            <a:picLocks noChangeAspect="1"/>
          </p:cNvPicPr>
          <p:nvPr/>
        </p:nvPicPr>
        <p:blipFill>
          <a:blip r:embed="rId2"/>
          <a:stretch>
            <a:fillRect/>
          </a:stretch>
        </p:blipFill>
        <p:spPr>
          <a:xfrm>
            <a:off x="1097280" y="223926"/>
            <a:ext cx="6169794" cy="658387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7" name="Picture 6"/>
          <p:cNvPicPr>
            <a:picLocks noChangeAspect="1"/>
          </p:cNvPicPr>
          <p:nvPr/>
        </p:nvPicPr>
        <p:blipFill>
          <a:blip r:embed="rId3"/>
          <a:stretch>
            <a:fillRect/>
          </a:stretch>
        </p:blipFill>
        <p:spPr>
          <a:xfrm>
            <a:off x="180884" y="1416168"/>
            <a:ext cx="8456546" cy="39354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665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204408"/>
            <a:ext cx="5638800" cy="1362075"/>
          </a:xfrm>
        </p:spPr>
        <p:txBody>
          <a:bodyPr>
            <a:normAutofit/>
          </a:bodyPr>
          <a:lstStyle/>
          <a:p>
            <a:r>
              <a:rPr lang="en-US" sz="4000" dirty="0" smtClean="0"/>
              <a:t>Big Idea #4</a:t>
            </a:r>
            <a:endParaRPr lang="en-US" sz="4000" dirty="0"/>
          </a:p>
        </p:txBody>
      </p:sp>
      <p:sp>
        <p:nvSpPr>
          <p:cNvPr id="6" name="Text Placeholder 5"/>
          <p:cNvSpPr>
            <a:spLocks noGrp="1"/>
          </p:cNvSpPr>
          <p:nvPr>
            <p:ph type="body" idx="1"/>
          </p:nvPr>
        </p:nvSpPr>
        <p:spPr>
          <a:xfrm>
            <a:off x="1706254" y="4619955"/>
            <a:ext cx="6628032" cy="1500187"/>
          </a:xfrm>
        </p:spPr>
        <p:txBody>
          <a:bodyPr>
            <a:normAutofit/>
          </a:bodyPr>
          <a:lstStyle/>
          <a:p>
            <a:r>
              <a:rPr lang="en-US" sz="5000" dirty="0" smtClean="0"/>
              <a:t>Kinetics</a:t>
            </a:r>
            <a:endParaRPr lang="en-US" sz="5000" dirty="0"/>
          </a:p>
        </p:txBody>
      </p:sp>
      <p:pic>
        <p:nvPicPr>
          <p:cNvPr id="3" name="Picture 2"/>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8972" b="97812" l="2041" r="98145">
                        <a14:foregroundMark x1="86364" y1="34136" x2="86364" y2="34136"/>
                        <a14:foregroundMark x1="88404" y1="69584" x2="88404" y2="69584"/>
                        <a14:foregroundMark x1="29499" y1="38293" x2="29499" y2="38293"/>
                        <a14:foregroundMark x1="8163" y1="39168" x2="8163" y2="39168"/>
                        <a14:foregroundMark x1="29406" y1="52079" x2="29406" y2="52079"/>
                      </a14:backgroundRemoval>
                    </a14:imgEffect>
                    <a14:imgEffect>
                      <a14:saturation sat="33000"/>
                    </a14:imgEffect>
                  </a14:imgLayer>
                </a14:imgProps>
              </a:ext>
            </a:extLst>
          </a:blip>
          <a:srcRect t="11913" b="434"/>
          <a:stretch/>
        </p:blipFill>
        <p:spPr>
          <a:xfrm>
            <a:off x="1394528" y="635948"/>
            <a:ext cx="7858329" cy="292005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4918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Factors Affecting Reaction Rate</a:t>
            </a:r>
            <a:endParaRPr lang="en-US" dirty="0"/>
          </a:p>
        </p:txBody>
      </p:sp>
      <p:sp>
        <p:nvSpPr>
          <p:cNvPr id="5" name="Content Placeholder 4"/>
          <p:cNvSpPr>
            <a:spLocks noGrp="1"/>
          </p:cNvSpPr>
          <p:nvPr>
            <p:ph sz="half" idx="1"/>
          </p:nvPr>
        </p:nvSpPr>
        <p:spPr>
          <a:xfrm>
            <a:off x="123298" y="3146825"/>
            <a:ext cx="3476970" cy="1575177"/>
          </a:xfrm>
          <a:ln>
            <a:solidFill>
              <a:schemeClr val="accent1"/>
            </a:solidFill>
          </a:ln>
        </p:spPr>
        <p:txBody>
          <a:bodyPr>
            <a:normAutofit/>
          </a:bodyPr>
          <a:lstStyle/>
          <a:p>
            <a:pPr marL="0" indent="0" algn="ctr">
              <a:buNone/>
            </a:pPr>
            <a:r>
              <a:rPr lang="en-US" sz="1600" i="1" dirty="0" smtClean="0">
                <a:solidFill>
                  <a:schemeClr val="accent3"/>
                </a:solidFill>
              </a:rPr>
              <a:t>Collision theory states that reactants must collide in the correct orientation and with enough energy for the molecules to react; changing the number of collisions will affect the reaction rate</a:t>
            </a:r>
            <a:endParaRPr lang="en-US" sz="1600" i="1" dirty="0">
              <a:solidFill>
                <a:schemeClr val="accent3"/>
              </a:solidFill>
            </a:endParaRPr>
          </a:p>
        </p:txBody>
      </p:sp>
      <p:sp>
        <p:nvSpPr>
          <p:cNvPr id="6" name="Content Placeholder 5"/>
          <p:cNvSpPr>
            <a:spLocks noGrp="1"/>
          </p:cNvSpPr>
          <p:nvPr>
            <p:ph sz="half" idx="2"/>
          </p:nvPr>
        </p:nvSpPr>
        <p:spPr>
          <a:xfrm>
            <a:off x="3476970" y="1010976"/>
            <a:ext cx="5425060" cy="5283616"/>
          </a:xfrm>
        </p:spPr>
        <p:txBody>
          <a:bodyPr>
            <a:normAutofit/>
          </a:bodyPr>
          <a:lstStyle/>
          <a:p>
            <a:r>
              <a:rPr lang="en-US" dirty="0" smtClean="0"/>
              <a:t>Factors that Affect Reaction Rate</a:t>
            </a:r>
          </a:p>
          <a:p>
            <a:pPr lvl="1"/>
            <a:r>
              <a:rPr lang="en-US" b="1" dirty="0" smtClean="0"/>
              <a:t>State of reactants</a:t>
            </a:r>
          </a:p>
          <a:p>
            <a:pPr lvl="2"/>
            <a:r>
              <a:rPr lang="en-US" dirty="0"/>
              <a:t>R</a:t>
            </a:r>
            <a:r>
              <a:rPr lang="en-US" dirty="0" smtClean="0"/>
              <a:t>ate increases as state changes from       solid </a:t>
            </a:r>
            <a:r>
              <a:rPr lang="en-US" dirty="0" smtClean="0">
                <a:sym typeface="Wingdings"/>
              </a:rPr>
              <a:t> gas as increased molecular movement allows for more opportunity for collision</a:t>
            </a:r>
          </a:p>
          <a:p>
            <a:pPr lvl="2"/>
            <a:r>
              <a:rPr lang="en-US" dirty="0" smtClean="0">
                <a:sym typeface="Wingdings"/>
              </a:rPr>
              <a:t>Greater surface area of solids will increase rate as more reactant is exposed and able participate in collisions</a:t>
            </a:r>
            <a:endParaRPr lang="en-US" dirty="0" smtClean="0"/>
          </a:p>
          <a:p>
            <a:pPr lvl="1"/>
            <a:r>
              <a:rPr lang="en-US" b="1" dirty="0"/>
              <a:t>T</a:t>
            </a:r>
            <a:r>
              <a:rPr lang="en-US" b="1" dirty="0" smtClean="0"/>
              <a:t>emperature</a:t>
            </a:r>
            <a:r>
              <a:rPr lang="en-US" dirty="0" smtClean="0"/>
              <a:t> - more kinetic energy leads to more successful collisions between molecules </a:t>
            </a:r>
          </a:p>
          <a:p>
            <a:pPr lvl="1"/>
            <a:r>
              <a:rPr lang="en-US" b="1" dirty="0"/>
              <a:t>C</a:t>
            </a:r>
            <a:r>
              <a:rPr lang="en-US" b="1" dirty="0" smtClean="0"/>
              <a:t>oncentration</a:t>
            </a:r>
            <a:r>
              <a:rPr lang="en-US" dirty="0" smtClean="0"/>
              <a:t> – more reactants </a:t>
            </a:r>
            <a:r>
              <a:rPr lang="en-US" dirty="0" smtClean="0">
                <a:sym typeface="Wingdings"/>
              </a:rPr>
              <a:t> more</a:t>
            </a:r>
            <a:r>
              <a:rPr lang="en-US" dirty="0" smtClean="0"/>
              <a:t> collisions</a:t>
            </a:r>
          </a:p>
          <a:p>
            <a:pPr lvl="1"/>
            <a:r>
              <a:rPr lang="en-US" b="1" dirty="0" smtClean="0"/>
              <a:t>Use of a catalyst </a:t>
            </a:r>
            <a:r>
              <a:rPr lang="en-US" dirty="0" smtClean="0"/>
              <a:t>– affect the mechanism of reaction leading to faster rate </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53336"/>
            <a:ext cx="9144000" cy="1107996"/>
          </a:xfrm>
          <a:prstGeom prst="rect">
            <a:avLst/>
          </a:prstGeom>
          <a:noFill/>
        </p:spPr>
        <p:txBody>
          <a:bodyPr wrap="square" rtlCol="0">
            <a:spAutoFit/>
          </a:bodyPr>
          <a:lstStyle/>
          <a:p>
            <a:r>
              <a:rPr lang="en-US" sz="1600" dirty="0" smtClean="0"/>
              <a:t>LO 4.1: 	</a:t>
            </a:r>
            <a:r>
              <a:rPr lang="en-US" sz="1600" dirty="0"/>
              <a:t>The student is able to design and/or interpret the results of an experiment regarding the factors (i.e., temperature, concentration, surface area) that may influence the rate of a reaction. </a:t>
            </a:r>
          </a:p>
          <a:p>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3" name="Picture 2"/>
          <p:cNvPicPr>
            <a:picLocks noChangeAspect="1"/>
          </p:cNvPicPr>
          <p:nvPr/>
        </p:nvPicPr>
        <p:blipFill>
          <a:blip r:embed="rId4"/>
          <a:stretch>
            <a:fillRect/>
          </a:stretch>
        </p:blipFill>
        <p:spPr>
          <a:xfrm>
            <a:off x="283584" y="838370"/>
            <a:ext cx="3036138" cy="2180314"/>
          </a:xfrm>
          <a:prstGeom prst="rect">
            <a:avLst/>
          </a:prstGeom>
        </p:spPr>
      </p:pic>
      <p:sp>
        <p:nvSpPr>
          <p:cNvPr id="2" name="Rectangle 1"/>
          <p:cNvSpPr/>
          <p:nvPr/>
        </p:nvSpPr>
        <p:spPr>
          <a:xfrm>
            <a:off x="123298" y="4894386"/>
            <a:ext cx="3575606" cy="923330"/>
          </a:xfrm>
          <a:prstGeom prst="rect">
            <a:avLst/>
          </a:prstGeom>
        </p:spPr>
        <p:txBody>
          <a:bodyPr wrap="square">
            <a:spAutoFit/>
          </a:bodyPr>
          <a:lstStyle/>
          <a:p>
            <a:r>
              <a:rPr lang="en-US" dirty="0"/>
              <a:t>Rate is the change in concentration over time </a:t>
            </a:r>
            <a:endParaRPr lang="en-US" dirty="0" smtClean="0"/>
          </a:p>
          <a:p>
            <a:r>
              <a:rPr lang="en-US" dirty="0" smtClean="0"/>
              <a:t>            </a:t>
            </a:r>
            <a:r>
              <a:rPr lang="en-US" b="1" dirty="0" err="1" smtClean="0"/>
              <a:t>Δ</a:t>
            </a:r>
            <a:r>
              <a:rPr lang="en-US" b="1" dirty="0"/>
              <a:t>[A</a:t>
            </a:r>
            <a:r>
              <a:rPr lang="en-US" b="1" dirty="0" smtClean="0"/>
              <a:t>] / t</a:t>
            </a:r>
            <a:endParaRPr lang="en-US" b="1" dirty="0"/>
          </a:p>
        </p:txBody>
      </p:sp>
      <p:pic>
        <p:nvPicPr>
          <p:cNvPr id="10" name="Picture 9"/>
          <p:cNvPicPr>
            <a:picLocks noChangeAspect="1"/>
          </p:cNvPicPr>
          <p:nvPr/>
        </p:nvPicPr>
        <p:blipFill>
          <a:blip r:embed="rId5"/>
          <a:stretch>
            <a:fillRect/>
          </a:stretch>
        </p:blipFill>
        <p:spPr>
          <a:xfrm>
            <a:off x="117956" y="1518631"/>
            <a:ext cx="8529415" cy="36010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3" name="Picture 12"/>
          <p:cNvPicPr>
            <a:picLocks noChangeAspect="1"/>
          </p:cNvPicPr>
          <p:nvPr/>
        </p:nvPicPr>
        <p:blipFill>
          <a:blip r:embed="rId6"/>
          <a:stretch>
            <a:fillRect/>
          </a:stretch>
        </p:blipFill>
        <p:spPr>
          <a:xfrm>
            <a:off x="369881" y="2382430"/>
            <a:ext cx="8352723" cy="183759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242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Mole Calculations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dirty="0"/>
          </a:p>
          <a:p>
            <a:pPr marL="228600" marR="0" lvl="0" indent="-228600" algn="l" rtl="0">
              <a:spcBef>
                <a:spcPts val="0"/>
              </a:spcBef>
              <a:buClr>
                <a:schemeClr val="accent1"/>
              </a:buClr>
              <a:buSzPct val="75000"/>
              <a:buFont typeface="Noto Sans Symbols"/>
              <a:buNone/>
            </a:pPr>
            <a:endParaRPr dirty="0"/>
          </a:p>
        </p:txBody>
      </p:sp>
      <p:sp>
        <p:nvSpPr>
          <p:cNvPr id="229" name="Shape 229"/>
          <p:cNvSpPr txBox="1">
            <a:spLocks noGrp="1"/>
          </p:cNvSpPr>
          <p:nvPr>
            <p:ph type="body" idx="2"/>
          </p:nvPr>
        </p:nvSpPr>
        <p:spPr>
          <a:xfrm>
            <a:off x="210065" y="968854"/>
            <a:ext cx="6586151" cy="4691100"/>
          </a:xfrm>
          <a:prstGeom prst="rect">
            <a:avLst/>
          </a:prstGeom>
        </p:spPr>
        <p:txBody>
          <a:bodyPr lIns="91425" tIns="91425" rIns="91425" bIns="91425" anchor="t" anchorCtr="0">
            <a:noAutofit/>
          </a:bodyPr>
          <a:lstStyle/>
          <a:p>
            <a:pPr marL="457200" lvl="0" indent="-228600" rtl="0">
              <a:spcBef>
                <a:spcPts val="0"/>
              </a:spcBef>
            </a:pPr>
            <a:r>
              <a:rPr lang="en-US" dirty="0" smtClean="0"/>
              <a:t>1 mole = 6.02 x 10</a:t>
            </a:r>
            <a:r>
              <a:rPr lang="en-US" baseline="30000" dirty="0" smtClean="0"/>
              <a:t>23</a:t>
            </a:r>
            <a:r>
              <a:rPr lang="en-US" dirty="0" smtClean="0"/>
              <a:t> representative particles</a:t>
            </a:r>
          </a:p>
          <a:p>
            <a:pPr marL="457200">
              <a:spcBef>
                <a:spcPts val="0"/>
              </a:spcBef>
            </a:pPr>
            <a:r>
              <a:rPr lang="en-US" dirty="0" smtClean="0"/>
              <a:t>1 mole = molar mass of a substance</a:t>
            </a:r>
          </a:p>
          <a:p>
            <a:pPr marL="457200">
              <a:spcBef>
                <a:spcPts val="0"/>
              </a:spcBef>
            </a:pPr>
            <a:r>
              <a:rPr lang="en-US" dirty="0" smtClean="0"/>
              <a:t>1 mole = 22.4 L of a gas at STP</a:t>
            </a:r>
          </a:p>
          <a:p>
            <a:pPr marL="457200">
              <a:spcBef>
                <a:spcPts val="0"/>
              </a:spcBef>
            </a:pPr>
            <a:endParaRPr lang="en-US" dirty="0" smtClean="0"/>
          </a:p>
          <a:p>
            <a:pPr marL="457200" lvl="0" indent="-228600" rtl="0">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1.4:  The student is able to connect the number of particles, moles, mass and volume of substances to one another, both qualitatively and quantitatively.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75971"/>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4856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2" name="Picture 1"/>
          <p:cNvPicPr>
            <a:picLocks noChangeAspect="1"/>
          </p:cNvPicPr>
          <p:nvPr/>
        </p:nvPicPr>
        <p:blipFill>
          <a:blip r:embed="rId6"/>
          <a:stretch>
            <a:fillRect/>
          </a:stretch>
        </p:blipFill>
        <p:spPr>
          <a:xfrm>
            <a:off x="1194744" y="2148689"/>
            <a:ext cx="6499654" cy="3428155"/>
          </a:xfrm>
          <a:prstGeom prst="rect">
            <a:avLst/>
          </a:prstGeom>
        </p:spPr>
      </p:pic>
      <p:pic>
        <p:nvPicPr>
          <p:cNvPr id="13" name="Picture 12"/>
          <p:cNvPicPr>
            <a:picLocks noChangeAspect="1"/>
          </p:cNvPicPr>
          <p:nvPr/>
        </p:nvPicPr>
        <p:blipFill>
          <a:blip r:embed="rId7"/>
          <a:stretch>
            <a:fillRect/>
          </a:stretch>
        </p:blipFill>
        <p:spPr>
          <a:xfrm>
            <a:off x="344611" y="1055974"/>
            <a:ext cx="8763000" cy="4051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343929" y="3376668"/>
            <a:ext cx="8763000" cy="174066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992016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0084" y="4779467"/>
            <a:ext cx="5218114" cy="1482926"/>
          </a:xfrm>
          <a:prstGeom prst="rect">
            <a:avLst/>
          </a:prstGeom>
        </p:spPr>
      </p:pic>
      <p:sp>
        <p:nvSpPr>
          <p:cNvPr id="8" name="Content Placeholder 7"/>
          <p:cNvSpPr>
            <a:spLocks noGrp="1"/>
          </p:cNvSpPr>
          <p:nvPr>
            <p:ph sz="half" idx="1"/>
          </p:nvPr>
        </p:nvSpPr>
        <p:spPr>
          <a:xfrm>
            <a:off x="1" y="850700"/>
            <a:ext cx="9052496" cy="3823328"/>
          </a:xfrm>
        </p:spPr>
        <p:txBody>
          <a:bodyPr>
            <a:normAutofit/>
          </a:bodyPr>
          <a:lstStyle/>
          <a:p>
            <a:r>
              <a:rPr lang="en-US" sz="1400" dirty="0" smtClean="0"/>
              <a:t>Rate law for a reaction has the form:   rate = </a:t>
            </a:r>
            <a:r>
              <a:rPr lang="en-US" sz="1400" i="1" dirty="0" smtClean="0"/>
              <a:t>k</a:t>
            </a:r>
            <a:r>
              <a:rPr lang="en-US" sz="1400" dirty="0" smtClean="0"/>
              <a:t> [A]</a:t>
            </a:r>
            <a:r>
              <a:rPr lang="en-US" sz="1400" baseline="30000" dirty="0"/>
              <a:t>m</a:t>
            </a:r>
            <a:r>
              <a:rPr lang="en-US" sz="1400" dirty="0" smtClean="0"/>
              <a:t>[B]</a:t>
            </a:r>
            <a:r>
              <a:rPr lang="en-US" sz="1400" baseline="30000" dirty="0"/>
              <a:t>n</a:t>
            </a:r>
            <a:r>
              <a:rPr lang="is-IS" sz="1400" dirty="0" smtClean="0"/>
              <a:t>…  (only reactants are part of the rate law)</a:t>
            </a:r>
          </a:p>
          <a:p>
            <a:pPr lvl="1"/>
            <a:r>
              <a:rPr lang="en-US" sz="1400" i="1" dirty="0" smtClean="0"/>
              <a:t>Exponents (m, n, etc. ) are determined from examining data, not coefficients: </a:t>
            </a:r>
          </a:p>
          <a:p>
            <a:pPr marL="228600" lvl="1" indent="0">
              <a:buNone/>
            </a:pPr>
            <a:r>
              <a:rPr lang="en-US" sz="1400" i="1" dirty="0"/>
              <a:t>	</a:t>
            </a:r>
            <a:r>
              <a:rPr lang="en-US" sz="1400" i="1" dirty="0" smtClean="0"/>
              <a:t>			 for</a:t>
            </a:r>
            <a:r>
              <a:rPr lang="en-US" sz="1400" b="1" i="1" dirty="0" smtClean="0"/>
              <a:t>  </a:t>
            </a:r>
            <a:r>
              <a:rPr lang="en-US" sz="1600" b="1" i="1" dirty="0" smtClean="0"/>
              <a:t>A + B </a:t>
            </a:r>
            <a:r>
              <a:rPr lang="en-US" sz="1600" b="1" i="1" dirty="0" smtClean="0">
                <a:sym typeface="Wingdings"/>
              </a:rPr>
              <a:t> C</a:t>
            </a:r>
            <a:endParaRPr lang="en-US" sz="1600" b="1" i="1" dirty="0" smtClean="0"/>
          </a:p>
          <a:p>
            <a:pPr lvl="1"/>
            <a:endParaRPr lang="en-US" sz="1400" i="1" dirty="0"/>
          </a:p>
          <a:p>
            <a:pPr lvl="1"/>
            <a:endParaRPr lang="en-US" sz="1400" i="1" dirty="0" smtClean="0"/>
          </a:p>
          <a:p>
            <a:pPr lvl="1"/>
            <a:endParaRPr lang="en-US" sz="1400" i="1" dirty="0" smtClean="0"/>
          </a:p>
          <a:p>
            <a:pPr lvl="1"/>
            <a:endParaRPr lang="en-US" sz="1400" i="1" dirty="0"/>
          </a:p>
          <a:p>
            <a:pPr lvl="1"/>
            <a:endParaRPr lang="en-US" sz="1400" i="1" dirty="0" smtClean="0"/>
          </a:p>
          <a:p>
            <a:pPr lvl="1"/>
            <a:endParaRPr lang="en-US" sz="1400" i="1" dirty="0" smtClean="0"/>
          </a:p>
          <a:p>
            <a:pPr lvl="8"/>
            <a:r>
              <a:rPr lang="en-US" sz="1400" i="1" dirty="0" smtClean="0"/>
              <a:t>The overall rate expression for the reaction is </a:t>
            </a:r>
            <a:r>
              <a:rPr lang="en-US" sz="1400" b="1" i="1" dirty="0" smtClean="0"/>
              <a:t>rate = k [B]</a:t>
            </a:r>
          </a:p>
          <a:p>
            <a:pPr lvl="1"/>
            <a:r>
              <a:rPr lang="en-US" sz="1400" i="1" dirty="0" smtClean="0"/>
              <a:t>k</a:t>
            </a:r>
            <a:r>
              <a:rPr lang="en-US" sz="1400" dirty="0" smtClean="0"/>
              <a:t> is the rate constant</a:t>
            </a:r>
            <a:r>
              <a:rPr lang="en-US" sz="1400" dirty="0"/>
              <a:t> </a:t>
            </a:r>
            <a:r>
              <a:rPr lang="en-US" sz="1400" dirty="0" smtClean="0"/>
              <a:t>and is determined experimentally by plugging in data into the rate expression</a:t>
            </a:r>
            <a:endParaRPr lang="is-IS" sz="1400" dirty="0" smtClean="0"/>
          </a:p>
        </p:txBody>
      </p:sp>
      <p:sp>
        <p:nvSpPr>
          <p:cNvPr id="7" name="Title 6"/>
          <p:cNvSpPr>
            <a:spLocks noGrp="1"/>
          </p:cNvSpPr>
          <p:nvPr>
            <p:ph type="title"/>
          </p:nvPr>
        </p:nvSpPr>
        <p:spPr>
          <a:xfrm>
            <a:off x="498474" y="189998"/>
            <a:ext cx="7556313" cy="1116106"/>
          </a:xfrm>
        </p:spPr>
        <p:txBody>
          <a:bodyPr/>
          <a:lstStyle/>
          <a:p>
            <a:r>
              <a:rPr lang="en-US" dirty="0" smtClean="0"/>
              <a:t>Determining Rate Order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1" y="6176090"/>
            <a:ext cx="9144000" cy="1107996"/>
          </a:xfrm>
          <a:prstGeom prst="rect">
            <a:avLst/>
          </a:prstGeom>
          <a:noFill/>
        </p:spPr>
        <p:txBody>
          <a:bodyPr wrap="square" rtlCol="0">
            <a:spAutoFit/>
          </a:bodyPr>
          <a:lstStyle/>
          <a:p>
            <a:r>
              <a:rPr lang="en-US" sz="1600" dirty="0" smtClean="0"/>
              <a:t>LO 4.2: </a:t>
            </a:r>
            <a:r>
              <a:rPr lang="en-US" sz="1600" dirty="0"/>
              <a:t>The student is able to analyze concentration vs. time data to determine the rate law for a </a:t>
            </a:r>
            <a:r>
              <a:rPr lang="en-US" sz="1600" dirty="0" err="1"/>
              <a:t>zeroth</a:t>
            </a:r>
            <a:r>
              <a:rPr lang="en-US" sz="1600" dirty="0"/>
              <a:t>-, first-, or second-order reaction.</a:t>
            </a:r>
            <a:br>
              <a:rPr lang="en-US" sz="1600" dirty="0"/>
            </a:br>
            <a:endParaRPr lang="en-US" sz="1600" dirty="0"/>
          </a:p>
          <a:p>
            <a:r>
              <a:rPr lang="en-US" dirty="0" smtClean="0"/>
              <a:t> 																	</a:t>
            </a:r>
            <a:endParaRPr lang="en-US" dirty="0"/>
          </a:p>
        </p:txBody>
      </p:sp>
      <p:sp>
        <p:nvSpPr>
          <p:cNvPr id="4" name="TextBox 3"/>
          <p:cNvSpPr txBox="1"/>
          <p:nvPr/>
        </p:nvSpPr>
        <p:spPr>
          <a:xfrm>
            <a:off x="-325601" y="4133136"/>
            <a:ext cx="7434797" cy="1335750"/>
          </a:xfrm>
          <a:prstGeom prst="rect">
            <a:avLst/>
          </a:prstGeom>
          <a:noFill/>
        </p:spPr>
        <p:txBody>
          <a:bodyPr wrap="square" rtlCol="0">
            <a:spAutoFit/>
          </a:bodyPr>
          <a:lstStyle/>
          <a:p>
            <a:pPr algn="ctr">
              <a:lnSpc>
                <a:spcPct val="110000"/>
              </a:lnSpc>
            </a:pPr>
            <a:r>
              <a:rPr lang="en-US" sz="1400" b="1" dirty="0" smtClean="0"/>
              <a:t>Plot to create a straight line graph:</a:t>
            </a:r>
          </a:p>
          <a:p>
            <a:pPr>
              <a:lnSpc>
                <a:spcPct val="110000"/>
              </a:lnSpc>
            </a:pPr>
            <a:r>
              <a:rPr lang="en-US" sz="1400" dirty="0"/>
              <a:t>	</a:t>
            </a:r>
            <a:r>
              <a:rPr lang="en-US" sz="1400" dirty="0" smtClean="0"/>
              <a:t>	      </a:t>
            </a:r>
            <a:r>
              <a:rPr lang="en-US" sz="1400" dirty="0" err="1" smtClean="0"/>
              <a:t>Zeroth</a:t>
            </a:r>
            <a:r>
              <a:rPr lang="en-US" sz="1400" baseline="30000" dirty="0" smtClean="0"/>
              <a:t> </a:t>
            </a:r>
            <a:r>
              <a:rPr lang="en-US" sz="1400" dirty="0" smtClean="0"/>
              <a:t>Order	        	           First Order		 Second Order</a:t>
            </a:r>
          </a:p>
          <a:p>
            <a:r>
              <a:rPr lang="en-US" sz="1400" i="1" dirty="0"/>
              <a:t>	</a:t>
            </a:r>
            <a:r>
              <a:rPr lang="en-US" sz="1400" i="1" dirty="0" smtClean="0"/>
              <a:t>	        [A] / Time			</a:t>
            </a:r>
            <a:r>
              <a:rPr lang="en-US" sz="1400" i="1" dirty="0" err="1" smtClean="0"/>
              <a:t>ln</a:t>
            </a:r>
            <a:r>
              <a:rPr lang="en-US" sz="1400" i="1" dirty="0" smtClean="0"/>
              <a:t>[A] / Time</a:t>
            </a:r>
            <a:r>
              <a:rPr lang="en-US" sz="1400" i="1" dirty="0"/>
              <a:t> </a:t>
            </a:r>
            <a:r>
              <a:rPr lang="en-US" sz="1400" i="1" dirty="0" smtClean="0"/>
              <a:t>                      1/[A] / time</a:t>
            </a:r>
            <a:endParaRPr lang="en-US" sz="1400" i="1" dirty="0"/>
          </a:p>
          <a:p>
            <a:endParaRPr lang="en-US" dirty="0"/>
          </a:p>
          <a:p>
            <a:r>
              <a:rPr lang="en-US" dirty="0" smtClean="0"/>
              <a:t>	</a:t>
            </a:r>
            <a:endParaRPr lang="en-US" dirty="0"/>
          </a:p>
        </p:txBody>
      </p:sp>
      <p:graphicFrame>
        <p:nvGraphicFramePr>
          <p:cNvPr id="9" name="Table 8"/>
          <p:cNvGraphicFramePr>
            <a:graphicFrameLocks noGrp="1"/>
          </p:cNvGraphicFramePr>
          <p:nvPr>
            <p:extLst/>
          </p:nvPr>
        </p:nvGraphicFramePr>
        <p:xfrm>
          <a:off x="2534885" y="1854413"/>
          <a:ext cx="3689589" cy="1699635"/>
        </p:xfrm>
        <a:graphic>
          <a:graphicData uri="http://schemas.openxmlformats.org/drawingml/2006/table">
            <a:tbl>
              <a:tblPr firstRow="1" bandRow="1">
                <a:tableStyleId>{5C22544A-7EE6-4342-B048-85BDC9FD1C3A}</a:tableStyleId>
              </a:tblPr>
              <a:tblGrid>
                <a:gridCol w="687628"/>
                <a:gridCol w="957249"/>
                <a:gridCol w="998704"/>
                <a:gridCol w="1046008"/>
              </a:tblGrid>
              <a:tr h="322705">
                <a:tc>
                  <a:txBody>
                    <a:bodyPr/>
                    <a:lstStyle/>
                    <a:p>
                      <a:pPr algn="ctr"/>
                      <a:r>
                        <a:rPr lang="en-US" sz="1400" b="0" dirty="0" smtClean="0"/>
                        <a:t>Trial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t>Initial [A] (</a:t>
                      </a:r>
                      <a:r>
                        <a:rPr lang="en-US" sz="1400" b="0" dirty="0" err="1" smtClean="0"/>
                        <a:t>mol</a:t>
                      </a:r>
                      <a:r>
                        <a:rPr lang="en-US" sz="1400" b="0" dirty="0" smtClean="0"/>
                        <a:t>/L)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t>Initial [B] (</a:t>
                      </a:r>
                      <a:r>
                        <a:rPr lang="en-US" sz="1400" b="0" dirty="0" err="1" smtClean="0"/>
                        <a:t>mol</a:t>
                      </a:r>
                      <a:r>
                        <a:rPr lang="en-US" sz="1400" b="0" dirty="0" smtClean="0"/>
                        <a:t>/L)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t>Initial</a:t>
                      </a:r>
                      <a:r>
                        <a:rPr lang="en-US" sz="1400" b="0" baseline="0" dirty="0" smtClean="0"/>
                        <a:t> Rate </a:t>
                      </a:r>
                    </a:p>
                    <a:p>
                      <a:pPr algn="ctr"/>
                      <a:r>
                        <a:rPr lang="en-US" sz="1400" b="0" baseline="0" dirty="0" smtClean="0"/>
                        <a:t>(</a:t>
                      </a:r>
                      <a:r>
                        <a:rPr lang="en-US" sz="1400" b="0" baseline="0" dirty="0" err="1" smtClean="0"/>
                        <a:t>mol</a:t>
                      </a:r>
                      <a:r>
                        <a:rPr lang="en-US" sz="1400" b="0" baseline="0" dirty="0" smtClean="0"/>
                        <a:t>/(L</a:t>
                      </a:r>
                      <a:r>
                        <a:rPr lang="en-US" sz="1400" b="0" baseline="0" dirty="0" smtClean="0">
                          <a:latin typeface="Wingdings"/>
                          <a:ea typeface="Wingdings"/>
                          <a:cs typeface="Wingdings"/>
                          <a:sym typeface="Wingdings"/>
                        </a:rPr>
                        <a:t></a:t>
                      </a:r>
                      <a:r>
                        <a:rPr lang="en-US" sz="1400" b="0" baseline="0" dirty="0" smtClean="0"/>
                        <a:t>s)</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2705">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0.002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2705">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0.200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0.002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2705">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0.200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0.200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0.004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3" name="Cloud Callout 12"/>
          <p:cNvSpPr/>
          <p:nvPr/>
        </p:nvSpPr>
        <p:spPr>
          <a:xfrm>
            <a:off x="1" y="1431993"/>
            <a:ext cx="2280989" cy="2003873"/>
          </a:xfrm>
          <a:prstGeom prst="cloudCallout">
            <a:avLst>
              <a:gd name="adj1" fmla="val 62051"/>
              <a:gd name="adj2" fmla="val 102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85000"/>
                  </a:schemeClr>
                </a:solidFill>
              </a:rPr>
              <a:t>When [A] is doubled, the rate do not change, so the reaction is zero order with respect to A</a:t>
            </a:r>
            <a:endParaRPr lang="en-US" sz="1400" dirty="0">
              <a:solidFill>
                <a:schemeClr val="bg1">
                  <a:lumMod val="85000"/>
                </a:schemeClr>
              </a:solidFill>
            </a:endParaRPr>
          </a:p>
        </p:txBody>
      </p:sp>
      <p:sp>
        <p:nvSpPr>
          <p:cNvPr id="14" name="Cloud Callout 13"/>
          <p:cNvSpPr/>
          <p:nvPr/>
        </p:nvSpPr>
        <p:spPr>
          <a:xfrm>
            <a:off x="6379425" y="1693524"/>
            <a:ext cx="2280991" cy="1824690"/>
          </a:xfrm>
          <a:prstGeom prst="cloudCallout">
            <a:avLst>
              <a:gd name="adj1" fmla="val -55787"/>
              <a:gd name="adj2" fmla="val 217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85000"/>
                  </a:schemeClr>
                </a:solidFill>
              </a:rPr>
              <a:t>When [B] is doubled, the rate doubles, so the reaction is first order with respect to B</a:t>
            </a:r>
            <a:endParaRPr lang="en-US" sz="1400" dirty="0">
              <a:solidFill>
                <a:schemeClr val="bg1">
                  <a:lumMod val="85000"/>
                </a:schemeClr>
              </a:solidFill>
            </a:endParaRP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5" name="Rectangle 14"/>
          <p:cNvSpPr/>
          <p:nvPr/>
        </p:nvSpPr>
        <p:spPr>
          <a:xfrm>
            <a:off x="6473083" y="4413778"/>
            <a:ext cx="2187333" cy="16644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 first and second order integrated rate laws can be found on the Kinetics section of the AP Equations Sheet</a:t>
            </a:r>
            <a:endParaRPr lang="en-US" sz="1400" dirty="0"/>
          </a:p>
        </p:txBody>
      </p:sp>
      <p:pic>
        <p:nvPicPr>
          <p:cNvPr id="2" name="Picture 1"/>
          <p:cNvPicPr>
            <a:picLocks noChangeAspect="1"/>
          </p:cNvPicPr>
          <p:nvPr/>
        </p:nvPicPr>
        <p:blipFill>
          <a:blip r:embed="rId5"/>
          <a:stretch>
            <a:fillRect/>
          </a:stretch>
        </p:blipFill>
        <p:spPr>
          <a:xfrm>
            <a:off x="18035" y="122785"/>
            <a:ext cx="4920546" cy="673521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p:cNvPicPr>
            <a:picLocks noChangeAspect="1"/>
          </p:cNvPicPr>
          <p:nvPr/>
        </p:nvPicPr>
        <p:blipFill>
          <a:blip r:embed="rId6"/>
          <a:stretch>
            <a:fillRect/>
          </a:stretch>
        </p:blipFill>
        <p:spPr>
          <a:xfrm>
            <a:off x="242353" y="733801"/>
            <a:ext cx="7691062" cy="882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stretch>
            <a:fillRect/>
          </a:stretch>
        </p:blipFill>
        <p:spPr>
          <a:xfrm>
            <a:off x="628718" y="1015950"/>
            <a:ext cx="7200900" cy="5410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776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4551" y="1059361"/>
            <a:ext cx="2347156" cy="3398682"/>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Half-life (First Order)</a:t>
            </a:r>
            <a:endParaRPr lang="en-US" dirty="0"/>
          </a:p>
        </p:txBody>
      </p:sp>
      <p:sp>
        <p:nvSpPr>
          <p:cNvPr id="8" name="Content Placeholder 7"/>
          <p:cNvSpPr>
            <a:spLocks noGrp="1"/>
          </p:cNvSpPr>
          <p:nvPr>
            <p:ph sz="half" idx="1"/>
          </p:nvPr>
        </p:nvSpPr>
        <p:spPr>
          <a:xfrm>
            <a:off x="2646161" y="801384"/>
            <a:ext cx="5451420" cy="3035038"/>
          </a:xfrm>
        </p:spPr>
        <p:txBody>
          <a:bodyPr/>
          <a:lstStyle/>
          <a:p>
            <a:r>
              <a:rPr lang="en-US" dirty="0" smtClean="0"/>
              <a:t>Time needed for the concentration of reactant to reach half its initial value</a:t>
            </a:r>
          </a:p>
          <a:p>
            <a:pPr lvl="1"/>
            <a:r>
              <a:rPr lang="en-US" dirty="0" smtClean="0"/>
              <a:t>Time to reach half concentration is dependent on k, not initial concentration</a:t>
            </a:r>
          </a:p>
          <a:p>
            <a:pPr lvl="1"/>
            <a:r>
              <a:rPr lang="en-US" dirty="0" smtClean="0"/>
              <a:t>Half life remains constant in a first order reaction</a:t>
            </a:r>
          </a:p>
          <a:p>
            <a:r>
              <a:rPr lang="en-US" b="1" dirty="0" smtClean="0"/>
              <a:t>Example</a:t>
            </a:r>
            <a:r>
              <a:rPr lang="en-US" b="1" dirty="0"/>
              <a:t>:</a:t>
            </a:r>
            <a:r>
              <a:rPr lang="en-US" b="1" dirty="0" smtClean="0"/>
              <a:t> </a:t>
            </a:r>
            <a:r>
              <a:rPr lang="en-US" dirty="0" smtClean="0"/>
              <a:t>when t</a:t>
            </a:r>
            <a:r>
              <a:rPr lang="en-US" baseline="-25000" dirty="0" smtClean="0"/>
              <a:t>1/2</a:t>
            </a:r>
            <a:r>
              <a:rPr lang="en-US" dirty="0" smtClean="0"/>
              <a:t>= 30 sec, the concentration is halved each 30 seconds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24571" y="6183631"/>
            <a:ext cx="9144000" cy="830997"/>
          </a:xfrm>
          <a:prstGeom prst="rect">
            <a:avLst/>
          </a:prstGeom>
          <a:noFill/>
        </p:spPr>
        <p:txBody>
          <a:bodyPr wrap="square" rtlCol="0">
            <a:spAutoFit/>
          </a:bodyPr>
          <a:lstStyle/>
          <a:p>
            <a:r>
              <a:rPr lang="en-US" sz="1500" dirty="0" smtClean="0"/>
              <a:t>LO 4.3: </a:t>
            </a:r>
            <a:r>
              <a:rPr lang="en-US" sz="1500" dirty="0"/>
              <a:t>The student is able to connect the half-life of a reaction to the rate constant of a first-order reaction and justify the use of this relation in terms of the reaction being a first-order reaction. </a:t>
            </a:r>
          </a:p>
          <a:p>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Rectangle 2"/>
          <p:cNvSpPr/>
          <p:nvPr/>
        </p:nvSpPr>
        <p:spPr>
          <a:xfrm>
            <a:off x="7070385" y="3599008"/>
            <a:ext cx="1872021" cy="16945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8117649" y="385977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8574849" y="467997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438515" y="4458043"/>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438404" y="3599096"/>
            <a:ext cx="1872021" cy="16945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854565" y="4308613"/>
            <a:ext cx="115246" cy="1198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374415" y="385766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509334" y="4642951"/>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2889114" y="385766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085387" y="4677867"/>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533699" y="4368623"/>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464165" y="5108032"/>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12041" y="4716929"/>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842943" y="5130623"/>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059997" y="4294645"/>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854565" y="5052201"/>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3849391" y="3697386"/>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4784531" y="3593350"/>
            <a:ext cx="1872021" cy="16945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948250" y="4604668"/>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328030" y="3819384"/>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972615" y="4330340"/>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6281859" y="5092340"/>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293481" y="5013918"/>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217518" y="3795886"/>
            <a:ext cx="128682" cy="1337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438404" y="5415916"/>
            <a:ext cx="6823839" cy="584776"/>
          </a:xfrm>
          <a:prstGeom prst="rect">
            <a:avLst/>
          </a:prstGeom>
          <a:noFill/>
        </p:spPr>
        <p:txBody>
          <a:bodyPr wrap="square" rtlCol="0">
            <a:spAutoFit/>
          </a:bodyPr>
          <a:lstStyle/>
          <a:p>
            <a:r>
              <a:rPr lang="en-US" sz="1600" dirty="0" smtClean="0"/>
              <a:t>Initial Conditions               After 30 seconds	</a:t>
            </a:r>
            <a:r>
              <a:rPr lang="en-US" sz="1600" dirty="0"/>
              <a:t> </a:t>
            </a:r>
            <a:r>
              <a:rPr lang="en-US" sz="1600" dirty="0" smtClean="0"/>
              <a:t>          After 60 seconds</a:t>
            </a:r>
          </a:p>
          <a:p>
            <a:r>
              <a:rPr lang="en-US" sz="1600" i="1" dirty="0"/>
              <a:t> </a:t>
            </a:r>
            <a:r>
              <a:rPr lang="en-US" sz="1600" i="1" dirty="0" smtClean="0"/>
              <a:t>(12 molecules)		     (6 molecules)	</a:t>
            </a:r>
            <a:r>
              <a:rPr lang="en-US" sz="1600" i="1" dirty="0"/>
              <a:t> </a:t>
            </a:r>
            <a:r>
              <a:rPr lang="en-US" sz="1600" i="1" dirty="0" smtClean="0"/>
              <a:t>             (3 molecules)</a:t>
            </a:r>
            <a:r>
              <a:rPr lang="en-US" sz="1600" dirty="0" smtClean="0"/>
              <a:t>	</a:t>
            </a:r>
            <a:endParaRPr lang="en-US" sz="1600" dirty="0"/>
          </a:p>
        </p:txBody>
      </p:sp>
      <p:sp>
        <p:nvSpPr>
          <p:cNvPr id="9" name="Rounded Rectangular Callout 8"/>
          <p:cNvSpPr/>
          <p:nvPr/>
        </p:nvSpPr>
        <p:spPr>
          <a:xfrm>
            <a:off x="394551" y="4738456"/>
            <a:ext cx="1911100" cy="1425634"/>
          </a:xfrm>
          <a:prstGeom prst="wedgeRoundRectCallout">
            <a:avLst>
              <a:gd name="adj1" fmla="val 21102"/>
              <a:gd name="adj2" fmla="val -3528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The first order half life equation is derived from the first order integrated rate law</a:t>
            </a:r>
            <a:endParaRPr lang="en-US" sz="1400" dirty="0"/>
          </a:p>
        </p:txBody>
      </p:sp>
      <p:sp>
        <p:nvSpPr>
          <p:cNvPr id="19" name="Curved Left Arrow 18"/>
          <p:cNvSpPr/>
          <p:nvPr/>
        </p:nvSpPr>
        <p:spPr>
          <a:xfrm rot="10965271">
            <a:off x="17509" y="1042246"/>
            <a:ext cx="592923" cy="4961783"/>
          </a:xfrm>
          <a:prstGeom prst="curvedLeftArrow">
            <a:avLst>
              <a:gd name="adj1" fmla="val 35098"/>
              <a:gd name="adj2" fmla="val 109021"/>
              <a:gd name="adj3" fmla="val 495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1097342" y="3818833"/>
            <a:ext cx="1035693" cy="609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89903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31667"/>
            <a:ext cx="7556313" cy="549697"/>
          </a:xfrm>
        </p:spPr>
        <p:txBody>
          <a:bodyPr/>
          <a:lstStyle/>
          <a:p>
            <a:r>
              <a:rPr lang="en-US" sz="2800" dirty="0" smtClean="0"/>
              <a:t>Collision Theory and Reaction Mechanisms</a:t>
            </a:r>
            <a:endParaRPr lang="en-US" sz="2800" dirty="0"/>
          </a:p>
        </p:txBody>
      </p:sp>
      <p:sp>
        <p:nvSpPr>
          <p:cNvPr id="5" name="Content Placeholder 4"/>
          <p:cNvSpPr>
            <a:spLocks noGrp="1"/>
          </p:cNvSpPr>
          <p:nvPr>
            <p:ph sz="half" idx="1"/>
          </p:nvPr>
        </p:nvSpPr>
        <p:spPr>
          <a:xfrm>
            <a:off x="149420" y="519104"/>
            <a:ext cx="8753321" cy="5337595"/>
          </a:xfrm>
        </p:spPr>
        <p:txBody>
          <a:bodyPr>
            <a:normAutofit/>
          </a:bodyPr>
          <a:lstStyle/>
          <a:p>
            <a:r>
              <a:rPr lang="en-US" dirty="0" smtClean="0"/>
              <a:t>In a successful collision</a:t>
            </a:r>
          </a:p>
          <a:p>
            <a:pPr lvl="1"/>
            <a:r>
              <a:rPr lang="en-US" dirty="0" smtClean="0"/>
              <a:t>Molecules have enough energy to overcome </a:t>
            </a:r>
            <a:r>
              <a:rPr lang="en-US" i="1" dirty="0" smtClean="0"/>
              <a:t>E</a:t>
            </a:r>
            <a:r>
              <a:rPr lang="en-US" i="1" baseline="-25000" dirty="0" smtClean="0"/>
              <a:t>a.</a:t>
            </a:r>
            <a:endParaRPr lang="en-US" baseline="-25000" dirty="0" smtClean="0"/>
          </a:p>
          <a:p>
            <a:pPr lvl="1"/>
            <a:r>
              <a:rPr lang="en-US" dirty="0" smtClean="0"/>
              <a:t>Molecules collide with proper orientation to break the bonds.</a:t>
            </a:r>
          </a:p>
          <a:p>
            <a:r>
              <a:rPr lang="en-US" dirty="0" smtClean="0"/>
              <a:t>In a Mechanism</a:t>
            </a:r>
          </a:p>
          <a:p>
            <a:pPr lvl="1"/>
            <a:r>
              <a:rPr lang="en-US" dirty="0" smtClean="0"/>
              <a:t>The rate law of any elementary reaction can be written from its stoichiometry.</a:t>
            </a:r>
          </a:p>
          <a:p>
            <a:pPr lvl="1"/>
            <a:r>
              <a:rPr lang="en-US" dirty="0" smtClean="0"/>
              <a:t>The rate law of the slow step is the rate law of the overall reaction.</a:t>
            </a:r>
          </a:p>
          <a:p>
            <a:r>
              <a:rPr lang="en-US" dirty="0" smtClean="0"/>
              <a:t>The larger the rate constant, the larger the percentage of molecules having successful collisions.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11585"/>
            <a:ext cx="9144000" cy="892552"/>
          </a:xfrm>
          <a:prstGeom prst="rect">
            <a:avLst/>
          </a:prstGeom>
          <a:noFill/>
        </p:spPr>
        <p:txBody>
          <a:bodyPr wrap="square" rtlCol="0">
            <a:spAutoFit/>
          </a:bodyPr>
          <a:lstStyle/>
          <a:p>
            <a:r>
              <a:rPr lang="en-US" sz="1600" dirty="0" smtClean="0"/>
              <a:t>LO: 4.4: Connect </a:t>
            </a:r>
            <a:r>
              <a:rPr lang="en-US" sz="1600" dirty="0"/>
              <a:t>the rate law for an elementary reaction to the </a:t>
            </a:r>
            <a:r>
              <a:rPr lang="en-US" sz="1600" dirty="0" smtClean="0"/>
              <a:t>frequency/success </a:t>
            </a:r>
            <a:r>
              <a:rPr lang="en-US" sz="1600" dirty="0"/>
              <a:t>of molecular collisions, including connecting the frequency and success to the order and rate </a:t>
            </a:r>
            <a:r>
              <a:rPr lang="en-US" sz="1600" dirty="0" smtClean="0"/>
              <a:t>constant</a:t>
            </a:r>
            <a:r>
              <a:rPr lang="en-US" sz="1600" dirty="0"/>
              <a:t>.</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p:cNvPicPr>
            <a:picLocks noChangeAspect="1"/>
          </p:cNvPicPr>
          <p:nvPr/>
        </p:nvPicPr>
        <p:blipFill>
          <a:blip r:embed="rId5"/>
          <a:stretch>
            <a:fillRect/>
          </a:stretch>
        </p:blipFill>
        <p:spPr>
          <a:xfrm>
            <a:off x="1753732" y="4171457"/>
            <a:ext cx="6207972" cy="2145966"/>
          </a:xfrm>
          <a:prstGeom prst="rect">
            <a:avLst/>
          </a:prstGeom>
          <a:ln>
            <a:solidFill>
              <a:schemeClr val="accent1"/>
            </a:solidFill>
          </a:ln>
        </p:spPr>
      </p:pic>
      <p:sp>
        <p:nvSpPr>
          <p:cNvPr id="10" name="Rounded Rectangle 9"/>
          <p:cNvSpPr/>
          <p:nvPr/>
        </p:nvSpPr>
        <p:spPr>
          <a:xfrm>
            <a:off x="1170433" y="5860824"/>
            <a:ext cx="7520648" cy="82604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here after you identify the rate determining step AND have written the rate law</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644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Successful and Unsuccessful Molecular Collisions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21995" y="5929469"/>
            <a:ext cx="9144000" cy="1200329"/>
          </a:xfrm>
          <a:prstGeom prst="rect">
            <a:avLst/>
          </a:prstGeom>
          <a:noFill/>
        </p:spPr>
        <p:txBody>
          <a:bodyPr wrap="square" rtlCol="0">
            <a:spAutoFit/>
          </a:bodyPr>
          <a:lstStyle/>
          <a:p>
            <a:r>
              <a:rPr lang="en-US" dirty="0" smtClean="0"/>
              <a:t>LO 4.5: </a:t>
            </a:r>
            <a:r>
              <a:rPr lang="en-US" dirty="0"/>
              <a:t>The student is able to explain the difference between collisions that convert reactants to products and those that do not in terms of energy distributions and molecular orientation.</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026" name="Picture 2" descr="http://ibchem.com/IB/ibfiles/states/sta_img/MB2.gif"/>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5947" y="1896608"/>
            <a:ext cx="4762500" cy="32385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p:cNvSpPr txBox="1"/>
          <p:nvPr/>
        </p:nvSpPr>
        <p:spPr>
          <a:xfrm>
            <a:off x="1654629" y="2090057"/>
            <a:ext cx="533400" cy="369332"/>
          </a:xfrm>
          <a:prstGeom prst="rect">
            <a:avLst/>
          </a:prstGeom>
          <a:solidFill>
            <a:schemeClr val="bg1"/>
          </a:solidFill>
        </p:spPr>
        <p:txBody>
          <a:bodyPr wrap="square" rtlCol="0">
            <a:spAutoFit/>
          </a:bodyPr>
          <a:lstStyle/>
          <a:p>
            <a:r>
              <a:rPr lang="en-US" dirty="0" smtClean="0"/>
              <a:t>A</a:t>
            </a:r>
            <a:endParaRPr lang="en-US" dirty="0"/>
          </a:p>
        </p:txBody>
      </p:sp>
      <p:sp>
        <p:nvSpPr>
          <p:cNvPr id="13" name="TextBox 12"/>
          <p:cNvSpPr txBox="1"/>
          <p:nvPr/>
        </p:nvSpPr>
        <p:spPr>
          <a:xfrm>
            <a:off x="1921329" y="2865227"/>
            <a:ext cx="533400" cy="369332"/>
          </a:xfrm>
          <a:prstGeom prst="rect">
            <a:avLst/>
          </a:prstGeom>
          <a:solidFill>
            <a:schemeClr val="bg1"/>
          </a:solidFill>
        </p:spPr>
        <p:txBody>
          <a:bodyPr wrap="square" rtlCol="0">
            <a:spAutoFit/>
          </a:bodyPr>
          <a:lstStyle/>
          <a:p>
            <a:r>
              <a:rPr lang="en-US" dirty="0"/>
              <a:t>B</a:t>
            </a:r>
          </a:p>
        </p:txBody>
      </p:sp>
      <p:sp>
        <p:nvSpPr>
          <p:cNvPr id="14" name="TextBox 13"/>
          <p:cNvSpPr txBox="1"/>
          <p:nvPr/>
        </p:nvSpPr>
        <p:spPr>
          <a:xfrm>
            <a:off x="2340429" y="3202293"/>
            <a:ext cx="533400" cy="369332"/>
          </a:xfrm>
          <a:prstGeom prst="rect">
            <a:avLst/>
          </a:prstGeom>
          <a:solidFill>
            <a:schemeClr val="bg1"/>
          </a:solidFill>
        </p:spPr>
        <p:txBody>
          <a:bodyPr wrap="square" rtlCol="0">
            <a:spAutoFit/>
          </a:bodyPr>
          <a:lstStyle/>
          <a:p>
            <a:r>
              <a:rPr lang="en-US" dirty="0"/>
              <a:t>C</a:t>
            </a:r>
          </a:p>
        </p:txBody>
      </p:sp>
      <p:sp>
        <p:nvSpPr>
          <p:cNvPr id="15" name="TextBox 14"/>
          <p:cNvSpPr txBox="1"/>
          <p:nvPr/>
        </p:nvSpPr>
        <p:spPr>
          <a:xfrm>
            <a:off x="2982685" y="3524819"/>
            <a:ext cx="729343" cy="369332"/>
          </a:xfrm>
          <a:prstGeom prst="rect">
            <a:avLst/>
          </a:prstGeom>
          <a:solidFill>
            <a:schemeClr val="bg1"/>
          </a:solidFill>
        </p:spPr>
        <p:txBody>
          <a:bodyPr wrap="square" rtlCol="0">
            <a:spAutoFit/>
          </a:bodyPr>
          <a:lstStyle/>
          <a:p>
            <a:r>
              <a:rPr lang="en-US" dirty="0" smtClean="0"/>
              <a:t>D</a:t>
            </a:r>
            <a:endParaRPr lang="en-US" dirty="0"/>
          </a:p>
        </p:txBody>
      </p:sp>
      <p:sp>
        <p:nvSpPr>
          <p:cNvPr id="4" name="TextBox 3"/>
          <p:cNvSpPr txBox="1"/>
          <p:nvPr/>
        </p:nvSpPr>
        <p:spPr>
          <a:xfrm>
            <a:off x="163286" y="5135109"/>
            <a:ext cx="8708571" cy="646331"/>
          </a:xfrm>
          <a:prstGeom prst="rect">
            <a:avLst/>
          </a:prstGeom>
          <a:noFill/>
        </p:spPr>
        <p:txBody>
          <a:bodyPr wrap="square" rtlCol="0">
            <a:spAutoFit/>
          </a:bodyPr>
          <a:lstStyle/>
          <a:p>
            <a:r>
              <a:rPr lang="en-US" dirty="0" smtClean="0"/>
              <a:t>Question: Which curve indicates the particles most likely to produce collisions that result in a chemical change? Justify your selection.</a:t>
            </a:r>
            <a:endParaRPr lang="en-US" dirty="0"/>
          </a:p>
        </p:txBody>
      </p:sp>
      <p:sp>
        <p:nvSpPr>
          <p:cNvPr id="5" name="TextBox 4"/>
          <p:cNvSpPr txBox="1"/>
          <p:nvPr/>
        </p:nvSpPr>
        <p:spPr>
          <a:xfrm>
            <a:off x="5421086" y="2411481"/>
            <a:ext cx="3189514" cy="2031325"/>
          </a:xfrm>
          <a:prstGeom prst="rect">
            <a:avLst/>
          </a:prstGeom>
          <a:noFill/>
        </p:spPr>
        <p:txBody>
          <a:bodyPr wrap="square" rtlCol="0">
            <a:spAutoFit/>
          </a:bodyPr>
          <a:lstStyle/>
          <a:p>
            <a:r>
              <a:rPr lang="en-US" dirty="0" smtClean="0">
                <a:solidFill>
                  <a:srgbClr val="FF0000"/>
                </a:solidFill>
              </a:rPr>
              <a:t>Curve D because a larger number of its particles have higher kinetic energies, and so are more likely to overcome the activation energy barrier when they collide.</a:t>
            </a:r>
            <a:endParaRPr lang="en-US" dirty="0">
              <a:solidFill>
                <a:srgbClr val="FF0000"/>
              </a:solidFill>
            </a:endParaRPr>
          </a:p>
        </p:txBody>
      </p:sp>
      <p:sp>
        <p:nvSpPr>
          <p:cNvPr id="16" name="Rounded Rectangle 15"/>
          <p:cNvSpPr/>
          <p:nvPr/>
        </p:nvSpPr>
        <p:spPr>
          <a:xfrm>
            <a:off x="5241270" y="2451826"/>
            <a:ext cx="3656071" cy="199097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Click here after you have chosen the correct curve and justified your answer.</a:t>
            </a:r>
            <a:endParaRPr lang="en-US" dirty="0"/>
          </a:p>
        </p:txBody>
      </p:sp>
      <p:sp>
        <p:nvSpPr>
          <p:cNvPr id="17" name="TextBox 16"/>
          <p:cNvSpPr txBox="1"/>
          <p:nvPr/>
        </p:nvSpPr>
        <p:spPr>
          <a:xfrm>
            <a:off x="239710" y="1308220"/>
            <a:ext cx="5725662" cy="646331"/>
          </a:xfrm>
          <a:prstGeom prst="rect">
            <a:avLst/>
          </a:prstGeom>
          <a:noFill/>
        </p:spPr>
        <p:txBody>
          <a:bodyPr wrap="square" rtlCol="0">
            <a:spAutoFit/>
          </a:bodyPr>
          <a:lstStyle/>
          <a:p>
            <a:r>
              <a:rPr lang="en-US" dirty="0" smtClean="0"/>
              <a:t>Assume that all of these curves show the distribution of molecular speeds for the same substance.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753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6" presetClass="exit" presetSubtype="32" fill="hold" grpId="0" nodeType="withEffect">
                                  <p:stCondLst>
                                    <p:cond delay="0"/>
                                  </p:stCondLst>
                                  <p:childTnLst>
                                    <p:animEffect transition="out" filter="circle(out)">
                                      <p:cBhvr>
                                        <p:cTn id="12" dur="2000"/>
                                        <p:tgtEl>
                                          <p:spTgt spid="16"/>
                                        </p:tgtEl>
                                      </p:cBhvr>
                                    </p:animEffect>
                                    <p:set>
                                      <p:cBhvr>
                                        <p:cTn id="13"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6" grpId="1" animBg="1"/>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Temperature and Reaction Rate</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21995" y="5688209"/>
            <a:ext cx="9144000" cy="1200329"/>
          </a:xfrm>
          <a:prstGeom prst="rect">
            <a:avLst/>
          </a:prstGeom>
          <a:noFill/>
        </p:spPr>
        <p:txBody>
          <a:bodyPr wrap="square" rtlCol="0">
            <a:spAutoFit/>
          </a:bodyPr>
          <a:lstStyle/>
          <a:p>
            <a:r>
              <a:rPr lang="en-US" dirty="0" smtClean="0"/>
              <a:t>LO 4.6: </a:t>
            </a:r>
            <a:r>
              <a:rPr lang="en-US" dirty="0"/>
              <a:t>The student is able to use representations of the energy profile for an elementary reaction (from the reactants, through the transition state, to the products) to make qualitative predictions regarding the relative temperature dependence of the reaction rate.</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4" name="TextBox 3"/>
          <p:cNvSpPr txBox="1"/>
          <p:nvPr/>
        </p:nvSpPr>
        <p:spPr>
          <a:xfrm>
            <a:off x="163286" y="3277788"/>
            <a:ext cx="3722913" cy="1754326"/>
          </a:xfrm>
          <a:prstGeom prst="rect">
            <a:avLst/>
          </a:prstGeom>
          <a:noFill/>
        </p:spPr>
        <p:txBody>
          <a:bodyPr wrap="square" rtlCol="0">
            <a:spAutoFit/>
          </a:bodyPr>
          <a:lstStyle/>
          <a:p>
            <a:r>
              <a:rPr lang="en-US" dirty="0" smtClean="0"/>
              <a:t>In order for both Reaction A and Reaction B to proceed in the forward direction at the same rate, which reaction would need to be at the higher temperature? Justify your choice.</a:t>
            </a:r>
            <a:endParaRPr lang="en-US" dirty="0"/>
          </a:p>
        </p:txBody>
      </p:sp>
      <p:sp>
        <p:nvSpPr>
          <p:cNvPr id="5" name="TextBox 4"/>
          <p:cNvSpPr txBox="1"/>
          <p:nvPr/>
        </p:nvSpPr>
        <p:spPr>
          <a:xfrm>
            <a:off x="4593995" y="3277788"/>
            <a:ext cx="4343176" cy="2308324"/>
          </a:xfrm>
          <a:prstGeom prst="rect">
            <a:avLst/>
          </a:prstGeom>
          <a:noFill/>
        </p:spPr>
        <p:txBody>
          <a:bodyPr wrap="square" rtlCol="0">
            <a:spAutoFit/>
          </a:bodyPr>
          <a:lstStyle/>
          <a:p>
            <a:r>
              <a:rPr lang="en-US" sz="1600" dirty="0" smtClean="0">
                <a:solidFill>
                  <a:srgbClr val="FF0000"/>
                </a:solidFill>
              </a:rPr>
              <a:t>The greater the activation energy, the slower the reaction. Since Reaction A has a greater activation energy, it should be slower than Reaction B at the same temperature. To bring its rate up to that of Reaction B would require increasing its temperature. Important note: It does not matter at all, in answering this question, that Reaction A is endothermic and Reaction B is exothermic.</a:t>
            </a:r>
            <a:endParaRPr lang="en-US" sz="1600" dirty="0">
              <a:solidFill>
                <a:srgbClr val="FF0000"/>
              </a:solidFill>
            </a:endParaRPr>
          </a:p>
        </p:txBody>
      </p:sp>
      <p:pic>
        <p:nvPicPr>
          <p:cNvPr id="6" name="Picture 5"/>
          <p:cNvPicPr>
            <a:picLocks noChangeAspect="1"/>
          </p:cNvPicPr>
          <p:nvPr/>
        </p:nvPicPr>
        <p:blipFill>
          <a:blip r:embed="rId5"/>
          <a:stretch>
            <a:fillRect/>
          </a:stretch>
        </p:blipFill>
        <p:spPr>
          <a:xfrm>
            <a:off x="1457230" y="961971"/>
            <a:ext cx="5638800" cy="2050473"/>
          </a:xfrm>
          <a:prstGeom prst="rect">
            <a:avLst/>
          </a:prstGeom>
        </p:spPr>
      </p:pic>
      <p:sp>
        <p:nvSpPr>
          <p:cNvPr id="8" name="TextBox 7"/>
          <p:cNvSpPr txBox="1"/>
          <p:nvPr/>
        </p:nvSpPr>
        <p:spPr>
          <a:xfrm>
            <a:off x="2362200" y="2806359"/>
            <a:ext cx="1321196" cy="369332"/>
          </a:xfrm>
          <a:prstGeom prst="rect">
            <a:avLst/>
          </a:prstGeom>
          <a:noFill/>
        </p:spPr>
        <p:txBody>
          <a:bodyPr wrap="none" rtlCol="0">
            <a:spAutoFit/>
          </a:bodyPr>
          <a:lstStyle/>
          <a:p>
            <a:r>
              <a:rPr lang="en-US" dirty="0" smtClean="0"/>
              <a:t>Reaction A</a:t>
            </a:r>
            <a:endParaRPr lang="en-US" dirty="0"/>
          </a:p>
        </p:txBody>
      </p:sp>
      <p:sp>
        <p:nvSpPr>
          <p:cNvPr id="17" name="TextBox 16"/>
          <p:cNvSpPr txBox="1"/>
          <p:nvPr/>
        </p:nvSpPr>
        <p:spPr>
          <a:xfrm>
            <a:off x="5148943" y="2806359"/>
            <a:ext cx="1293944" cy="369332"/>
          </a:xfrm>
          <a:prstGeom prst="rect">
            <a:avLst/>
          </a:prstGeom>
          <a:noFill/>
        </p:spPr>
        <p:txBody>
          <a:bodyPr wrap="none" rtlCol="0">
            <a:spAutoFit/>
          </a:bodyPr>
          <a:lstStyle/>
          <a:p>
            <a:r>
              <a:rPr lang="en-US" dirty="0" smtClean="0"/>
              <a:t>Reaction B</a:t>
            </a:r>
            <a:endParaRPr lang="en-US" dirty="0"/>
          </a:p>
        </p:txBody>
      </p:sp>
      <p:sp>
        <p:nvSpPr>
          <p:cNvPr id="13" name="Rounded Rectangle 12"/>
          <p:cNvSpPr/>
          <p:nvPr/>
        </p:nvSpPr>
        <p:spPr>
          <a:xfrm>
            <a:off x="4501467" y="3149416"/>
            <a:ext cx="4435704" cy="243669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Click here to see answer and justification.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076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6" presetClass="exit" presetSubtype="32" fill="hold" grpId="0" nodeType="withEffect">
                                  <p:stCondLst>
                                    <p:cond delay="0"/>
                                  </p:stCondLst>
                                  <p:childTnLst>
                                    <p:animEffect transition="out" filter="circle(out)">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3" grpId="1" animBg="1"/>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9806" y="128007"/>
            <a:ext cx="7556313" cy="1116106"/>
          </a:xfrm>
        </p:spPr>
        <p:txBody>
          <a:bodyPr/>
          <a:lstStyle/>
          <a:p>
            <a:r>
              <a:rPr lang="en-US" dirty="0" smtClean="0"/>
              <a:t>Reaction Mechanisms</a:t>
            </a:r>
            <a:endParaRPr lang="en-US" dirty="0"/>
          </a:p>
        </p:txBody>
      </p:sp>
      <p:sp>
        <p:nvSpPr>
          <p:cNvPr id="7" name="Rectangle 6"/>
          <p:cNvSpPr/>
          <p:nvPr/>
        </p:nvSpPr>
        <p:spPr>
          <a:xfrm>
            <a:off x="73892" y="4722812"/>
            <a:ext cx="8941801" cy="132343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1600" dirty="0">
                <a:solidFill>
                  <a:schemeClr val="bg1"/>
                </a:solidFill>
              </a:rPr>
              <a:t>Answer:  Both are consistent.  In both mechanisms, the molecularity of the slow, rate determining step is consistent with the rate law.  Furthermore, the sum of the elementary steps for both mechanisms gives the overall balanced equation for the reaction. </a:t>
            </a:r>
            <a:endParaRPr lang="en-US" sz="1600" dirty="0" smtClean="0">
              <a:solidFill>
                <a:schemeClr val="bg1"/>
              </a:solidFill>
            </a:endParaRPr>
          </a:p>
          <a:p>
            <a:r>
              <a:rPr lang="en-US" sz="1600" dirty="0" smtClean="0">
                <a:solidFill>
                  <a:schemeClr val="bg1"/>
                </a:solidFill>
              </a:rPr>
              <a:t> </a:t>
            </a:r>
          </a:p>
          <a:p>
            <a:r>
              <a:rPr lang="en-US" sz="1600" dirty="0" smtClean="0">
                <a:solidFill>
                  <a:schemeClr val="bg1"/>
                </a:solidFill>
              </a:rPr>
              <a:t>Intermediates in mechanism 1:  X, XY</a:t>
            </a:r>
            <a:r>
              <a:rPr lang="en-US" sz="1000" dirty="0" smtClean="0">
                <a:solidFill>
                  <a:schemeClr val="bg1"/>
                </a:solidFill>
              </a:rPr>
              <a:t>2</a:t>
            </a:r>
            <a:r>
              <a:rPr lang="en-US" sz="1600" dirty="0" smtClean="0">
                <a:solidFill>
                  <a:schemeClr val="bg1"/>
                </a:solidFill>
              </a:rPr>
              <a:t>.   </a:t>
            </a:r>
            <a:r>
              <a:rPr lang="en-US" sz="1600" dirty="0">
                <a:solidFill>
                  <a:schemeClr val="bg1"/>
                </a:solidFill>
              </a:rPr>
              <a:t>Intermediates in mechanism </a:t>
            </a:r>
            <a:r>
              <a:rPr lang="en-US" sz="1600" dirty="0" smtClean="0">
                <a:solidFill>
                  <a:schemeClr val="bg1"/>
                </a:solidFill>
              </a:rPr>
              <a:t>2:  X, XY, Y, X</a:t>
            </a:r>
            <a:r>
              <a:rPr lang="en-US" sz="1000" dirty="0" smtClean="0">
                <a:solidFill>
                  <a:schemeClr val="bg1"/>
                </a:solidFill>
              </a:rPr>
              <a:t>2</a:t>
            </a:r>
            <a:r>
              <a:rPr lang="en-US" sz="1600" dirty="0" smtClean="0">
                <a:solidFill>
                  <a:schemeClr val="bg1"/>
                </a:solidFill>
              </a:rPr>
              <a:t>Y</a:t>
            </a:r>
            <a:endParaRPr lang="en-US" sz="1600" dirty="0">
              <a:solidFill>
                <a:schemeClr val="bg1"/>
              </a:solidFill>
            </a:endParaRPr>
          </a:p>
        </p:txBody>
      </p:sp>
      <p:sp>
        <p:nvSpPr>
          <p:cNvPr id="8" name="TextBox 7"/>
          <p:cNvSpPr txBox="1"/>
          <p:nvPr/>
        </p:nvSpPr>
        <p:spPr>
          <a:xfrm>
            <a:off x="0" y="6096059"/>
            <a:ext cx="9144000" cy="1107996"/>
          </a:xfrm>
          <a:prstGeom prst="rect">
            <a:avLst/>
          </a:prstGeom>
          <a:noFill/>
        </p:spPr>
        <p:txBody>
          <a:bodyPr wrap="square" rtlCol="0">
            <a:spAutoFit/>
          </a:bodyPr>
          <a:lstStyle/>
          <a:p>
            <a:r>
              <a:rPr lang="en-US" sz="1600" dirty="0" smtClean="0"/>
              <a:t>LO</a:t>
            </a:r>
            <a:r>
              <a:rPr lang="en-US" sz="1600" b="1" dirty="0" smtClean="0"/>
              <a:t> </a:t>
            </a:r>
            <a:r>
              <a:rPr lang="en-US" sz="1600" dirty="0" smtClean="0"/>
              <a:t>4.7: Evaluate </a:t>
            </a:r>
            <a:r>
              <a:rPr lang="en-US" sz="1600" dirty="0"/>
              <a:t>alternative explanations, as expressed by reaction mechanisms, to determine which are consistent with data regarding the overall rate of a reaction, and data that can be used to infer the presence of a reaction intermediate</a:t>
            </a:r>
            <a:r>
              <a:rPr lang="en-US" sz="1600" dirty="0" smtClean="0"/>
              <a:t>.</a:t>
            </a:r>
          </a:p>
          <a:p>
            <a:r>
              <a:rPr lang="en-US" dirty="0" smtClean="0"/>
              <a:t> 																	</a:t>
            </a:r>
            <a:endParaRPr lang="en-US" dirty="0"/>
          </a:p>
        </p:txBody>
      </p:sp>
      <p:sp>
        <p:nvSpPr>
          <p:cNvPr id="10" name="Rectangle 9"/>
          <p:cNvSpPr/>
          <p:nvPr/>
        </p:nvSpPr>
        <p:spPr>
          <a:xfrm>
            <a:off x="73892" y="890335"/>
            <a:ext cx="8201891" cy="4093428"/>
          </a:xfrm>
          <a:prstGeom prst="rect">
            <a:avLst/>
          </a:prstGeom>
        </p:spPr>
        <p:txBody>
          <a:bodyPr wrap="square">
            <a:spAutoFit/>
          </a:bodyPr>
          <a:lstStyle/>
          <a:p>
            <a:pPr lvl="0"/>
            <a:r>
              <a:rPr lang="en-US" dirty="0"/>
              <a:t>	</a:t>
            </a:r>
            <a:r>
              <a:rPr lang="en-US" sz="1600" b="1" dirty="0" smtClean="0"/>
              <a:t>X</a:t>
            </a:r>
            <a:r>
              <a:rPr lang="en-US" sz="1600" b="1" baseline="-25000" dirty="0" smtClean="0"/>
              <a:t>2</a:t>
            </a:r>
            <a:r>
              <a:rPr lang="en-US" sz="1600" b="1" dirty="0" smtClean="0"/>
              <a:t>  </a:t>
            </a:r>
            <a:r>
              <a:rPr lang="en-US" sz="1600" b="1" dirty="0"/>
              <a:t>+  Y</a:t>
            </a:r>
            <a:r>
              <a:rPr lang="en-US" sz="1600" b="1" baseline="-25000" dirty="0"/>
              <a:t>2</a:t>
            </a:r>
            <a:r>
              <a:rPr lang="en-US" sz="1600" b="1" dirty="0"/>
              <a:t>  </a:t>
            </a:r>
            <a:r>
              <a:rPr lang="en-US" sz="1600" b="1" dirty="0">
                <a:sym typeface="Symbol"/>
              </a:rPr>
              <a:t></a:t>
            </a:r>
            <a:r>
              <a:rPr lang="en-US" sz="1600" b="1" dirty="0"/>
              <a:t>  X</a:t>
            </a:r>
            <a:r>
              <a:rPr lang="en-US" sz="1600" b="1" baseline="-25000" dirty="0"/>
              <a:t>2</a:t>
            </a:r>
            <a:r>
              <a:rPr lang="en-US" sz="1600" b="1" dirty="0"/>
              <a:t>Y</a:t>
            </a:r>
            <a:r>
              <a:rPr lang="en-US" sz="1600" b="1" baseline="-25000" dirty="0"/>
              <a:t>2</a:t>
            </a:r>
            <a:r>
              <a:rPr lang="en-US" sz="1600" b="1" dirty="0"/>
              <a:t>		rate = k[X</a:t>
            </a:r>
            <a:r>
              <a:rPr lang="en-US" sz="1600" b="1" baseline="-25000" dirty="0"/>
              <a:t>2</a:t>
            </a:r>
            <a:r>
              <a:rPr lang="en-US" sz="1600" b="1" dirty="0"/>
              <a:t>]</a:t>
            </a:r>
            <a:endParaRPr lang="en-US" sz="1600" dirty="0"/>
          </a:p>
          <a:p>
            <a:r>
              <a:rPr lang="en-US" sz="1600" dirty="0"/>
              <a:t> </a:t>
            </a:r>
          </a:p>
          <a:p>
            <a:r>
              <a:rPr lang="en-US" sz="1600" dirty="0" smtClean="0"/>
              <a:t>A </a:t>
            </a:r>
            <a:r>
              <a:rPr lang="en-US" sz="1600" dirty="0"/>
              <a:t>reaction and its experimentally determined rate law are represented above.  A chemist </a:t>
            </a:r>
            <a:r>
              <a:rPr lang="en-US" sz="1600" dirty="0" smtClean="0"/>
              <a:t>proposes </a:t>
            </a:r>
            <a:r>
              <a:rPr lang="en-US" sz="1600" dirty="0"/>
              <a:t>two different possible mechanisms for the reaction, which are given below.</a:t>
            </a:r>
          </a:p>
          <a:p>
            <a:r>
              <a:rPr lang="en-US" sz="1600" dirty="0"/>
              <a:t> </a:t>
            </a:r>
          </a:p>
          <a:p>
            <a:r>
              <a:rPr lang="en-US" sz="1600" dirty="0"/>
              <a:t>			</a:t>
            </a:r>
            <a:r>
              <a:rPr lang="en-US" sz="1600" u="sng" dirty="0"/>
              <a:t>Mechanism 1</a:t>
            </a:r>
            <a:r>
              <a:rPr lang="en-US" sz="1600" dirty="0"/>
              <a:t>					</a:t>
            </a:r>
            <a:r>
              <a:rPr lang="en-US" sz="1600" u="sng" dirty="0"/>
              <a:t>Mechanism 2</a:t>
            </a:r>
            <a:endParaRPr lang="en-US" sz="1600" dirty="0"/>
          </a:p>
          <a:p>
            <a:r>
              <a:rPr lang="en-US" sz="1600" dirty="0"/>
              <a:t> </a:t>
            </a:r>
          </a:p>
          <a:p>
            <a:r>
              <a:rPr lang="en-US" sz="1600" dirty="0"/>
              <a:t>		   X</a:t>
            </a:r>
            <a:r>
              <a:rPr lang="en-US" sz="1600" baseline="-25000" dirty="0"/>
              <a:t>2</a:t>
            </a:r>
            <a:r>
              <a:rPr lang="en-US" sz="1600" dirty="0"/>
              <a:t>  </a:t>
            </a:r>
            <a:r>
              <a:rPr lang="en-US" sz="1600" dirty="0">
                <a:sym typeface="Symbol"/>
              </a:rPr>
              <a:t></a:t>
            </a:r>
            <a:r>
              <a:rPr lang="en-US" sz="1600" dirty="0"/>
              <a:t>  2X	</a:t>
            </a:r>
            <a:r>
              <a:rPr lang="en-US" sz="1600" dirty="0" smtClean="0"/>
              <a:t>	(</a:t>
            </a:r>
            <a:r>
              <a:rPr lang="en-US" sz="1600" dirty="0"/>
              <a:t>slow)		     </a:t>
            </a:r>
            <a:r>
              <a:rPr lang="en-US" sz="1600" dirty="0" smtClean="0"/>
              <a:t>       </a:t>
            </a:r>
            <a:r>
              <a:rPr lang="en-US" sz="1600" dirty="0"/>
              <a:t>X</a:t>
            </a:r>
            <a:r>
              <a:rPr lang="en-US" sz="1600" baseline="-25000" dirty="0"/>
              <a:t>2</a:t>
            </a:r>
            <a:r>
              <a:rPr lang="en-US" sz="1600" dirty="0"/>
              <a:t> </a:t>
            </a:r>
            <a:r>
              <a:rPr lang="en-US" sz="1600" dirty="0">
                <a:sym typeface="Symbol"/>
              </a:rPr>
              <a:t></a:t>
            </a:r>
            <a:r>
              <a:rPr lang="en-US" sz="1600" dirty="0"/>
              <a:t>  2X		</a:t>
            </a:r>
            <a:r>
              <a:rPr lang="en-US" sz="1600" dirty="0" smtClean="0"/>
              <a:t>	(</a:t>
            </a:r>
            <a:r>
              <a:rPr lang="en-US" sz="1600" dirty="0"/>
              <a:t>slow)</a:t>
            </a:r>
          </a:p>
          <a:p>
            <a:r>
              <a:rPr lang="en-US" sz="1600" dirty="0"/>
              <a:t>	</a:t>
            </a:r>
            <a:r>
              <a:rPr lang="en-US" sz="1600" dirty="0" smtClean="0"/>
              <a:t>  X  </a:t>
            </a:r>
            <a:r>
              <a:rPr lang="en-US" sz="1600" dirty="0"/>
              <a:t>+  Y</a:t>
            </a:r>
            <a:r>
              <a:rPr lang="en-US" sz="1600" baseline="-25000" dirty="0"/>
              <a:t>2</a:t>
            </a:r>
            <a:r>
              <a:rPr lang="en-US" sz="1600" dirty="0"/>
              <a:t>  </a:t>
            </a:r>
            <a:r>
              <a:rPr lang="en-US" sz="1600" dirty="0">
                <a:sym typeface="Symbol"/>
              </a:rPr>
              <a:t></a:t>
            </a:r>
            <a:r>
              <a:rPr lang="en-US" sz="1600" dirty="0"/>
              <a:t>  XY</a:t>
            </a:r>
            <a:r>
              <a:rPr lang="en-US" sz="1600" baseline="-25000" dirty="0"/>
              <a:t>2</a:t>
            </a:r>
            <a:r>
              <a:rPr lang="en-US" sz="1600" dirty="0"/>
              <a:t>	</a:t>
            </a:r>
            <a:r>
              <a:rPr lang="en-US" sz="1600" dirty="0" smtClean="0"/>
              <a:t>	(</a:t>
            </a:r>
            <a:r>
              <a:rPr lang="en-US" sz="1600" dirty="0"/>
              <a:t>fast)		  </a:t>
            </a:r>
            <a:r>
              <a:rPr lang="en-US" sz="1600" dirty="0" smtClean="0"/>
              <a:t> </a:t>
            </a:r>
            <a:r>
              <a:rPr lang="en-US" sz="1600" dirty="0"/>
              <a:t>X  +  Y</a:t>
            </a:r>
            <a:r>
              <a:rPr lang="en-US" sz="1600" baseline="-25000" dirty="0"/>
              <a:t>2</a:t>
            </a:r>
            <a:r>
              <a:rPr lang="en-US" sz="1600" dirty="0"/>
              <a:t>  </a:t>
            </a:r>
            <a:r>
              <a:rPr lang="en-US" sz="1600" dirty="0">
                <a:sym typeface="Symbol"/>
              </a:rPr>
              <a:t></a:t>
            </a:r>
            <a:r>
              <a:rPr lang="en-US" sz="1600" dirty="0"/>
              <a:t>  XY  +  </a:t>
            </a:r>
            <a:r>
              <a:rPr lang="en-US" sz="1600" dirty="0" smtClean="0"/>
              <a:t>Y	</a:t>
            </a:r>
            <a:r>
              <a:rPr lang="en-US" sz="1600" dirty="0"/>
              <a:t>	(fast)</a:t>
            </a:r>
          </a:p>
          <a:p>
            <a:r>
              <a:rPr lang="en-US" sz="1600" dirty="0"/>
              <a:t>       </a:t>
            </a:r>
            <a:r>
              <a:rPr lang="en-US" sz="1600" dirty="0" smtClean="0"/>
              <a:t>X  </a:t>
            </a:r>
            <a:r>
              <a:rPr lang="en-US" sz="1600" dirty="0"/>
              <a:t>+  XY</a:t>
            </a:r>
            <a:r>
              <a:rPr lang="en-US" sz="1600" baseline="-25000" dirty="0"/>
              <a:t>2</a:t>
            </a:r>
            <a:r>
              <a:rPr lang="en-US" sz="1600" dirty="0"/>
              <a:t>  </a:t>
            </a:r>
            <a:r>
              <a:rPr lang="en-US" sz="1600" dirty="0">
                <a:sym typeface="Symbol"/>
              </a:rPr>
              <a:t></a:t>
            </a:r>
            <a:r>
              <a:rPr lang="en-US" sz="1600" dirty="0"/>
              <a:t>  X</a:t>
            </a:r>
            <a:r>
              <a:rPr lang="en-US" sz="1600" baseline="-25000" dirty="0"/>
              <a:t>2</a:t>
            </a:r>
            <a:r>
              <a:rPr lang="en-US" sz="1600" dirty="0"/>
              <a:t>Y</a:t>
            </a:r>
            <a:r>
              <a:rPr lang="en-US" sz="1600" baseline="-25000" dirty="0"/>
              <a:t>2</a:t>
            </a:r>
            <a:r>
              <a:rPr lang="en-US" sz="1600" dirty="0"/>
              <a:t>	</a:t>
            </a:r>
            <a:r>
              <a:rPr lang="en-US" sz="1600" dirty="0" smtClean="0"/>
              <a:t>	(</a:t>
            </a:r>
            <a:r>
              <a:rPr lang="en-US" sz="1600" dirty="0"/>
              <a:t>fast)		</a:t>
            </a:r>
            <a:r>
              <a:rPr lang="en-US" sz="1600" dirty="0" smtClean="0"/>
              <a:t>  </a:t>
            </a:r>
            <a:r>
              <a:rPr lang="en-US" sz="1600" dirty="0"/>
              <a:t>X  +  XY  </a:t>
            </a:r>
            <a:r>
              <a:rPr lang="en-US" sz="1600" dirty="0">
                <a:sym typeface="Symbol"/>
              </a:rPr>
              <a:t></a:t>
            </a:r>
            <a:r>
              <a:rPr lang="en-US" sz="1600" dirty="0"/>
              <a:t>  X</a:t>
            </a:r>
            <a:r>
              <a:rPr lang="en-US" sz="1600" baseline="-25000" dirty="0"/>
              <a:t>2</a:t>
            </a:r>
            <a:r>
              <a:rPr lang="en-US" sz="1600" dirty="0"/>
              <a:t>Y		</a:t>
            </a:r>
            <a:r>
              <a:rPr lang="en-US" sz="1600" dirty="0" smtClean="0"/>
              <a:t>	(</a:t>
            </a:r>
            <a:r>
              <a:rPr lang="en-US" sz="1600" dirty="0"/>
              <a:t>fast)</a:t>
            </a:r>
          </a:p>
          <a:p>
            <a:r>
              <a:rPr lang="en-US" sz="1600" dirty="0"/>
              <a:t>								 </a:t>
            </a:r>
            <a:r>
              <a:rPr lang="en-US" sz="1600" dirty="0" smtClean="0"/>
              <a:t>	 </a:t>
            </a:r>
            <a:r>
              <a:rPr lang="en-US" sz="1600" dirty="0"/>
              <a:t>X</a:t>
            </a:r>
            <a:r>
              <a:rPr lang="en-US" sz="1600" baseline="-25000" dirty="0"/>
              <a:t>2</a:t>
            </a:r>
            <a:r>
              <a:rPr lang="en-US" sz="1600" dirty="0"/>
              <a:t>Y  +  Y  </a:t>
            </a:r>
            <a:r>
              <a:rPr lang="en-US" sz="1600" dirty="0">
                <a:sym typeface="Symbol"/>
              </a:rPr>
              <a:t></a:t>
            </a:r>
            <a:r>
              <a:rPr lang="en-US" sz="1600" dirty="0"/>
              <a:t>  X</a:t>
            </a:r>
            <a:r>
              <a:rPr lang="en-US" sz="1600" baseline="-25000" dirty="0"/>
              <a:t>2</a:t>
            </a:r>
            <a:r>
              <a:rPr lang="en-US" sz="1600" dirty="0"/>
              <a:t>Y</a:t>
            </a:r>
            <a:r>
              <a:rPr lang="en-US" sz="1600" baseline="-25000" dirty="0"/>
              <a:t>2</a:t>
            </a:r>
            <a:r>
              <a:rPr lang="en-US" sz="1600" dirty="0"/>
              <a:t>		</a:t>
            </a:r>
            <a:r>
              <a:rPr lang="en-US" sz="1600" dirty="0" smtClean="0"/>
              <a:t>	(</a:t>
            </a:r>
            <a:r>
              <a:rPr lang="en-US" sz="1600" dirty="0"/>
              <a:t>fast)</a:t>
            </a:r>
          </a:p>
          <a:p>
            <a:r>
              <a:rPr lang="en-US" sz="1600" dirty="0"/>
              <a:t>	</a:t>
            </a:r>
            <a:endParaRPr lang="en-US" sz="1600" dirty="0" smtClean="0"/>
          </a:p>
          <a:p>
            <a:r>
              <a:rPr lang="en-US" sz="1600" dirty="0" smtClean="0"/>
              <a:t>Based </a:t>
            </a:r>
            <a:r>
              <a:rPr lang="en-US" sz="1600" dirty="0"/>
              <a:t>on the information above, which of the </a:t>
            </a:r>
            <a:r>
              <a:rPr lang="en-US" sz="1600" dirty="0" smtClean="0"/>
              <a:t>mechanisms is/are </a:t>
            </a:r>
            <a:r>
              <a:rPr lang="en-US" sz="1600" dirty="0"/>
              <a:t>consistent with the rate </a:t>
            </a:r>
            <a:r>
              <a:rPr lang="en-US" sz="1600" dirty="0" smtClean="0"/>
              <a:t>law?  List the intermediates in each mechanism:</a:t>
            </a:r>
            <a:endParaRPr lang="en-US" sz="1600" dirty="0"/>
          </a:p>
          <a:p>
            <a:pPr lvl="0"/>
            <a:endParaRPr lang="en-US" dirty="0"/>
          </a:p>
        </p:txBody>
      </p:sp>
      <p:sp>
        <p:nvSpPr>
          <p:cNvPr id="6" name="TextBox 5"/>
          <p:cNvSpPr txBox="1"/>
          <p:nvPr/>
        </p:nvSpPr>
        <p:spPr>
          <a:xfrm>
            <a:off x="8036119" y="-56659"/>
            <a:ext cx="979575" cy="369332"/>
          </a:xfrm>
          <a:prstGeom prst="rect">
            <a:avLst/>
          </a:prstGeom>
          <a:noFill/>
        </p:spPr>
        <p:txBody>
          <a:bodyPr wrap="square" rtlCol="0">
            <a:spAutoFit/>
          </a:bodyPr>
          <a:lstStyle/>
          <a:p>
            <a:r>
              <a:rPr lang="en-US" dirty="0" smtClean="0">
                <a:hlinkClick r:id="rId2" invalidUrl="http://apchemistrynmsi.wikispaces.com/file/view/12 Kinetics.pdf/522333370/12 Kinetics.pdf"/>
              </a:rPr>
              <a:t>Source</a:t>
            </a:r>
            <a:endParaRPr lang="en-US" dirty="0"/>
          </a:p>
        </p:txBody>
      </p:sp>
      <p:sp>
        <p:nvSpPr>
          <p:cNvPr id="9" name="TextBox 8"/>
          <p:cNvSpPr txBox="1"/>
          <p:nvPr/>
        </p:nvSpPr>
        <p:spPr>
          <a:xfrm>
            <a:off x="8120735" y="1816854"/>
            <a:ext cx="894959" cy="369332"/>
          </a:xfrm>
          <a:prstGeom prst="rect">
            <a:avLst/>
          </a:prstGeom>
          <a:noFill/>
        </p:spPr>
        <p:txBody>
          <a:bodyPr wrap="square" rtlCol="0">
            <a:spAutoFit/>
          </a:bodyPr>
          <a:lstStyle/>
          <a:p>
            <a:r>
              <a:rPr lang="en-US" dirty="0" smtClean="0">
                <a:hlinkClick r:id="rId3"/>
              </a:rPr>
              <a:t>Video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02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7784" y="317839"/>
            <a:ext cx="6881381" cy="781288"/>
          </a:xfrm>
        </p:spPr>
        <p:txBody>
          <a:bodyPr/>
          <a:lstStyle/>
          <a:p>
            <a:r>
              <a:rPr lang="en-US" dirty="0"/>
              <a:t>Reaction Mechanisms</a:t>
            </a:r>
          </a:p>
        </p:txBody>
      </p:sp>
      <p:sp>
        <p:nvSpPr>
          <p:cNvPr id="8" name="Rectangle 7"/>
          <p:cNvSpPr/>
          <p:nvPr/>
        </p:nvSpPr>
        <p:spPr>
          <a:xfrm>
            <a:off x="355600" y="1265382"/>
            <a:ext cx="7578436" cy="4524315"/>
          </a:xfrm>
          <a:prstGeom prst="rect">
            <a:avLst/>
          </a:prstGeom>
        </p:spPr>
        <p:txBody>
          <a:bodyPr wrap="square">
            <a:spAutoFit/>
          </a:bodyPr>
          <a:lstStyle/>
          <a:p>
            <a:pPr lvl="0"/>
            <a:r>
              <a:rPr lang="en-US" dirty="0"/>
              <a:t>The rate law for a reaction is found to be Rate = k[A]</a:t>
            </a:r>
            <a:r>
              <a:rPr lang="en-US" baseline="30000" dirty="0"/>
              <a:t>2</a:t>
            </a:r>
            <a:r>
              <a:rPr lang="en-US" dirty="0"/>
              <a:t>[B].  </a:t>
            </a:r>
            <a:r>
              <a:rPr lang="en-US" dirty="0" smtClean="0"/>
              <a:t>What is the intermediate?  Which </a:t>
            </a:r>
            <a:r>
              <a:rPr lang="en-US" dirty="0"/>
              <a:t>of the following mechanisms gives this rate law</a:t>
            </a:r>
            <a:r>
              <a:rPr lang="en-US" dirty="0" smtClean="0"/>
              <a:t>?</a:t>
            </a:r>
          </a:p>
          <a:p>
            <a:pPr lvl="0"/>
            <a:endParaRPr lang="en-US" dirty="0"/>
          </a:p>
          <a:p>
            <a:r>
              <a:rPr lang="en-US" dirty="0"/>
              <a:t>	I.  	A  +  B  </a:t>
            </a:r>
            <a:r>
              <a:rPr lang="en-US" b="1" dirty="0"/>
              <a:t>⇄ </a:t>
            </a:r>
            <a:r>
              <a:rPr lang="en-US" dirty="0"/>
              <a:t> E  (fast)</a:t>
            </a:r>
          </a:p>
          <a:p>
            <a:r>
              <a:rPr lang="en-US" dirty="0"/>
              <a:t>		E  +  B  </a:t>
            </a:r>
            <a:r>
              <a:rPr lang="en-US" dirty="0">
                <a:sym typeface="Symbol"/>
              </a:rPr>
              <a:t></a:t>
            </a:r>
            <a:r>
              <a:rPr lang="en-US" dirty="0"/>
              <a:t> C  +  D  (slow)</a:t>
            </a:r>
          </a:p>
          <a:p>
            <a:r>
              <a:rPr lang="en-US" dirty="0"/>
              <a:t> </a:t>
            </a:r>
          </a:p>
          <a:p>
            <a:r>
              <a:rPr lang="en-US" dirty="0"/>
              <a:t>	II.	A  +  B  </a:t>
            </a:r>
            <a:r>
              <a:rPr lang="en-US" b="1" dirty="0"/>
              <a:t>⇄ </a:t>
            </a:r>
            <a:r>
              <a:rPr lang="en-US" dirty="0"/>
              <a:t> E  (fast)</a:t>
            </a:r>
          </a:p>
          <a:p>
            <a:r>
              <a:rPr lang="en-US" dirty="0"/>
              <a:t>		E  +  A  </a:t>
            </a:r>
            <a:r>
              <a:rPr lang="en-US" dirty="0">
                <a:sym typeface="Symbol"/>
              </a:rPr>
              <a:t></a:t>
            </a:r>
            <a:r>
              <a:rPr lang="en-US" dirty="0"/>
              <a:t> C  +  D  (slow)</a:t>
            </a:r>
          </a:p>
          <a:p>
            <a:r>
              <a:rPr lang="en-US" dirty="0"/>
              <a:t> </a:t>
            </a:r>
          </a:p>
          <a:p>
            <a:r>
              <a:rPr lang="en-US" dirty="0"/>
              <a:t>	III.	A  +  A  </a:t>
            </a:r>
            <a:r>
              <a:rPr lang="en-US" dirty="0">
                <a:sym typeface="Symbol"/>
              </a:rPr>
              <a:t></a:t>
            </a:r>
            <a:r>
              <a:rPr lang="en-US" dirty="0"/>
              <a:t>  E (slow)</a:t>
            </a:r>
          </a:p>
          <a:p>
            <a:r>
              <a:rPr lang="en-US" dirty="0"/>
              <a:t>		E  +  B  </a:t>
            </a:r>
            <a:r>
              <a:rPr lang="en-US" dirty="0">
                <a:sym typeface="Symbol"/>
              </a:rPr>
              <a:t></a:t>
            </a:r>
            <a:r>
              <a:rPr lang="en-US" dirty="0"/>
              <a:t> C  +  D  (fast)</a:t>
            </a:r>
          </a:p>
          <a:p>
            <a:r>
              <a:rPr lang="en-US" dirty="0"/>
              <a:t>  </a:t>
            </a:r>
          </a:p>
          <a:p>
            <a:pPr lvl="0"/>
            <a:r>
              <a:rPr lang="en-US" dirty="0" smtClean="0"/>
              <a:t>A.  I</a:t>
            </a:r>
            <a:endParaRPr lang="en-US" dirty="0"/>
          </a:p>
          <a:p>
            <a:pPr lvl="0"/>
            <a:r>
              <a:rPr lang="en-US" dirty="0" smtClean="0"/>
              <a:t>B.  II</a:t>
            </a:r>
            <a:endParaRPr lang="en-US" dirty="0"/>
          </a:p>
          <a:p>
            <a:pPr lvl="0"/>
            <a:r>
              <a:rPr lang="en-US" dirty="0" smtClean="0"/>
              <a:t>C.  III</a:t>
            </a:r>
            <a:endParaRPr lang="en-US" dirty="0"/>
          </a:p>
          <a:p>
            <a:pPr lvl="0"/>
            <a:r>
              <a:rPr lang="en-US" dirty="0" smtClean="0"/>
              <a:t>D.  Two </a:t>
            </a:r>
            <a:r>
              <a:rPr lang="en-US" dirty="0"/>
              <a:t>of these</a:t>
            </a:r>
          </a:p>
        </p:txBody>
      </p:sp>
      <p:sp>
        <p:nvSpPr>
          <p:cNvPr id="12" name="TextBox 11"/>
          <p:cNvSpPr txBox="1"/>
          <p:nvPr/>
        </p:nvSpPr>
        <p:spPr>
          <a:xfrm>
            <a:off x="4294911" y="2198255"/>
            <a:ext cx="4405744" cy="378565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600" dirty="0">
                <a:solidFill>
                  <a:schemeClr val="bg1"/>
                </a:solidFill>
              </a:rPr>
              <a:t>Answer:  </a:t>
            </a:r>
            <a:r>
              <a:rPr lang="en-US" sz="1600" dirty="0" smtClean="0">
                <a:solidFill>
                  <a:schemeClr val="bg1"/>
                </a:solidFill>
              </a:rPr>
              <a:t>E is the intermediate.  Only </a:t>
            </a:r>
            <a:r>
              <a:rPr lang="en-US" sz="1600" dirty="0">
                <a:solidFill>
                  <a:schemeClr val="bg1"/>
                </a:solidFill>
              </a:rPr>
              <a:t>Mechanism II is consistent with the rate law. </a:t>
            </a:r>
            <a:r>
              <a:rPr lang="en-US" sz="1600" dirty="0" smtClean="0">
                <a:solidFill>
                  <a:schemeClr val="bg1"/>
                </a:solidFill>
              </a:rPr>
              <a:t>Whenever </a:t>
            </a:r>
            <a:r>
              <a:rPr lang="en-US" sz="1600" dirty="0">
                <a:solidFill>
                  <a:schemeClr val="bg1"/>
                </a:solidFill>
              </a:rPr>
              <a:t>a fast equilibrium step producing an intermediate precedes the slow rate determining </a:t>
            </a:r>
            <a:r>
              <a:rPr lang="en-US" sz="1600" dirty="0" smtClean="0">
                <a:solidFill>
                  <a:schemeClr val="bg1"/>
                </a:solidFill>
              </a:rPr>
              <a:t>step and we want to remove the intermediate from the rate law, we </a:t>
            </a:r>
            <a:r>
              <a:rPr lang="en-US" sz="1600" dirty="0">
                <a:solidFill>
                  <a:schemeClr val="bg1"/>
                </a:solidFill>
              </a:rPr>
              <a:t>can solve for the concentration of the intermediate by assuming that an equilibrium is established in the fast step.  The concentration of the intermediate in the rate determining slow step can be replaced with an expression derived from the equilibrium constant   </a:t>
            </a:r>
            <a:r>
              <a:rPr lang="en-US" sz="1600" dirty="0" smtClean="0">
                <a:solidFill>
                  <a:schemeClr val="bg1"/>
                </a:solidFill>
              </a:rPr>
              <a:t>[</a:t>
            </a:r>
            <a:r>
              <a:rPr lang="en-US" sz="1600" dirty="0">
                <a:solidFill>
                  <a:schemeClr val="bg1"/>
                </a:solidFill>
              </a:rPr>
              <a:t>E] =</a:t>
            </a:r>
            <a:r>
              <a:rPr lang="en-US" sz="1600" dirty="0" err="1">
                <a:solidFill>
                  <a:schemeClr val="bg1"/>
                </a:solidFill>
              </a:rPr>
              <a:t>K</a:t>
            </a:r>
            <a:r>
              <a:rPr lang="en-US" sz="1600" baseline="-25000" dirty="0" err="1">
                <a:solidFill>
                  <a:schemeClr val="bg1"/>
                </a:solidFill>
              </a:rPr>
              <a:t>eq</a:t>
            </a:r>
            <a:r>
              <a:rPr lang="en-US" sz="1600" dirty="0">
                <a:solidFill>
                  <a:schemeClr val="bg1"/>
                </a:solidFill>
              </a:rPr>
              <a:t>[A][B].  This substitution gives us the </a:t>
            </a:r>
            <a:r>
              <a:rPr lang="en-US" sz="1600" dirty="0" smtClean="0">
                <a:solidFill>
                  <a:schemeClr val="bg1"/>
                </a:solidFill>
              </a:rPr>
              <a:t>desired rate law: </a:t>
            </a:r>
            <a:r>
              <a:rPr lang="en-US" sz="1600" dirty="0">
                <a:solidFill>
                  <a:schemeClr val="bg1"/>
                </a:solidFill>
              </a:rPr>
              <a:t>rate = k’[A]</a:t>
            </a:r>
            <a:r>
              <a:rPr lang="en-US" sz="1600" baseline="30000" dirty="0">
                <a:solidFill>
                  <a:schemeClr val="bg1"/>
                </a:solidFill>
              </a:rPr>
              <a:t>2</a:t>
            </a:r>
            <a:r>
              <a:rPr lang="en-US" sz="1600" dirty="0">
                <a:solidFill>
                  <a:schemeClr val="bg1"/>
                </a:solidFill>
              </a:rPr>
              <a:t>[B]</a:t>
            </a:r>
          </a:p>
          <a:p>
            <a:endParaRPr lang="en-US" sz="1600" i="1" dirty="0"/>
          </a:p>
        </p:txBody>
      </p:sp>
      <p:sp>
        <p:nvSpPr>
          <p:cNvPr id="13" name="TextBox 12"/>
          <p:cNvSpPr txBox="1"/>
          <p:nvPr/>
        </p:nvSpPr>
        <p:spPr>
          <a:xfrm>
            <a:off x="0" y="6121178"/>
            <a:ext cx="9254836" cy="1077218"/>
          </a:xfrm>
          <a:prstGeom prst="rect">
            <a:avLst/>
          </a:prstGeom>
          <a:noFill/>
        </p:spPr>
        <p:txBody>
          <a:bodyPr wrap="square" rtlCol="0">
            <a:spAutoFit/>
          </a:bodyPr>
          <a:lstStyle/>
          <a:p>
            <a:r>
              <a:rPr lang="en-US" sz="1400" dirty="0" smtClean="0"/>
              <a:t>LO</a:t>
            </a:r>
            <a:r>
              <a:rPr lang="en-US" sz="1400" b="1" dirty="0" smtClean="0"/>
              <a:t> </a:t>
            </a:r>
            <a:r>
              <a:rPr lang="en-US" sz="1400" dirty="0"/>
              <a:t>4.7 The student is able to evaluate alternative explanations, as expressed by reaction mechanisms, to determine which are consistent with data regarding the overall rate of a reaction, and data that can be used to infer the presence of a </a:t>
            </a:r>
            <a:r>
              <a:rPr lang="en-US" sz="1400" dirty="0" smtClean="0"/>
              <a:t>reaction intermediate.</a:t>
            </a:r>
            <a:r>
              <a:rPr lang="en-US" dirty="0" smtClean="0"/>
              <a:t>																	</a:t>
            </a:r>
            <a:endParaRPr lang="en-US" dirty="0"/>
          </a:p>
        </p:txBody>
      </p:sp>
      <p:sp>
        <p:nvSpPr>
          <p:cNvPr id="6" name="TextBox 5"/>
          <p:cNvSpPr txBox="1"/>
          <p:nvPr/>
        </p:nvSpPr>
        <p:spPr>
          <a:xfrm>
            <a:off x="8036119" y="-56659"/>
            <a:ext cx="979575" cy="369332"/>
          </a:xfrm>
          <a:prstGeom prst="rect">
            <a:avLst/>
          </a:prstGeom>
          <a:noFill/>
        </p:spPr>
        <p:txBody>
          <a:bodyPr wrap="square" rtlCol="0">
            <a:spAutoFit/>
          </a:bodyPr>
          <a:lstStyle/>
          <a:p>
            <a:r>
              <a:rPr lang="en-US" dirty="0" smtClean="0">
                <a:hlinkClick r:id="rId2" invalidUrl="http://apchemistrynmsi.wikispaces.com/file/view/12 Kinetics.pdf/522333370/12 Kinetics.pdf"/>
              </a:rPr>
              <a:t>Source</a:t>
            </a:r>
            <a:endParaRPr lang="en-US" dirty="0"/>
          </a:p>
        </p:txBody>
      </p:sp>
      <p:sp>
        <p:nvSpPr>
          <p:cNvPr id="7" name="TextBox 6"/>
          <p:cNvSpPr txBox="1"/>
          <p:nvPr/>
        </p:nvSpPr>
        <p:spPr>
          <a:xfrm>
            <a:off x="8120735" y="1816854"/>
            <a:ext cx="894959" cy="369332"/>
          </a:xfrm>
          <a:prstGeom prst="rect">
            <a:avLst/>
          </a:prstGeom>
          <a:noFill/>
        </p:spPr>
        <p:txBody>
          <a:bodyPr wrap="square" rtlCol="0">
            <a:spAutoFit/>
          </a:bodyPr>
          <a:lstStyle/>
          <a:p>
            <a:r>
              <a:rPr lang="en-US" dirty="0" smtClean="0">
                <a:hlinkClick r:id="rId3"/>
              </a:rPr>
              <a:t>Video</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263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30763" y="911084"/>
            <a:ext cx="7556313" cy="439397"/>
          </a:xfrm>
        </p:spPr>
        <p:txBody>
          <a:bodyPr/>
          <a:lstStyle/>
          <a:p>
            <a:pPr lvl="1" algn="l" rtl="0">
              <a:spcBef>
                <a:spcPct val="0"/>
              </a:spcBef>
            </a:pPr>
            <a:r>
              <a:rPr lang="en-US" sz="1400" dirty="0">
                <a:latin typeface="+mn-lt"/>
              </a:rPr>
              <a:t>Draw and label </a:t>
            </a:r>
            <a:r>
              <a:rPr lang="en-US" sz="1400" dirty="0" smtClean="0">
                <a:latin typeface="+mn-lt"/>
              </a:rPr>
              <a:t>axes </a:t>
            </a:r>
            <a:r>
              <a:rPr lang="en-US" sz="1400" dirty="0">
                <a:latin typeface="+mn-lt"/>
              </a:rPr>
              <a:t>for the </a:t>
            </a:r>
            <a:r>
              <a:rPr lang="en-US" sz="1400" dirty="0" smtClean="0">
                <a:latin typeface="+mn-lt"/>
              </a:rPr>
              <a:t>energy profiles </a:t>
            </a:r>
            <a:r>
              <a:rPr lang="en-US" sz="1400" dirty="0">
                <a:latin typeface="+mn-lt"/>
              </a:rPr>
              <a:t>below.  Match the curves with the appropriate description</a:t>
            </a:r>
            <a:r>
              <a:rPr lang="en-US" sz="1400" dirty="0" smtClean="0">
                <a:latin typeface="+mn-lt"/>
              </a:rPr>
              <a:t>.</a:t>
            </a:r>
            <a:endParaRPr lang="en-US" sz="1400" dirty="0">
              <a:latin typeface="+mn-lt"/>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192499609"/>
              </p:ext>
            </p:extLst>
          </p:nvPr>
        </p:nvGraphicFramePr>
        <p:xfrm>
          <a:off x="376720" y="1459342"/>
          <a:ext cx="7436014" cy="2208276"/>
        </p:xfrm>
        <a:graphic>
          <a:graphicData uri="http://schemas.openxmlformats.org/drawingml/2006/table">
            <a:tbl>
              <a:tblPr firstRow="1" firstCol="1" bandRow="1">
                <a:tableStyleId>{5C22544A-7EE6-4342-B048-85BDC9FD1C3A}</a:tableStyleId>
              </a:tblPr>
              <a:tblGrid>
                <a:gridCol w="3718007"/>
                <a:gridCol w="3718007"/>
              </a:tblGrid>
              <a:tr h="517240">
                <a:tc>
                  <a:txBody>
                    <a:bodyPr/>
                    <a:lstStyle/>
                    <a:p>
                      <a:pPr marL="228600" marR="0" lvl="0" indent="-228600">
                        <a:lnSpc>
                          <a:spcPct val="115000"/>
                        </a:lnSpc>
                        <a:spcBef>
                          <a:spcPts val="0"/>
                        </a:spcBef>
                        <a:spcAft>
                          <a:spcPts val="0"/>
                        </a:spcAft>
                        <a:buFont typeface="+mj-lt"/>
                        <a:buAutoNum type="alphaUcPeriod"/>
                        <a:tabLst>
                          <a:tab pos="3427413" algn="l"/>
                        </a:tabLst>
                      </a:pPr>
                      <a:r>
                        <a:rPr lang="en-US" sz="1400" b="1" dirty="0" smtClean="0">
                          <a:solidFill>
                            <a:schemeClr val="tx1"/>
                          </a:solidFill>
                          <a:effectLst/>
                          <a:latin typeface="+mn-lt"/>
                          <a:cs typeface="Arial" panose="020B0604020202020204" pitchFamily="34" charset="0"/>
                        </a:rPr>
                        <a:t>exothermic </a:t>
                      </a:r>
                      <a:r>
                        <a:rPr lang="en-US" sz="1400" b="1" dirty="0">
                          <a:solidFill>
                            <a:schemeClr val="tx1"/>
                          </a:solidFill>
                          <a:effectLst/>
                          <a:latin typeface="+mn-lt"/>
                          <a:cs typeface="Arial" panose="020B0604020202020204" pitchFamily="34" charset="0"/>
                        </a:rPr>
                        <a:t>reaction with a 2 step mechanism </a:t>
                      </a:r>
                      <a:r>
                        <a:rPr lang="en-US" sz="1400" b="1" dirty="0" smtClean="0">
                          <a:solidFill>
                            <a:schemeClr val="tx1"/>
                          </a:solidFill>
                          <a:effectLst/>
                          <a:latin typeface="+mn-lt"/>
                          <a:cs typeface="Arial" panose="020B0604020202020204" pitchFamily="34" charset="0"/>
                        </a:rPr>
                        <a:t>where   </a:t>
                      </a:r>
                      <a:r>
                        <a:rPr lang="en-US" sz="1400" b="1" dirty="0">
                          <a:solidFill>
                            <a:schemeClr val="tx1"/>
                          </a:solidFill>
                          <a:effectLst/>
                          <a:latin typeface="+mn-lt"/>
                          <a:cs typeface="Arial" panose="020B0604020202020204" pitchFamily="34" charset="0"/>
                        </a:rPr>
                        <a:t>the first step is slow.</a:t>
                      </a:r>
                      <a:endParaRPr lang="en-US" sz="1400" b="1" dirty="0">
                        <a:solidFill>
                          <a:schemeClr val="tx1"/>
                        </a:solidFill>
                        <a:effectLst/>
                        <a:latin typeface="+mn-lt"/>
                        <a:ea typeface="Arial"/>
                        <a:cs typeface="Arial" panose="020B0604020202020204" pitchFamily="34" charset="0"/>
                      </a:endParaRPr>
                    </a:p>
                  </a:txBody>
                  <a:tcPr marL="35859" marR="35859" marT="0" marB="0">
                    <a:noFill/>
                  </a:tcPr>
                </a:tc>
                <a:tc>
                  <a:txBody>
                    <a:bodyPr/>
                    <a:lstStyle/>
                    <a:p>
                      <a:pPr marL="228600" marR="0" lvl="0" indent="-228600">
                        <a:lnSpc>
                          <a:spcPct val="115000"/>
                        </a:lnSpc>
                        <a:spcBef>
                          <a:spcPts val="0"/>
                        </a:spcBef>
                        <a:spcAft>
                          <a:spcPts val="0"/>
                        </a:spcAft>
                        <a:buFont typeface="+mj-lt"/>
                        <a:buAutoNum type="alphaUcPeriod" startAt="4"/>
                      </a:pPr>
                      <a:r>
                        <a:rPr lang="en-US" sz="1400" b="1" dirty="0" smtClean="0">
                          <a:solidFill>
                            <a:schemeClr val="tx1"/>
                          </a:solidFill>
                          <a:effectLst/>
                          <a:latin typeface="+mn-lt"/>
                          <a:cs typeface="Arial" panose="020B0604020202020204" pitchFamily="34" charset="0"/>
                        </a:rPr>
                        <a:t>endothermic </a:t>
                      </a:r>
                      <a:r>
                        <a:rPr lang="en-US" sz="1400" b="1" dirty="0">
                          <a:solidFill>
                            <a:schemeClr val="tx1"/>
                          </a:solidFill>
                          <a:effectLst/>
                          <a:latin typeface="+mn-lt"/>
                          <a:cs typeface="Arial" panose="020B0604020202020204" pitchFamily="34" charset="0"/>
                        </a:rPr>
                        <a:t>reaction with a 2 step mechanism where the first step is slow.</a:t>
                      </a:r>
                      <a:endParaRPr lang="en-US" sz="1400" b="1" dirty="0">
                        <a:solidFill>
                          <a:schemeClr val="tx1"/>
                        </a:solidFill>
                        <a:effectLst/>
                        <a:latin typeface="+mn-lt"/>
                        <a:ea typeface="Calibri"/>
                        <a:cs typeface="Arial" panose="020B0604020202020204" pitchFamily="34" charset="0"/>
                      </a:endParaRPr>
                    </a:p>
                  </a:txBody>
                  <a:tcPr marL="35859" marR="35859" marT="0" marB="0">
                    <a:noFill/>
                  </a:tcPr>
                </a:tc>
              </a:tr>
              <a:tr h="510738">
                <a:tc>
                  <a:txBody>
                    <a:bodyPr/>
                    <a:lstStyle/>
                    <a:p>
                      <a:pPr marL="228600" marR="0" lvl="0" indent="-228600">
                        <a:lnSpc>
                          <a:spcPct val="115000"/>
                        </a:lnSpc>
                        <a:spcBef>
                          <a:spcPts val="0"/>
                        </a:spcBef>
                        <a:spcAft>
                          <a:spcPts val="0"/>
                        </a:spcAft>
                        <a:buFont typeface="+mj-lt"/>
                        <a:buAutoNum type="alphaUcPeriod" startAt="2"/>
                        <a:tabLst>
                          <a:tab pos="3427413" algn="l"/>
                        </a:tabLst>
                      </a:pPr>
                      <a:r>
                        <a:rPr lang="en-US" sz="1400" b="1" dirty="0" smtClean="0">
                          <a:solidFill>
                            <a:schemeClr val="tx1"/>
                          </a:solidFill>
                          <a:effectLst/>
                          <a:latin typeface="+mn-lt"/>
                          <a:cs typeface="Arial" panose="020B0604020202020204" pitchFamily="34" charset="0"/>
                        </a:rPr>
                        <a:t>endothermic </a:t>
                      </a:r>
                      <a:r>
                        <a:rPr lang="en-US" sz="1400" b="1" dirty="0">
                          <a:solidFill>
                            <a:schemeClr val="tx1"/>
                          </a:solidFill>
                          <a:effectLst/>
                          <a:latin typeface="+mn-lt"/>
                          <a:cs typeface="Arial" panose="020B0604020202020204" pitchFamily="34" charset="0"/>
                        </a:rPr>
                        <a:t>reaction with a 2 step mechanism </a:t>
                      </a:r>
                      <a:r>
                        <a:rPr lang="en-US" sz="1400" b="1" dirty="0" smtClean="0">
                          <a:solidFill>
                            <a:schemeClr val="tx1"/>
                          </a:solidFill>
                          <a:effectLst/>
                          <a:latin typeface="+mn-lt"/>
                          <a:cs typeface="Arial" panose="020B0604020202020204" pitchFamily="34" charset="0"/>
                        </a:rPr>
                        <a:t>where </a:t>
                      </a:r>
                      <a:r>
                        <a:rPr lang="en-US" sz="1400" b="1" dirty="0">
                          <a:solidFill>
                            <a:schemeClr val="tx1"/>
                          </a:solidFill>
                          <a:effectLst/>
                          <a:latin typeface="+mn-lt"/>
                          <a:cs typeface="Arial" panose="020B0604020202020204" pitchFamily="34" charset="0"/>
                        </a:rPr>
                        <a:t>the second step is slow</a:t>
                      </a:r>
                      <a:r>
                        <a:rPr lang="en-US" sz="1400" b="1" dirty="0">
                          <a:effectLst/>
                          <a:latin typeface="+mn-lt"/>
                          <a:cs typeface="Arial" panose="020B0604020202020204" pitchFamily="34" charset="0"/>
                        </a:rPr>
                        <a:t>.</a:t>
                      </a:r>
                      <a:endParaRPr lang="en-US" sz="1400" b="1" dirty="0">
                        <a:solidFill>
                          <a:srgbClr val="000000"/>
                        </a:solidFill>
                        <a:effectLst/>
                        <a:latin typeface="+mn-lt"/>
                        <a:ea typeface="Arial"/>
                        <a:cs typeface="Arial" panose="020B0604020202020204" pitchFamily="34" charset="0"/>
                      </a:endParaRPr>
                    </a:p>
                  </a:txBody>
                  <a:tcPr marL="35859" marR="35859" marT="0" marB="0">
                    <a:noFill/>
                  </a:tcPr>
                </a:tc>
                <a:tc>
                  <a:txBody>
                    <a:bodyPr/>
                    <a:lstStyle/>
                    <a:p>
                      <a:pPr marL="228600" marR="0" lvl="0" indent="-228600">
                        <a:lnSpc>
                          <a:spcPct val="115000"/>
                        </a:lnSpc>
                        <a:spcBef>
                          <a:spcPts val="0"/>
                        </a:spcBef>
                        <a:spcAft>
                          <a:spcPts val="0"/>
                        </a:spcAft>
                        <a:buFont typeface="+mj-lt"/>
                        <a:buAutoNum type="alphaUcPeriod" startAt="5"/>
                      </a:pPr>
                      <a:r>
                        <a:rPr lang="en-US" sz="1400" b="1" dirty="0">
                          <a:solidFill>
                            <a:schemeClr val="tx1"/>
                          </a:solidFill>
                          <a:effectLst/>
                          <a:latin typeface="+mn-lt"/>
                          <a:cs typeface="Arial" panose="020B0604020202020204" pitchFamily="34" charset="0"/>
                        </a:rPr>
                        <a:t>exothermic reaction with a 1 step mechanism.</a:t>
                      </a:r>
                      <a:endParaRPr lang="en-US" sz="1400" b="1" dirty="0">
                        <a:solidFill>
                          <a:schemeClr val="tx1"/>
                        </a:solidFill>
                        <a:effectLst/>
                        <a:latin typeface="+mn-lt"/>
                        <a:ea typeface="Calibri"/>
                        <a:cs typeface="Arial" panose="020B0604020202020204" pitchFamily="34" charset="0"/>
                      </a:endParaRPr>
                    </a:p>
                  </a:txBody>
                  <a:tcPr marL="35859" marR="35859" marT="0" marB="0">
                    <a:noFill/>
                  </a:tcPr>
                </a:tc>
              </a:tr>
              <a:tr h="531586">
                <a:tc>
                  <a:txBody>
                    <a:bodyPr/>
                    <a:lstStyle/>
                    <a:p>
                      <a:pPr marL="228600" marR="0" lvl="0" indent="-228600">
                        <a:lnSpc>
                          <a:spcPct val="115000"/>
                        </a:lnSpc>
                        <a:spcBef>
                          <a:spcPts val="0"/>
                        </a:spcBef>
                        <a:spcAft>
                          <a:spcPts val="0"/>
                        </a:spcAft>
                        <a:buFont typeface="+mj-lt"/>
                        <a:buAutoNum type="alphaUcPeriod" startAt="3"/>
                        <a:tabLst>
                          <a:tab pos="3427413" algn="l"/>
                        </a:tabLst>
                      </a:pPr>
                      <a:r>
                        <a:rPr lang="en-US" sz="1400" b="1" dirty="0">
                          <a:solidFill>
                            <a:schemeClr val="tx1"/>
                          </a:solidFill>
                          <a:effectLst/>
                          <a:latin typeface="+mn-lt"/>
                          <a:cs typeface="Arial" panose="020B0604020202020204" pitchFamily="34" charset="0"/>
                        </a:rPr>
                        <a:t>exothermic reaction with a 2 step mechanism </a:t>
                      </a:r>
                      <a:r>
                        <a:rPr lang="en-US" sz="1400" b="1" dirty="0" smtClean="0">
                          <a:solidFill>
                            <a:schemeClr val="tx1"/>
                          </a:solidFill>
                          <a:effectLst/>
                          <a:latin typeface="+mn-lt"/>
                          <a:cs typeface="Arial" panose="020B0604020202020204" pitchFamily="34" charset="0"/>
                        </a:rPr>
                        <a:t>where   the </a:t>
                      </a:r>
                      <a:r>
                        <a:rPr lang="en-US" sz="1400" b="1" dirty="0">
                          <a:solidFill>
                            <a:schemeClr val="tx1"/>
                          </a:solidFill>
                          <a:effectLst/>
                          <a:latin typeface="+mn-lt"/>
                          <a:cs typeface="Arial" panose="020B0604020202020204" pitchFamily="34" charset="0"/>
                        </a:rPr>
                        <a:t>second step is slow.</a:t>
                      </a:r>
                      <a:endParaRPr lang="en-US" sz="1400" b="1" dirty="0">
                        <a:solidFill>
                          <a:schemeClr val="tx1"/>
                        </a:solidFill>
                        <a:effectLst/>
                        <a:latin typeface="+mn-lt"/>
                        <a:ea typeface="Arial"/>
                        <a:cs typeface="Arial" panose="020B0604020202020204" pitchFamily="34" charset="0"/>
                      </a:endParaRPr>
                    </a:p>
                  </a:txBody>
                  <a:tcPr marL="35859" marR="35859" marT="0" marB="0">
                    <a:noFill/>
                  </a:tcPr>
                </a:tc>
                <a:tc>
                  <a:txBody>
                    <a:bodyPr/>
                    <a:lstStyle/>
                    <a:p>
                      <a:pPr marL="228600" marR="0" lvl="0" indent="-228600">
                        <a:lnSpc>
                          <a:spcPct val="115000"/>
                        </a:lnSpc>
                        <a:spcBef>
                          <a:spcPts val="0"/>
                        </a:spcBef>
                        <a:spcAft>
                          <a:spcPts val="0"/>
                        </a:spcAft>
                        <a:buFont typeface="+mj-lt"/>
                        <a:buAutoNum type="alphaUcPeriod" startAt="6"/>
                      </a:pPr>
                      <a:r>
                        <a:rPr lang="en-US" sz="1400" b="1" dirty="0">
                          <a:solidFill>
                            <a:schemeClr val="tx1"/>
                          </a:solidFill>
                          <a:effectLst/>
                          <a:latin typeface="+mn-lt"/>
                          <a:cs typeface="Arial" panose="020B0604020202020204" pitchFamily="34" charset="0"/>
                        </a:rPr>
                        <a:t>endothermic reaction with a 1 step mechanism.</a:t>
                      </a:r>
                      <a:endParaRPr lang="en-US" sz="1400" b="1" dirty="0">
                        <a:solidFill>
                          <a:schemeClr val="tx1"/>
                        </a:solidFill>
                        <a:effectLst/>
                        <a:latin typeface="+mn-lt"/>
                        <a:ea typeface="Calibri"/>
                        <a:cs typeface="Arial" panose="020B0604020202020204" pitchFamily="34" charset="0"/>
                      </a:endParaRPr>
                    </a:p>
                  </a:txBody>
                  <a:tcPr marL="35859" marR="35859" marT="0" marB="0">
                    <a:noFill/>
                  </a:tcPr>
                </a:tc>
              </a:tr>
            </a:tbl>
          </a:graphicData>
        </a:graphic>
      </p:graphicFrame>
      <p:sp>
        <p:nvSpPr>
          <p:cNvPr id="13" name="Rectangle 12"/>
          <p:cNvSpPr/>
          <p:nvPr/>
        </p:nvSpPr>
        <p:spPr>
          <a:xfrm>
            <a:off x="147782" y="6488668"/>
            <a:ext cx="8599054" cy="276999"/>
          </a:xfrm>
          <a:prstGeom prst="rect">
            <a:avLst/>
          </a:prstGeom>
        </p:spPr>
        <p:txBody>
          <a:bodyPr wrap="square">
            <a:spAutoFit/>
          </a:bodyPr>
          <a:lstStyle/>
          <a:p>
            <a:r>
              <a:rPr lang="en-US" sz="1200" dirty="0"/>
              <a:t>LO </a:t>
            </a:r>
            <a:r>
              <a:rPr lang="en-US" sz="1200" dirty="0" smtClean="0"/>
              <a:t>4.7  Cont.                                </a:t>
            </a:r>
            <a:r>
              <a:rPr lang="en-US" sz="1100" dirty="0"/>
              <a:t>Dena K. Leggett, PhD Advanced Chemistry Teacher Allen High School Copyright </a:t>
            </a:r>
            <a:r>
              <a:rPr lang="en-US" sz="1100" dirty="0" smtClean="0"/>
              <a:t>2015     </a:t>
            </a:r>
            <a:endParaRPr lang="en-US" sz="1100" dirty="0"/>
          </a:p>
        </p:txBody>
      </p:sp>
      <p:sp>
        <p:nvSpPr>
          <p:cNvPr id="14" name="TextBox 13"/>
          <p:cNvSpPr txBox="1"/>
          <p:nvPr/>
        </p:nvSpPr>
        <p:spPr>
          <a:xfrm>
            <a:off x="822036" y="299857"/>
            <a:ext cx="6545382" cy="369332"/>
          </a:xfrm>
          <a:prstGeom prst="rect">
            <a:avLst/>
          </a:prstGeom>
          <a:noFill/>
        </p:spPr>
        <p:txBody>
          <a:bodyPr wrap="none" rtlCol="0">
            <a:spAutoFit/>
          </a:bodyPr>
          <a:lstStyle/>
          <a:p>
            <a:r>
              <a:rPr lang="en-US" dirty="0" smtClean="0"/>
              <a:t>Reaction Mechanisms and Energy Profiles – Practice Problem</a:t>
            </a:r>
            <a:endParaRPr lang="en-US" dirty="0"/>
          </a:p>
        </p:txBody>
      </p:sp>
      <p:sp>
        <p:nvSpPr>
          <p:cNvPr id="35" name="Freeform 34"/>
          <p:cNvSpPr/>
          <p:nvPr/>
        </p:nvSpPr>
        <p:spPr>
          <a:xfrm>
            <a:off x="1549978" y="3967019"/>
            <a:ext cx="666750" cy="622935"/>
          </a:xfrm>
          <a:custGeom>
            <a:avLst/>
            <a:gdLst>
              <a:gd name="connsiteX0" fmla="*/ 0 w 666750"/>
              <a:gd name="connsiteY0" fmla="*/ 581865 h 623504"/>
              <a:gd name="connsiteX1" fmla="*/ 161925 w 666750"/>
              <a:gd name="connsiteY1" fmla="*/ 562815 h 623504"/>
              <a:gd name="connsiteX2" fmla="*/ 295275 w 666750"/>
              <a:gd name="connsiteY2" fmla="*/ 840 h 623504"/>
              <a:gd name="connsiteX3" fmla="*/ 400050 w 666750"/>
              <a:gd name="connsiteY3" fmla="*/ 429465 h 623504"/>
              <a:gd name="connsiteX4" fmla="*/ 514350 w 666750"/>
              <a:gd name="connsiteY4" fmla="*/ 153240 h 623504"/>
              <a:gd name="connsiteX5" fmla="*/ 600075 w 666750"/>
              <a:gd name="connsiteY5" fmla="*/ 486615 h 623504"/>
              <a:gd name="connsiteX6" fmla="*/ 666750 w 666750"/>
              <a:gd name="connsiteY6" fmla="*/ 524715 h 62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0" h="623504">
                <a:moveTo>
                  <a:pt x="0" y="581865"/>
                </a:moveTo>
                <a:cubicBezTo>
                  <a:pt x="56356" y="620758"/>
                  <a:pt x="112713" y="659652"/>
                  <a:pt x="161925" y="562815"/>
                </a:cubicBezTo>
                <a:cubicBezTo>
                  <a:pt x="211137" y="465978"/>
                  <a:pt x="255588" y="23065"/>
                  <a:pt x="295275" y="840"/>
                </a:cubicBezTo>
                <a:cubicBezTo>
                  <a:pt x="334962" y="-21385"/>
                  <a:pt x="363538" y="404065"/>
                  <a:pt x="400050" y="429465"/>
                </a:cubicBezTo>
                <a:cubicBezTo>
                  <a:pt x="436562" y="454865"/>
                  <a:pt x="481013" y="143715"/>
                  <a:pt x="514350" y="153240"/>
                </a:cubicBezTo>
                <a:cubicBezTo>
                  <a:pt x="547688" y="162765"/>
                  <a:pt x="574675" y="424703"/>
                  <a:pt x="600075" y="486615"/>
                </a:cubicBezTo>
                <a:cubicBezTo>
                  <a:pt x="625475" y="548527"/>
                  <a:pt x="654050" y="518365"/>
                  <a:pt x="666750" y="5247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Freeform 35"/>
          <p:cNvSpPr/>
          <p:nvPr/>
        </p:nvSpPr>
        <p:spPr>
          <a:xfrm>
            <a:off x="3774586" y="3648432"/>
            <a:ext cx="914400" cy="1102360"/>
          </a:xfrm>
          <a:custGeom>
            <a:avLst/>
            <a:gdLst>
              <a:gd name="connsiteX0" fmla="*/ 0 w 914400"/>
              <a:gd name="connsiteY0" fmla="*/ 515544 h 1102544"/>
              <a:gd name="connsiteX1" fmla="*/ 209550 w 914400"/>
              <a:gd name="connsiteY1" fmla="*/ 467919 h 1102544"/>
              <a:gd name="connsiteX2" fmla="*/ 333375 w 914400"/>
              <a:gd name="connsiteY2" fmla="*/ 144069 h 1102544"/>
              <a:gd name="connsiteX3" fmla="*/ 457200 w 914400"/>
              <a:gd name="connsiteY3" fmla="*/ 801294 h 1102544"/>
              <a:gd name="connsiteX4" fmla="*/ 619125 w 914400"/>
              <a:gd name="connsiteY4" fmla="*/ 1194 h 1102544"/>
              <a:gd name="connsiteX5" fmla="*/ 771525 w 914400"/>
              <a:gd name="connsiteY5" fmla="*/ 1020369 h 1102544"/>
              <a:gd name="connsiteX6" fmla="*/ 914400 w 914400"/>
              <a:gd name="connsiteY6" fmla="*/ 1039419 h 110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102544">
                <a:moveTo>
                  <a:pt x="0" y="515544"/>
                </a:moveTo>
                <a:cubicBezTo>
                  <a:pt x="76994" y="522688"/>
                  <a:pt x="153988" y="529832"/>
                  <a:pt x="209550" y="467919"/>
                </a:cubicBezTo>
                <a:cubicBezTo>
                  <a:pt x="265113" y="406006"/>
                  <a:pt x="292100" y="88506"/>
                  <a:pt x="333375" y="144069"/>
                </a:cubicBezTo>
                <a:cubicBezTo>
                  <a:pt x="374650" y="199631"/>
                  <a:pt x="409575" y="825107"/>
                  <a:pt x="457200" y="801294"/>
                </a:cubicBezTo>
                <a:cubicBezTo>
                  <a:pt x="504825" y="777482"/>
                  <a:pt x="566738" y="-35318"/>
                  <a:pt x="619125" y="1194"/>
                </a:cubicBezTo>
                <a:cubicBezTo>
                  <a:pt x="671512" y="37706"/>
                  <a:pt x="722313" y="847332"/>
                  <a:pt x="771525" y="1020369"/>
                </a:cubicBezTo>
                <a:cubicBezTo>
                  <a:pt x="820738" y="1193407"/>
                  <a:pt x="914400" y="1039419"/>
                  <a:pt x="914400" y="10394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reeform 36"/>
          <p:cNvSpPr/>
          <p:nvPr/>
        </p:nvSpPr>
        <p:spPr>
          <a:xfrm>
            <a:off x="6337444" y="3877310"/>
            <a:ext cx="647700" cy="809625"/>
          </a:xfrm>
          <a:custGeom>
            <a:avLst/>
            <a:gdLst>
              <a:gd name="connsiteX0" fmla="*/ 0 w 647700"/>
              <a:gd name="connsiteY0" fmla="*/ 781896 h 810014"/>
              <a:gd name="connsiteX1" fmla="*/ 200025 w 647700"/>
              <a:gd name="connsiteY1" fmla="*/ 715221 h 810014"/>
              <a:gd name="connsiteX2" fmla="*/ 381000 w 647700"/>
              <a:gd name="connsiteY2" fmla="*/ 846 h 810014"/>
              <a:gd name="connsiteX3" fmla="*/ 533400 w 647700"/>
              <a:gd name="connsiteY3" fmla="*/ 572346 h 810014"/>
              <a:gd name="connsiteX4" fmla="*/ 647700 w 647700"/>
              <a:gd name="connsiteY4" fmla="*/ 658071 h 8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810014">
                <a:moveTo>
                  <a:pt x="0" y="781896"/>
                </a:moveTo>
                <a:cubicBezTo>
                  <a:pt x="68262" y="813646"/>
                  <a:pt x="136525" y="845396"/>
                  <a:pt x="200025" y="715221"/>
                </a:cubicBezTo>
                <a:cubicBezTo>
                  <a:pt x="263525" y="585046"/>
                  <a:pt x="325438" y="24658"/>
                  <a:pt x="381000" y="846"/>
                </a:cubicBezTo>
                <a:cubicBezTo>
                  <a:pt x="436562" y="-22966"/>
                  <a:pt x="488950" y="462809"/>
                  <a:pt x="533400" y="572346"/>
                </a:cubicBezTo>
                <a:cubicBezTo>
                  <a:pt x="577850" y="681883"/>
                  <a:pt x="628650" y="646959"/>
                  <a:pt x="647700" y="6580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37"/>
          <p:cNvSpPr/>
          <p:nvPr/>
        </p:nvSpPr>
        <p:spPr>
          <a:xfrm>
            <a:off x="6337444" y="5269519"/>
            <a:ext cx="904875" cy="857250"/>
          </a:xfrm>
          <a:custGeom>
            <a:avLst/>
            <a:gdLst>
              <a:gd name="connsiteX0" fmla="*/ 0 w 904875"/>
              <a:gd name="connsiteY0" fmla="*/ 562244 h 857519"/>
              <a:gd name="connsiteX1" fmla="*/ 209550 w 904875"/>
              <a:gd name="connsiteY1" fmla="*/ 533669 h 857519"/>
              <a:gd name="connsiteX2" fmla="*/ 371475 w 904875"/>
              <a:gd name="connsiteY2" fmla="*/ 269 h 857519"/>
              <a:gd name="connsiteX3" fmla="*/ 514350 w 904875"/>
              <a:gd name="connsiteY3" fmla="*/ 457469 h 857519"/>
              <a:gd name="connsiteX4" fmla="*/ 666750 w 904875"/>
              <a:gd name="connsiteY4" fmla="*/ 181244 h 857519"/>
              <a:gd name="connsiteX5" fmla="*/ 762000 w 904875"/>
              <a:gd name="connsiteY5" fmla="*/ 781319 h 857519"/>
              <a:gd name="connsiteX6" fmla="*/ 904875 w 904875"/>
              <a:gd name="connsiteY6" fmla="*/ 857519 h 85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5" h="857519">
                <a:moveTo>
                  <a:pt x="0" y="562244"/>
                </a:moveTo>
                <a:cubicBezTo>
                  <a:pt x="73819" y="594787"/>
                  <a:pt x="147638" y="627331"/>
                  <a:pt x="209550" y="533669"/>
                </a:cubicBezTo>
                <a:cubicBezTo>
                  <a:pt x="271462" y="440007"/>
                  <a:pt x="320675" y="12969"/>
                  <a:pt x="371475" y="269"/>
                </a:cubicBezTo>
                <a:cubicBezTo>
                  <a:pt x="422275" y="-12431"/>
                  <a:pt x="465138" y="427307"/>
                  <a:pt x="514350" y="457469"/>
                </a:cubicBezTo>
                <a:cubicBezTo>
                  <a:pt x="563562" y="487631"/>
                  <a:pt x="625475" y="127269"/>
                  <a:pt x="666750" y="181244"/>
                </a:cubicBezTo>
                <a:cubicBezTo>
                  <a:pt x="708025" y="235219"/>
                  <a:pt x="722313" y="668607"/>
                  <a:pt x="762000" y="781319"/>
                </a:cubicBezTo>
                <a:cubicBezTo>
                  <a:pt x="801688" y="894032"/>
                  <a:pt x="882650" y="840057"/>
                  <a:pt x="904875" y="8575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Freeform 38"/>
          <p:cNvSpPr/>
          <p:nvPr/>
        </p:nvSpPr>
        <p:spPr>
          <a:xfrm>
            <a:off x="1661103" y="5160241"/>
            <a:ext cx="704850" cy="978535"/>
          </a:xfrm>
          <a:custGeom>
            <a:avLst/>
            <a:gdLst>
              <a:gd name="connsiteX0" fmla="*/ 0 w 704850"/>
              <a:gd name="connsiteY0" fmla="*/ 530329 h 978695"/>
              <a:gd name="connsiteX1" fmla="*/ 171450 w 704850"/>
              <a:gd name="connsiteY1" fmla="*/ 454129 h 978695"/>
              <a:gd name="connsiteX2" fmla="*/ 333375 w 704850"/>
              <a:gd name="connsiteY2" fmla="*/ 6454 h 978695"/>
              <a:gd name="connsiteX3" fmla="*/ 523875 w 704850"/>
              <a:gd name="connsiteY3" fmla="*/ 835129 h 978695"/>
              <a:gd name="connsiteX4" fmla="*/ 704850 w 704850"/>
              <a:gd name="connsiteY4" fmla="*/ 978004 h 97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0" h="978695">
                <a:moveTo>
                  <a:pt x="0" y="530329"/>
                </a:moveTo>
                <a:cubicBezTo>
                  <a:pt x="57944" y="535885"/>
                  <a:pt x="115888" y="541441"/>
                  <a:pt x="171450" y="454129"/>
                </a:cubicBezTo>
                <a:cubicBezTo>
                  <a:pt x="227012" y="366817"/>
                  <a:pt x="274638" y="-57046"/>
                  <a:pt x="333375" y="6454"/>
                </a:cubicBezTo>
                <a:cubicBezTo>
                  <a:pt x="392113" y="69954"/>
                  <a:pt x="461963" y="673204"/>
                  <a:pt x="523875" y="835129"/>
                </a:cubicBezTo>
                <a:cubicBezTo>
                  <a:pt x="585788" y="997054"/>
                  <a:pt x="704850" y="978004"/>
                  <a:pt x="704850" y="9780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39"/>
          <p:cNvSpPr/>
          <p:nvPr/>
        </p:nvSpPr>
        <p:spPr>
          <a:xfrm>
            <a:off x="3846023" y="5176174"/>
            <a:ext cx="771525" cy="950595"/>
          </a:xfrm>
          <a:custGeom>
            <a:avLst/>
            <a:gdLst>
              <a:gd name="connsiteX0" fmla="*/ 0 w 771525"/>
              <a:gd name="connsiteY0" fmla="*/ 944418 h 951127"/>
              <a:gd name="connsiteX1" fmla="*/ 190500 w 771525"/>
              <a:gd name="connsiteY1" fmla="*/ 877743 h 951127"/>
              <a:gd name="connsiteX2" fmla="*/ 304800 w 771525"/>
              <a:gd name="connsiteY2" fmla="*/ 420543 h 951127"/>
              <a:gd name="connsiteX3" fmla="*/ 409575 w 771525"/>
              <a:gd name="connsiteY3" fmla="*/ 849168 h 951127"/>
              <a:gd name="connsiteX4" fmla="*/ 552450 w 771525"/>
              <a:gd name="connsiteY4" fmla="*/ 1443 h 951127"/>
              <a:gd name="connsiteX5" fmla="*/ 647700 w 771525"/>
              <a:gd name="connsiteY5" fmla="*/ 649143 h 951127"/>
              <a:gd name="connsiteX6" fmla="*/ 771525 w 771525"/>
              <a:gd name="connsiteY6" fmla="*/ 763443 h 9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525" h="951127">
                <a:moveTo>
                  <a:pt x="0" y="944418"/>
                </a:moveTo>
                <a:cubicBezTo>
                  <a:pt x="69850" y="954737"/>
                  <a:pt x="139700" y="965056"/>
                  <a:pt x="190500" y="877743"/>
                </a:cubicBezTo>
                <a:cubicBezTo>
                  <a:pt x="241300" y="790430"/>
                  <a:pt x="268288" y="425305"/>
                  <a:pt x="304800" y="420543"/>
                </a:cubicBezTo>
                <a:cubicBezTo>
                  <a:pt x="341313" y="415780"/>
                  <a:pt x="368300" y="919018"/>
                  <a:pt x="409575" y="849168"/>
                </a:cubicBezTo>
                <a:cubicBezTo>
                  <a:pt x="450850" y="779318"/>
                  <a:pt x="512763" y="34780"/>
                  <a:pt x="552450" y="1443"/>
                </a:cubicBezTo>
                <a:cubicBezTo>
                  <a:pt x="592137" y="-31894"/>
                  <a:pt x="611188" y="522143"/>
                  <a:pt x="647700" y="649143"/>
                </a:cubicBezTo>
                <a:cubicBezTo>
                  <a:pt x="684213" y="776143"/>
                  <a:pt x="750888" y="747568"/>
                  <a:pt x="771525" y="7634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p:cNvSpPr txBox="1"/>
          <p:nvPr/>
        </p:nvSpPr>
        <p:spPr>
          <a:xfrm>
            <a:off x="5685006" y="5548291"/>
            <a:ext cx="338554" cy="369332"/>
          </a:xfrm>
          <a:prstGeom prst="rect">
            <a:avLst/>
          </a:prstGeom>
          <a:noFill/>
        </p:spPr>
        <p:txBody>
          <a:bodyPr wrap="none" rtlCol="0">
            <a:spAutoFit/>
          </a:bodyPr>
          <a:lstStyle/>
          <a:p>
            <a:r>
              <a:rPr lang="en-US" dirty="0" smtClean="0">
                <a:solidFill>
                  <a:srgbClr val="FF0000"/>
                </a:solidFill>
              </a:rPr>
              <a:t>A</a:t>
            </a:r>
            <a:endParaRPr lang="en-US" dirty="0">
              <a:solidFill>
                <a:srgbClr val="FF0000"/>
              </a:solidFill>
            </a:endParaRPr>
          </a:p>
        </p:txBody>
      </p:sp>
      <p:sp>
        <p:nvSpPr>
          <p:cNvPr id="15" name="TextBox 14"/>
          <p:cNvSpPr txBox="1"/>
          <p:nvPr/>
        </p:nvSpPr>
        <p:spPr>
          <a:xfrm>
            <a:off x="5667128" y="4167844"/>
            <a:ext cx="325730" cy="369332"/>
          </a:xfrm>
          <a:prstGeom prst="rect">
            <a:avLst/>
          </a:prstGeom>
          <a:noFill/>
        </p:spPr>
        <p:txBody>
          <a:bodyPr wrap="none" rtlCol="0">
            <a:spAutoFit/>
          </a:bodyPr>
          <a:lstStyle/>
          <a:p>
            <a:r>
              <a:rPr lang="en-US" dirty="0" smtClean="0">
                <a:solidFill>
                  <a:srgbClr val="FF0000"/>
                </a:solidFill>
              </a:rPr>
              <a:t>F</a:t>
            </a:r>
            <a:endParaRPr lang="en-US" dirty="0">
              <a:solidFill>
                <a:srgbClr val="FF0000"/>
              </a:solidFill>
            </a:endParaRPr>
          </a:p>
        </p:txBody>
      </p:sp>
      <p:sp>
        <p:nvSpPr>
          <p:cNvPr id="16" name="TextBox 15"/>
          <p:cNvSpPr txBox="1"/>
          <p:nvPr/>
        </p:nvSpPr>
        <p:spPr>
          <a:xfrm>
            <a:off x="3076208" y="5507913"/>
            <a:ext cx="338554" cy="369332"/>
          </a:xfrm>
          <a:prstGeom prst="rect">
            <a:avLst/>
          </a:prstGeom>
          <a:noFill/>
        </p:spPr>
        <p:txBody>
          <a:bodyPr wrap="none" rtlCol="0">
            <a:spAutoFit/>
          </a:bodyPr>
          <a:lstStyle/>
          <a:p>
            <a:r>
              <a:rPr lang="en-US" dirty="0">
                <a:solidFill>
                  <a:srgbClr val="FF0000"/>
                </a:solidFill>
              </a:rPr>
              <a:t>B</a:t>
            </a:r>
          </a:p>
        </p:txBody>
      </p:sp>
      <p:sp>
        <p:nvSpPr>
          <p:cNvPr id="17" name="TextBox 16"/>
          <p:cNvSpPr txBox="1"/>
          <p:nvPr/>
        </p:nvSpPr>
        <p:spPr>
          <a:xfrm>
            <a:off x="3085040" y="4137589"/>
            <a:ext cx="351378" cy="369332"/>
          </a:xfrm>
          <a:prstGeom prst="rect">
            <a:avLst/>
          </a:prstGeom>
          <a:noFill/>
        </p:spPr>
        <p:txBody>
          <a:bodyPr wrap="none" rtlCol="0">
            <a:spAutoFit/>
          </a:bodyPr>
          <a:lstStyle/>
          <a:p>
            <a:r>
              <a:rPr lang="en-US" dirty="0" smtClean="0">
                <a:solidFill>
                  <a:srgbClr val="FF0000"/>
                </a:solidFill>
              </a:rPr>
              <a:t>C</a:t>
            </a:r>
            <a:endParaRPr lang="en-US" dirty="0">
              <a:solidFill>
                <a:srgbClr val="FF0000"/>
              </a:solidFill>
            </a:endParaRPr>
          </a:p>
        </p:txBody>
      </p:sp>
      <p:sp>
        <p:nvSpPr>
          <p:cNvPr id="18" name="TextBox 17"/>
          <p:cNvSpPr txBox="1"/>
          <p:nvPr/>
        </p:nvSpPr>
        <p:spPr>
          <a:xfrm>
            <a:off x="939219" y="4116856"/>
            <a:ext cx="351378" cy="369332"/>
          </a:xfrm>
          <a:prstGeom prst="rect">
            <a:avLst/>
          </a:prstGeom>
          <a:noFill/>
        </p:spPr>
        <p:txBody>
          <a:bodyPr wrap="none" rtlCol="0">
            <a:spAutoFit/>
          </a:bodyPr>
          <a:lstStyle/>
          <a:p>
            <a:r>
              <a:rPr lang="en-US" dirty="0">
                <a:solidFill>
                  <a:srgbClr val="FF0000"/>
                </a:solidFill>
              </a:rPr>
              <a:t>D</a:t>
            </a:r>
          </a:p>
        </p:txBody>
      </p:sp>
      <p:sp>
        <p:nvSpPr>
          <p:cNvPr id="19" name="TextBox 18"/>
          <p:cNvSpPr txBox="1"/>
          <p:nvPr/>
        </p:nvSpPr>
        <p:spPr>
          <a:xfrm>
            <a:off x="933186" y="5486400"/>
            <a:ext cx="338554" cy="369332"/>
          </a:xfrm>
          <a:prstGeom prst="rect">
            <a:avLst/>
          </a:prstGeom>
          <a:noFill/>
        </p:spPr>
        <p:txBody>
          <a:bodyPr wrap="none" rtlCol="0">
            <a:spAutoFit/>
          </a:bodyPr>
          <a:lstStyle/>
          <a:p>
            <a:r>
              <a:rPr lang="en-US" dirty="0">
                <a:solidFill>
                  <a:srgbClr val="FF0000"/>
                </a:solidFill>
              </a:rPr>
              <a:t>E</a:t>
            </a:r>
          </a:p>
        </p:txBody>
      </p:sp>
      <p:grpSp>
        <p:nvGrpSpPr>
          <p:cNvPr id="20" name="Group 19"/>
          <p:cNvGrpSpPr/>
          <p:nvPr/>
        </p:nvGrpSpPr>
        <p:grpSpPr>
          <a:xfrm>
            <a:off x="1228251" y="3898823"/>
            <a:ext cx="1373246" cy="1185117"/>
            <a:chOff x="788063" y="1985963"/>
            <a:chExt cx="1373246" cy="1185117"/>
          </a:xfrm>
        </p:grpSpPr>
        <p:cxnSp>
          <p:nvCxnSpPr>
            <p:cNvPr id="21" name="Straight Arrow Connector 20"/>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24" name="TextBox 23"/>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25" name="Group 24"/>
          <p:cNvGrpSpPr/>
          <p:nvPr/>
        </p:nvGrpSpPr>
        <p:grpSpPr>
          <a:xfrm>
            <a:off x="3414252" y="3877310"/>
            <a:ext cx="1373246" cy="1185117"/>
            <a:chOff x="788063" y="1985963"/>
            <a:chExt cx="1373246" cy="1185117"/>
          </a:xfrm>
        </p:grpSpPr>
        <p:cxnSp>
          <p:nvCxnSpPr>
            <p:cNvPr id="26" name="Straight Arrow Connector 25"/>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29" name="TextBox 28"/>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30" name="Group 29"/>
          <p:cNvGrpSpPr/>
          <p:nvPr/>
        </p:nvGrpSpPr>
        <p:grpSpPr>
          <a:xfrm>
            <a:off x="6023561" y="3846161"/>
            <a:ext cx="1373246" cy="1185117"/>
            <a:chOff x="788063" y="1985963"/>
            <a:chExt cx="1373246" cy="1185117"/>
          </a:xfrm>
        </p:grpSpPr>
        <p:cxnSp>
          <p:nvCxnSpPr>
            <p:cNvPr id="31" name="Straight Arrow Connector 30"/>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34" name="TextBox 33"/>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41" name="Group 40"/>
          <p:cNvGrpSpPr/>
          <p:nvPr/>
        </p:nvGrpSpPr>
        <p:grpSpPr>
          <a:xfrm>
            <a:off x="1259772" y="5263173"/>
            <a:ext cx="1373246" cy="1185117"/>
            <a:chOff x="788063" y="1985963"/>
            <a:chExt cx="1373246" cy="1185117"/>
          </a:xfrm>
        </p:grpSpPr>
        <p:cxnSp>
          <p:nvCxnSpPr>
            <p:cNvPr id="42" name="Straight Arrow Connector 41"/>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45" name="TextBox 44"/>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46" name="Group 45"/>
          <p:cNvGrpSpPr/>
          <p:nvPr/>
        </p:nvGrpSpPr>
        <p:grpSpPr>
          <a:xfrm>
            <a:off x="3414763" y="5263173"/>
            <a:ext cx="1373246" cy="1185117"/>
            <a:chOff x="788063" y="1985963"/>
            <a:chExt cx="1373246" cy="1185117"/>
          </a:xfrm>
        </p:grpSpPr>
        <p:cxnSp>
          <p:nvCxnSpPr>
            <p:cNvPr id="47" name="Straight Arrow Connector 46"/>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50" name="TextBox 49"/>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grpSp>
        <p:nvGrpSpPr>
          <p:cNvPr id="51" name="Group 50"/>
          <p:cNvGrpSpPr/>
          <p:nvPr/>
        </p:nvGrpSpPr>
        <p:grpSpPr>
          <a:xfrm>
            <a:off x="6023561" y="5303551"/>
            <a:ext cx="1373246" cy="1185117"/>
            <a:chOff x="788063" y="1985963"/>
            <a:chExt cx="1373246" cy="1185117"/>
          </a:xfrm>
        </p:grpSpPr>
        <p:cxnSp>
          <p:nvCxnSpPr>
            <p:cNvPr id="52" name="Straight Arrow Connector 51"/>
            <p:cNvCxnSpPr/>
            <p:nvPr/>
          </p:nvCxnSpPr>
          <p:spPr>
            <a:xfrm flipV="1">
              <a:off x="1062182" y="2946400"/>
              <a:ext cx="1099127" cy="9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062182" y="1985963"/>
              <a:ext cx="0" cy="969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003506" y="2955636"/>
              <a:ext cx="1005403" cy="215444"/>
            </a:xfrm>
            <a:prstGeom prst="rect">
              <a:avLst/>
            </a:prstGeom>
            <a:noFill/>
          </p:spPr>
          <p:txBody>
            <a:bodyPr wrap="none" rtlCol="0">
              <a:spAutoFit/>
            </a:bodyPr>
            <a:lstStyle/>
            <a:p>
              <a:r>
                <a:rPr lang="en-US" sz="800" dirty="0" smtClean="0"/>
                <a:t>Reaction pathway</a:t>
              </a:r>
              <a:endParaRPr lang="en-US" sz="800" dirty="0"/>
            </a:p>
          </p:txBody>
        </p:sp>
        <p:sp>
          <p:nvSpPr>
            <p:cNvPr id="55" name="TextBox 54"/>
            <p:cNvSpPr txBox="1"/>
            <p:nvPr/>
          </p:nvSpPr>
          <p:spPr>
            <a:xfrm rot="16200000">
              <a:off x="424341" y="2492313"/>
              <a:ext cx="942887" cy="215444"/>
            </a:xfrm>
            <a:prstGeom prst="rect">
              <a:avLst/>
            </a:prstGeom>
            <a:noFill/>
          </p:spPr>
          <p:txBody>
            <a:bodyPr wrap="none" rtlCol="0">
              <a:spAutoFit/>
            </a:bodyPr>
            <a:lstStyle/>
            <a:p>
              <a:r>
                <a:rPr lang="en-US" sz="800" dirty="0" smtClean="0"/>
                <a:t>Potential Energy</a:t>
              </a:r>
              <a:endParaRPr lang="en-US" sz="800" dirty="0"/>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730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8" grpId="0"/>
      <p:bldP spid="19" grpId="0"/>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163263"/>
            <a:ext cx="6253308" cy="611252"/>
          </a:xfrm>
        </p:spPr>
        <p:txBody>
          <a:bodyPr/>
          <a:lstStyle/>
          <a:p>
            <a:r>
              <a:rPr lang="en-US" dirty="0" smtClean="0"/>
              <a:t>Catalysts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 y="6319374"/>
            <a:ext cx="9144000" cy="738664"/>
          </a:xfrm>
          <a:prstGeom prst="rect">
            <a:avLst/>
          </a:prstGeom>
          <a:noFill/>
        </p:spPr>
        <p:txBody>
          <a:bodyPr wrap="square" rtlCol="0">
            <a:spAutoFit/>
          </a:bodyPr>
          <a:lstStyle/>
          <a:p>
            <a:r>
              <a:rPr lang="en-US" sz="1200" dirty="0"/>
              <a:t>LO 4.8 The student can translate among reaction energy profile representations, particulate representations, and symbolic representations (chemical equations) of a chemical reaction occurring in the presence and absence of a catalyst.</a:t>
            </a:r>
          </a:p>
          <a:p>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invalidUrl="http://apchemistrynmsi.wikispaces.com/file/view/12 Kinetics.pdf/522333370/12 Kinetics.pdf"/>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051" name="Picture 3" descr="C:\Users\Bonnie Buchak\Documents\Radnor15\3 AP Chemistry\REVIEW PP Project\5519202549bf9.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1792" y="3606881"/>
            <a:ext cx="3726996" cy="2476649"/>
          </a:xfrm>
          <a:prstGeom prst="rect">
            <a:avLst/>
          </a:prstGeom>
          <a:noFill/>
          <a:ln>
            <a:solidFill>
              <a:schemeClr val="accent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1515851" y="6034848"/>
            <a:ext cx="1473480" cy="276999"/>
          </a:xfrm>
          <a:prstGeom prst="rect">
            <a:avLst/>
          </a:prstGeom>
          <a:noFill/>
        </p:spPr>
        <p:txBody>
          <a:bodyPr wrap="none" rtlCol="0">
            <a:spAutoFit/>
          </a:bodyPr>
          <a:lstStyle/>
          <a:p>
            <a:r>
              <a:rPr lang="en-US" sz="1200" dirty="0" smtClean="0"/>
              <a:t>Iron based catalyst</a:t>
            </a:r>
            <a:endParaRPr lang="en-US" sz="1200" dirty="0"/>
          </a:p>
        </p:txBody>
      </p:sp>
      <p:sp>
        <p:nvSpPr>
          <p:cNvPr id="3" name="TextBox 2"/>
          <p:cNvSpPr txBox="1"/>
          <p:nvPr/>
        </p:nvSpPr>
        <p:spPr>
          <a:xfrm>
            <a:off x="661767" y="774514"/>
            <a:ext cx="7196073" cy="1323439"/>
          </a:xfrm>
          <a:prstGeom prst="rect">
            <a:avLst/>
          </a:prstGeom>
          <a:noFill/>
        </p:spPr>
        <p:txBody>
          <a:bodyPr wrap="none" rtlCol="0">
            <a:spAutoFit/>
          </a:bodyPr>
          <a:lstStyle/>
          <a:p>
            <a:pPr marL="342900" indent="-342900">
              <a:buAutoNum type="alphaLcPeriod"/>
            </a:pPr>
            <a:r>
              <a:rPr lang="en-US" sz="1600" dirty="0" smtClean="0"/>
              <a:t>A catalyst can stabilize a transition state, lowering </a:t>
            </a:r>
          </a:p>
          <a:p>
            <a:r>
              <a:rPr lang="en-US" sz="1600" dirty="0"/>
              <a:t> </a:t>
            </a:r>
            <a:r>
              <a:rPr lang="en-US" sz="1600" dirty="0" smtClean="0"/>
              <a:t>     the activation energy.</a:t>
            </a:r>
          </a:p>
          <a:p>
            <a:endParaRPr lang="en-US" sz="1600" dirty="0" smtClean="0"/>
          </a:p>
          <a:p>
            <a:pPr marL="342900" indent="-342900">
              <a:buAutoNum type="alphaLcPeriod" startAt="2"/>
            </a:pPr>
            <a:r>
              <a:rPr lang="en-US" sz="1600" dirty="0" smtClean="0"/>
              <a:t>A catalyst can participate in the formation of a new reaction intermediate, </a:t>
            </a:r>
          </a:p>
          <a:p>
            <a:r>
              <a:rPr lang="en-US" sz="1600" dirty="0" smtClean="0"/>
              <a:t>      providing a new reaction pathway.</a:t>
            </a:r>
          </a:p>
        </p:txBody>
      </p:sp>
      <p:sp>
        <p:nvSpPr>
          <p:cNvPr id="12" name="TextBox 11"/>
          <p:cNvSpPr txBox="1"/>
          <p:nvPr/>
        </p:nvSpPr>
        <p:spPr>
          <a:xfrm>
            <a:off x="447819" y="2201827"/>
            <a:ext cx="8248361" cy="646331"/>
          </a:xfrm>
          <a:prstGeom prst="rect">
            <a:avLst/>
          </a:prstGeom>
          <a:noFill/>
        </p:spPr>
        <p:txBody>
          <a:bodyPr wrap="square" rtlCol="0">
            <a:spAutoFit/>
          </a:bodyPr>
          <a:lstStyle/>
          <a:p>
            <a:r>
              <a:rPr lang="en-US" dirty="0" smtClean="0"/>
              <a:t>The rate of the Haber process for the synthesis of ammonia is increased</a:t>
            </a:r>
          </a:p>
          <a:p>
            <a:r>
              <a:rPr lang="en-US" dirty="0" smtClean="0"/>
              <a:t>by the use of a heterogeneous catalyst which provides a lower energy pathway.</a:t>
            </a:r>
            <a:endParaRPr lang="en-US" dirty="0"/>
          </a:p>
        </p:txBody>
      </p:sp>
      <p:pic>
        <p:nvPicPr>
          <p:cNvPr id="2053" name="Picture 5" descr="C:\Users\Bonnie Buchak\Documents\Radnor15\3 AP Chemistry\REVIEW PP Project\5519202549bf8.png"/>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74393" y="3606881"/>
            <a:ext cx="3488508" cy="2519479"/>
          </a:xfrm>
          <a:prstGeom prst="rect">
            <a:avLst/>
          </a:prstGeom>
          <a:noFill/>
          <a:ln>
            <a:solidFill>
              <a:schemeClr val="accent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2" descr="C:\Users\Bonnie Buchak\Documents\Radnor15\3 AP Chemistry\REVIEW PP Project\image006.jpg"/>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3593" y="250242"/>
            <a:ext cx="1736379" cy="128759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extBox 4"/>
          <p:cNvSpPr txBox="1"/>
          <p:nvPr/>
        </p:nvSpPr>
        <p:spPr>
          <a:xfrm>
            <a:off x="1210554" y="3212645"/>
            <a:ext cx="5948994" cy="369332"/>
          </a:xfrm>
          <a:prstGeom prst="rect">
            <a:avLst/>
          </a:prstGeom>
          <a:noFill/>
        </p:spPr>
        <p:txBody>
          <a:bodyPr wrap="square" rtlCol="0">
            <a:spAutoFit/>
          </a:bodyPr>
          <a:lstStyle/>
          <a:p>
            <a:r>
              <a:rPr lang="en-US" dirty="0" smtClean="0"/>
              <a:t>N</a:t>
            </a:r>
            <a:r>
              <a:rPr lang="en-US" baseline="-25000" dirty="0" smtClean="0"/>
              <a:t>2</a:t>
            </a:r>
            <a:r>
              <a:rPr lang="en-US" dirty="0" smtClean="0"/>
              <a:t>(g)  + 2H</a:t>
            </a:r>
            <a:r>
              <a:rPr lang="en-US" baseline="-25000" dirty="0" smtClean="0"/>
              <a:t>2</a:t>
            </a:r>
            <a:r>
              <a:rPr lang="en-US" dirty="0" smtClean="0"/>
              <a:t> (g) </a:t>
            </a:r>
            <a:r>
              <a:rPr lang="en-US" dirty="0" smtClean="0">
                <a:sym typeface="Wingdings"/>
              </a:rPr>
              <a:t> iron-based catalyst + 2NH</a:t>
            </a:r>
            <a:r>
              <a:rPr lang="en-US" baseline="-25000" dirty="0" smtClean="0">
                <a:sym typeface="Wingdings"/>
              </a:rPr>
              <a:t>3 </a:t>
            </a:r>
            <a:r>
              <a:rPr lang="en-US" dirty="0" smtClean="0">
                <a:sym typeface="Wingdings"/>
              </a:rPr>
              <a:t>(g)</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45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45483"/>
            <a:ext cx="9144000" cy="738664"/>
          </a:xfrm>
          <a:prstGeom prst="rect">
            <a:avLst/>
          </a:prstGeom>
          <a:noFill/>
        </p:spPr>
        <p:txBody>
          <a:bodyPr wrap="square" rtlCol="0">
            <a:spAutoFit/>
          </a:bodyPr>
          <a:lstStyle/>
          <a:p>
            <a:r>
              <a:rPr lang="en-US" sz="1200" dirty="0"/>
              <a:t>LO 4.9 The student is able to explain changes in reaction rates arising from the use of acid-base catalysts, surface catalysts, or enzyme catalysts, including selecting appropriate mechanisms with or without the catalyst present.</a:t>
            </a:r>
          </a:p>
          <a:p>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0" name="Title 3"/>
          <p:cNvSpPr>
            <a:spLocks noGrp="1"/>
          </p:cNvSpPr>
          <p:nvPr>
            <p:ph type="title"/>
          </p:nvPr>
        </p:nvSpPr>
        <p:spPr>
          <a:xfrm>
            <a:off x="498475" y="163513"/>
            <a:ext cx="7556500" cy="658523"/>
          </a:xfrm>
        </p:spPr>
        <p:txBody>
          <a:bodyPr/>
          <a:lstStyle/>
          <a:p>
            <a:r>
              <a:rPr lang="en-US" dirty="0" smtClean="0"/>
              <a:t>Catalysts</a:t>
            </a:r>
            <a:endParaRPr lang="en-US" dirty="0"/>
          </a:p>
        </p:txBody>
      </p:sp>
      <p:sp>
        <p:nvSpPr>
          <p:cNvPr id="2" name="TextBox 1"/>
          <p:cNvSpPr txBox="1"/>
          <p:nvPr/>
        </p:nvSpPr>
        <p:spPr>
          <a:xfrm>
            <a:off x="330168" y="1054140"/>
            <a:ext cx="7640034" cy="646331"/>
          </a:xfrm>
          <a:prstGeom prst="rect">
            <a:avLst/>
          </a:prstGeom>
          <a:noFill/>
        </p:spPr>
        <p:txBody>
          <a:bodyPr wrap="square" rtlCol="0">
            <a:spAutoFit/>
          </a:bodyPr>
          <a:lstStyle/>
          <a:p>
            <a:pPr marL="342900" indent="-342900">
              <a:buAutoNum type="alphaLcPeriod"/>
            </a:pPr>
            <a:r>
              <a:rPr lang="en-US" dirty="0" smtClean="0"/>
              <a:t>In acid-base catalysis, a reactant either gains or loses a proton, </a:t>
            </a:r>
          </a:p>
          <a:p>
            <a:r>
              <a:rPr lang="en-US" dirty="0"/>
              <a:t>c</a:t>
            </a:r>
            <a:r>
              <a:rPr lang="en-US" dirty="0" smtClean="0"/>
              <a:t>hanging the rate of the reaction.</a:t>
            </a:r>
            <a:endParaRPr lang="en-US" dirty="0"/>
          </a:p>
        </p:txBody>
      </p:sp>
      <p:sp>
        <p:nvSpPr>
          <p:cNvPr id="12" name="TextBox 11"/>
          <p:cNvSpPr txBox="1"/>
          <p:nvPr/>
        </p:nvSpPr>
        <p:spPr>
          <a:xfrm>
            <a:off x="336101" y="1774405"/>
            <a:ext cx="7640034" cy="646331"/>
          </a:xfrm>
          <a:prstGeom prst="rect">
            <a:avLst/>
          </a:prstGeom>
          <a:noFill/>
        </p:spPr>
        <p:txBody>
          <a:bodyPr wrap="square" rtlCol="0">
            <a:spAutoFit/>
          </a:bodyPr>
          <a:lstStyle/>
          <a:p>
            <a:r>
              <a:rPr lang="en-US" dirty="0" smtClean="0"/>
              <a:t>b.  In surface catalysis, either a new reaction intermediate is formed or the probability of successful collisions is increased.</a:t>
            </a:r>
            <a:endParaRPr lang="en-US" dirty="0"/>
          </a:p>
        </p:txBody>
      </p:sp>
      <p:sp>
        <p:nvSpPr>
          <p:cNvPr id="13" name="TextBox 12"/>
          <p:cNvSpPr txBox="1"/>
          <p:nvPr/>
        </p:nvSpPr>
        <p:spPr>
          <a:xfrm>
            <a:off x="336101" y="2530764"/>
            <a:ext cx="8161354" cy="646331"/>
          </a:xfrm>
          <a:prstGeom prst="rect">
            <a:avLst/>
          </a:prstGeom>
          <a:noFill/>
        </p:spPr>
        <p:txBody>
          <a:bodyPr wrap="square" rtlCol="0">
            <a:spAutoFit/>
          </a:bodyPr>
          <a:lstStyle/>
          <a:p>
            <a:r>
              <a:rPr lang="en-US" dirty="0" smtClean="0"/>
              <a:t>c.  In Enzyme catalysis enzymes bind to reactants in a way that lowers the activation energy.  Other enzymes react to form new reaction intermediates.</a:t>
            </a:r>
            <a:endParaRPr lang="en-US" dirty="0"/>
          </a:p>
        </p:txBody>
      </p:sp>
      <p:pic>
        <p:nvPicPr>
          <p:cNvPr id="14" name="Picture 13" descr="14_20"/>
          <p:cNvPicPr>
            <a:picLocks noGrp="1"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4861"/>
          <a:stretch>
            <a:fillRect/>
          </a:stretch>
        </p:blipFill>
        <p:spPr bwMode="auto">
          <a:xfrm>
            <a:off x="3278621" y="3430094"/>
            <a:ext cx="4267200" cy="2692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TextBox 2"/>
          <p:cNvSpPr txBox="1"/>
          <p:nvPr/>
        </p:nvSpPr>
        <p:spPr>
          <a:xfrm>
            <a:off x="295564" y="4304144"/>
            <a:ext cx="2787943" cy="584775"/>
          </a:xfrm>
          <a:prstGeom prst="rect">
            <a:avLst/>
          </a:prstGeom>
          <a:noFill/>
        </p:spPr>
        <p:txBody>
          <a:bodyPr wrap="none" rtlCol="0">
            <a:spAutoFit/>
          </a:bodyPr>
          <a:lstStyle/>
          <a:p>
            <a:r>
              <a:rPr lang="en-US" sz="1600" dirty="0" smtClean="0"/>
              <a:t>Homogeneous catalysis</a:t>
            </a:r>
          </a:p>
          <a:p>
            <a:r>
              <a:rPr lang="en-US" sz="1600" dirty="0"/>
              <a:t>o</a:t>
            </a:r>
            <a:r>
              <a:rPr lang="en-US" sz="1600" dirty="0" smtClean="0"/>
              <a:t>f the decomposition of H</a:t>
            </a:r>
            <a:r>
              <a:rPr lang="en-US" sz="800" dirty="0" smtClean="0"/>
              <a:t>2</a:t>
            </a:r>
            <a:r>
              <a:rPr lang="en-US" sz="1600" dirty="0" smtClean="0"/>
              <a:t>O</a:t>
            </a:r>
            <a:r>
              <a:rPr lang="en-US" sz="800" dirty="0" smtClean="0"/>
              <a:t>2</a:t>
            </a:r>
            <a:endParaRPr lang="en-US" sz="800" dirty="0"/>
          </a:p>
        </p:txBody>
      </p:sp>
      <p:sp>
        <p:nvSpPr>
          <p:cNvPr id="11" name="TextBox 10"/>
          <p:cNvSpPr txBox="1"/>
          <p:nvPr/>
        </p:nvSpPr>
        <p:spPr>
          <a:xfrm>
            <a:off x="8139889"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5" name="Rectangle 14"/>
          <p:cNvSpPr/>
          <p:nvPr/>
        </p:nvSpPr>
        <p:spPr>
          <a:xfrm>
            <a:off x="2622839" y="179876"/>
            <a:ext cx="5126470" cy="646331"/>
          </a:xfrm>
          <a:prstGeom prst="rect">
            <a:avLst/>
          </a:prstGeom>
        </p:spPr>
        <p:txBody>
          <a:bodyPr wrap="square">
            <a:spAutoFit/>
          </a:bodyPr>
          <a:lstStyle/>
          <a:p>
            <a:r>
              <a:rPr lang="en-US" dirty="0"/>
              <a:t>catalysts provide alternative mechanisms with lower activation </a:t>
            </a:r>
            <a:r>
              <a:rPr lang="en-US" dirty="0" smtClean="0"/>
              <a:t>energy</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5173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Electron Configurations</a:t>
            </a:r>
            <a:endParaRPr lang="en-US" dirty="0"/>
          </a:p>
        </p:txBody>
      </p:sp>
      <p:pic>
        <p:nvPicPr>
          <p:cNvPr id="10" name="Content Placeholder 9" descr="Electron Config 1-11.png"/>
          <p:cNvPicPr>
            <a:picLocks noGrp="1" noChangeAspect="1"/>
          </p:cNvPicPr>
          <p:nvPr>
            <p:ph sz="half" idx="1"/>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597" b="-644"/>
          <a:stretch/>
        </p:blipFill>
        <p:spPr>
          <a:xfrm>
            <a:off x="280988" y="1470526"/>
            <a:ext cx="3875087" cy="3449206"/>
          </a:xfrm>
        </p:spPr>
      </p:pic>
      <p:sp>
        <p:nvSpPr>
          <p:cNvPr id="6" name="Content Placeholder 5"/>
          <p:cNvSpPr>
            <a:spLocks noGrp="1"/>
          </p:cNvSpPr>
          <p:nvPr>
            <p:ph sz="half" idx="2"/>
          </p:nvPr>
        </p:nvSpPr>
        <p:spPr>
          <a:xfrm>
            <a:off x="4399878" y="1470526"/>
            <a:ext cx="3959646" cy="4959685"/>
          </a:xfrm>
        </p:spPr>
        <p:txBody>
          <a:bodyPr/>
          <a:lstStyle/>
          <a:p>
            <a:r>
              <a:rPr lang="en-US" dirty="0" smtClean="0"/>
              <a:t>Electrons occupy orbitals whose energy level depends on the nuclear charge and average distance to the nucleus</a:t>
            </a:r>
          </a:p>
          <a:p>
            <a:pPr>
              <a:spcBef>
                <a:spcPts val="0"/>
              </a:spcBef>
            </a:pPr>
            <a:r>
              <a:rPr lang="en-US" dirty="0" smtClean="0"/>
              <a:t>Electron configurations &amp; orbital diagrams indicate the arrangement of electrons with the lowest energy (most stable):</a:t>
            </a:r>
          </a:p>
          <a:p>
            <a:pPr lvl="1">
              <a:spcBef>
                <a:spcPts val="0"/>
              </a:spcBef>
            </a:pPr>
            <a:r>
              <a:rPr lang="en-US" dirty="0" smtClean="0"/>
              <a:t>Electrons occupy lowest available energy levels</a:t>
            </a:r>
          </a:p>
          <a:p>
            <a:pPr lvl="1">
              <a:spcBef>
                <a:spcPts val="0"/>
              </a:spcBef>
            </a:pPr>
            <a:r>
              <a:rPr lang="en-US" dirty="0" smtClean="0"/>
              <a:t>A maximum of two electrons may occupy an energy level</a:t>
            </a:r>
          </a:p>
          <a:p>
            <a:pPr lvl="2">
              <a:spcBef>
                <a:spcPts val="0"/>
              </a:spcBef>
            </a:pPr>
            <a:r>
              <a:rPr lang="en-US" dirty="0" smtClean="0"/>
              <a:t>Each must have opposite spin (±½)</a:t>
            </a:r>
          </a:p>
          <a:p>
            <a:pPr lvl="1">
              <a:spcBef>
                <a:spcPts val="0"/>
              </a:spcBef>
            </a:pPr>
            <a:r>
              <a:rPr lang="en-US" dirty="0" smtClean="0"/>
              <a:t>In orbitals of equal energy, electrons maximize parallel unpaired spins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20618"/>
            <a:ext cx="9144000" cy="646331"/>
          </a:xfrm>
          <a:prstGeom prst="rect">
            <a:avLst/>
          </a:prstGeom>
          <a:noFill/>
        </p:spPr>
        <p:txBody>
          <a:bodyPr wrap="square" rtlCol="0">
            <a:spAutoFit/>
          </a:bodyPr>
          <a:lstStyle/>
          <a:p>
            <a:r>
              <a:rPr lang="en-US" dirty="0"/>
              <a:t>LO 1.5: </a:t>
            </a:r>
            <a:r>
              <a:rPr lang="en-US" dirty="0" smtClean="0"/>
              <a:t> The student is able to explain the distribution of electrons in an atom or ion based upon data.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2" name="Picture 11" descr="Si Electron Config Question.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11756" y="1073049"/>
            <a:ext cx="7345782" cy="47218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3" name="Rounded Rectangle 12"/>
          <p:cNvSpPr/>
          <p:nvPr/>
        </p:nvSpPr>
        <p:spPr>
          <a:xfrm>
            <a:off x="889000" y="4675909"/>
            <a:ext cx="7361570" cy="111274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6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4207042"/>
            <a:ext cx="5638800" cy="1362075"/>
          </a:xfrm>
        </p:spPr>
        <p:txBody>
          <a:bodyPr>
            <a:normAutofit/>
          </a:bodyPr>
          <a:lstStyle/>
          <a:p>
            <a:r>
              <a:rPr lang="en-US" sz="4000" dirty="0" smtClean="0"/>
              <a:t>Big Idea #5</a:t>
            </a:r>
            <a:endParaRPr lang="en-US" sz="4000" dirty="0"/>
          </a:p>
        </p:txBody>
      </p:sp>
      <p:sp>
        <p:nvSpPr>
          <p:cNvPr id="6" name="Text Placeholder 5"/>
          <p:cNvSpPr>
            <a:spLocks noGrp="1"/>
          </p:cNvSpPr>
          <p:nvPr>
            <p:ph type="body" idx="1"/>
          </p:nvPr>
        </p:nvSpPr>
        <p:spPr>
          <a:xfrm>
            <a:off x="1844852" y="5371181"/>
            <a:ext cx="6219371" cy="1500187"/>
          </a:xfrm>
        </p:spPr>
        <p:txBody>
          <a:bodyPr>
            <a:normAutofit/>
          </a:bodyPr>
          <a:lstStyle/>
          <a:p>
            <a:r>
              <a:rPr lang="en-US" sz="5000" dirty="0" smtClean="0"/>
              <a:t>Thermochemistry</a:t>
            </a:r>
            <a:endParaRPr lang="en-US" sz="5000" dirty="0"/>
          </a:p>
        </p:txBody>
      </p:sp>
      <p:pic>
        <p:nvPicPr>
          <p:cNvPr id="3" name="Picture 2"/>
          <p:cNvPicPr>
            <a:picLocks noChangeAspect="1"/>
          </p:cNvPicPr>
          <p:nvPr/>
        </p:nvPicPr>
        <p:blipFill rotWithShape="1">
          <a:blip r:embed="rId2">
            <a:alphaModFix/>
          </a:blip>
          <a:srcRect l="14812" t="14300" r="16177" b="16131"/>
          <a:stretch/>
        </p:blipFill>
        <p:spPr>
          <a:xfrm>
            <a:off x="1823874" y="332142"/>
            <a:ext cx="6535680" cy="435791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11911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28316" y="118316"/>
            <a:ext cx="7556313" cy="1116106"/>
          </a:xfrm>
        </p:spPr>
        <p:txBody>
          <a:bodyPr/>
          <a:lstStyle/>
          <a:p>
            <a:r>
              <a:rPr lang="en-US" dirty="0" smtClean="0"/>
              <a:t>Bond Energy, Length &amp; Strength</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63540"/>
            <a:ext cx="9144000" cy="889474"/>
          </a:xfrm>
          <a:prstGeom prst="rect">
            <a:avLst/>
          </a:prstGeom>
          <a:noFill/>
        </p:spPr>
        <p:txBody>
          <a:bodyPr wrap="square" rtlCol="0">
            <a:spAutoFit/>
          </a:bodyPr>
          <a:lstStyle/>
          <a:p>
            <a:pPr>
              <a:lnSpc>
                <a:spcPct val="80000"/>
              </a:lnSpc>
            </a:pPr>
            <a:r>
              <a:rPr lang="en-US" sz="1400" dirty="0" smtClean="0"/>
              <a:t>LO</a:t>
            </a:r>
            <a:r>
              <a:rPr lang="en-US" sz="1400" dirty="0"/>
              <a:t>: 	5.1 The student is able to create or use graphical representations in order to connect the dependence of potential energy to the distance between atoms and factors, such as bond order and polarity, which influence the interaction strength.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Content Placeholder 2"/>
          <p:cNvSpPr>
            <a:spLocks noGrp="1"/>
          </p:cNvSpPr>
          <p:nvPr>
            <p:ph sz="half" idx="1"/>
          </p:nvPr>
        </p:nvSpPr>
        <p:spPr>
          <a:xfrm>
            <a:off x="154698" y="836042"/>
            <a:ext cx="8002840" cy="4925353"/>
          </a:xfrm>
        </p:spPr>
        <p:txBody>
          <a:bodyPr>
            <a:normAutofit/>
          </a:bodyPr>
          <a:lstStyle/>
          <a:p>
            <a:r>
              <a:rPr lang="en-US" dirty="0" smtClean="0"/>
              <a:t>Bond strength is determined by the distance between the atoms in a molecule and bond order.  Multiple bonds(double, triple) shorten the distance &amp; increase the force of attraction between atoms in a molecule. </a:t>
            </a:r>
          </a:p>
          <a:p>
            <a:r>
              <a:rPr lang="en-US" dirty="0" smtClean="0"/>
              <a:t>Bond Energy is always ENDOTHERMIC –the energy needed to break the bond.</a:t>
            </a:r>
          </a:p>
        </p:txBody>
      </p:sp>
      <p:pic>
        <p:nvPicPr>
          <p:cNvPr id="12" name="Content Placeholder 12"/>
          <p:cNvPicPr>
            <a:picLocks noGrp="1" noChangeAspect="1"/>
          </p:cNvPicPr>
          <p:nvPr>
            <p:ph sz="half" idx="1"/>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18273" y="2629041"/>
            <a:ext cx="3825727" cy="2731659"/>
          </a:xfrm>
        </p:spPr>
      </p:pic>
      <p:sp>
        <p:nvSpPr>
          <p:cNvPr id="14" name="TextBox 13"/>
          <p:cNvSpPr txBox="1"/>
          <p:nvPr/>
        </p:nvSpPr>
        <p:spPr>
          <a:xfrm>
            <a:off x="6097382" y="5507606"/>
            <a:ext cx="2955115" cy="369332"/>
          </a:xfrm>
          <a:prstGeom prst="rect">
            <a:avLst/>
          </a:prstGeom>
          <a:noFill/>
        </p:spPr>
        <p:txBody>
          <a:bodyPr wrap="square" rtlCol="0">
            <a:spAutoFit/>
          </a:bodyPr>
          <a:lstStyle/>
          <a:p>
            <a:r>
              <a:rPr lang="en-US" dirty="0" smtClean="0"/>
              <a:t>Lowest PE =Bond Energy</a:t>
            </a:r>
            <a:endParaRPr lang="en-US" dirty="0"/>
          </a:p>
        </p:txBody>
      </p:sp>
      <p:sp>
        <p:nvSpPr>
          <p:cNvPr id="2" name="TextBox 1"/>
          <p:cNvSpPr txBox="1"/>
          <p:nvPr/>
        </p:nvSpPr>
        <p:spPr>
          <a:xfrm>
            <a:off x="3297760" y="2435242"/>
            <a:ext cx="2226740" cy="3693319"/>
          </a:xfrm>
          <a:prstGeom prst="rect">
            <a:avLst/>
          </a:prstGeom>
          <a:noFill/>
        </p:spPr>
        <p:txBody>
          <a:bodyPr wrap="square" rtlCol="0">
            <a:spAutoFit/>
          </a:bodyPr>
          <a:lstStyle/>
          <a:p>
            <a:r>
              <a:rPr lang="en-US" u="sng" dirty="0" smtClean="0"/>
              <a:t>3 Factors</a:t>
            </a:r>
          </a:p>
          <a:p>
            <a:r>
              <a:rPr lang="en-US" dirty="0" smtClean="0"/>
              <a:t>1) Size: H-</a:t>
            </a:r>
            <a:r>
              <a:rPr lang="en-US" dirty="0" err="1" smtClean="0"/>
              <a:t>Cl</a:t>
            </a:r>
            <a:r>
              <a:rPr lang="en-US" dirty="0" smtClean="0"/>
              <a:t> is smaller than</a:t>
            </a:r>
          </a:p>
          <a:p>
            <a:r>
              <a:rPr lang="en-US" dirty="0" smtClean="0"/>
              <a:t> H-Br</a:t>
            </a:r>
          </a:p>
          <a:p>
            <a:endParaRPr lang="en-US" dirty="0"/>
          </a:p>
          <a:p>
            <a:r>
              <a:rPr lang="en-US" dirty="0" smtClean="0"/>
              <a:t>2) Polarity: </a:t>
            </a:r>
            <a:r>
              <a:rPr lang="en-US" dirty="0" err="1" smtClean="0"/>
              <a:t>HCl</a:t>
            </a:r>
            <a:r>
              <a:rPr lang="en-US" dirty="0" smtClean="0"/>
              <a:t> is more polar than H-C</a:t>
            </a:r>
          </a:p>
          <a:p>
            <a:endParaRPr lang="en-US" dirty="0"/>
          </a:p>
          <a:p>
            <a:r>
              <a:rPr lang="en-US" dirty="0" smtClean="0"/>
              <a:t>3) Bond order (length) C=C involves more e-  is shorter than C-C.</a:t>
            </a:r>
            <a:endParaRPr lang="en-US" dirty="0"/>
          </a:p>
        </p:txBody>
      </p:sp>
      <p:cxnSp>
        <p:nvCxnSpPr>
          <p:cNvPr id="6" name="Straight Arrow Connector 5"/>
          <p:cNvCxnSpPr>
            <a:stCxn id="14" idx="1"/>
          </p:cNvCxnSpPr>
          <p:nvPr/>
        </p:nvCxnSpPr>
        <p:spPr>
          <a:xfrm flipH="1" flipV="1">
            <a:off x="5839816" y="5151661"/>
            <a:ext cx="257566" cy="5406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2950" y="2547884"/>
            <a:ext cx="3126558" cy="369059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29638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5.1 Practice FRQ </a:t>
            </a:r>
            <a:br>
              <a:rPr lang="en-US" dirty="0" smtClean="0"/>
            </a:br>
            <a:r>
              <a:rPr lang="en-US" dirty="0" smtClean="0"/>
              <a:t>from 2005 B</a:t>
            </a:r>
            <a:endParaRPr lang="en-US" dirty="0"/>
          </a:p>
        </p:txBody>
      </p:sp>
      <p:pic>
        <p:nvPicPr>
          <p:cNvPr id="5" name="Content Placeholder 4"/>
          <p:cNvPicPr>
            <a:picLocks noGrp="1" noChangeAspect="1"/>
          </p:cNvPicPr>
          <p:nvPr>
            <p:ph sz="half" idx="1"/>
          </p:nvPr>
        </p:nvPicPr>
        <p:blipFill>
          <a:blip r:embed="rId2"/>
          <a:stretch>
            <a:fillRect/>
          </a:stretch>
        </p:blipFill>
        <p:spPr>
          <a:xfrm>
            <a:off x="282574" y="2028979"/>
            <a:ext cx="8226441" cy="663421"/>
          </a:xfrm>
          <a:prstGeom prst="rect">
            <a:avLst/>
          </a:prstGeom>
        </p:spPr>
      </p:pic>
      <p:pic>
        <p:nvPicPr>
          <p:cNvPr id="6" name="Picture 5"/>
          <p:cNvPicPr>
            <a:picLocks noChangeAspect="1"/>
          </p:cNvPicPr>
          <p:nvPr/>
        </p:nvPicPr>
        <p:blipFill>
          <a:blip r:embed="rId3"/>
          <a:stretch>
            <a:fillRect/>
          </a:stretch>
        </p:blipFill>
        <p:spPr>
          <a:xfrm>
            <a:off x="371474" y="4871243"/>
            <a:ext cx="8249132" cy="1789113"/>
          </a:xfrm>
          <a:prstGeom prst="rect">
            <a:avLst/>
          </a:prstGeom>
        </p:spPr>
      </p:pic>
      <p:sp>
        <p:nvSpPr>
          <p:cNvPr id="7" name="Rectangle 6"/>
          <p:cNvSpPr/>
          <p:nvPr/>
        </p:nvSpPr>
        <p:spPr>
          <a:xfrm>
            <a:off x="371474" y="4361656"/>
            <a:ext cx="8480426" cy="218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81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4770"/>
            <a:ext cx="7556313" cy="1116106"/>
          </a:xfrm>
        </p:spPr>
        <p:txBody>
          <a:bodyPr/>
          <a:lstStyle/>
          <a:p>
            <a:r>
              <a:rPr lang="en-US" dirty="0" smtClean="0"/>
              <a:t>Maxwell –Boltzmann Distributions</a:t>
            </a:r>
            <a:endParaRPr lang="en-US" dirty="0"/>
          </a:p>
        </p:txBody>
      </p:sp>
      <p:sp>
        <p:nvSpPr>
          <p:cNvPr id="6" name="Content Placeholder 5"/>
          <p:cNvSpPr>
            <a:spLocks noGrp="1"/>
          </p:cNvSpPr>
          <p:nvPr>
            <p:ph sz="half" idx="2"/>
          </p:nvPr>
        </p:nvSpPr>
        <p:spPr>
          <a:xfrm>
            <a:off x="160840" y="777922"/>
            <a:ext cx="4877012" cy="5348589"/>
          </a:xfrm>
        </p:spPr>
        <p:txBody>
          <a:bodyPr>
            <a:normAutofit fontScale="85000" lnSpcReduction="10000"/>
          </a:bodyPr>
          <a:lstStyle/>
          <a:p>
            <a:r>
              <a:rPr lang="en-US" dirty="0" smtClean="0"/>
              <a:t>Temperature is a measure of the </a:t>
            </a:r>
            <a:r>
              <a:rPr lang="en-US" b="1" dirty="0" smtClean="0"/>
              <a:t>average Kinetic Energy</a:t>
            </a:r>
            <a:r>
              <a:rPr lang="en-US" dirty="0" smtClean="0"/>
              <a:t> of a sample of substance. </a:t>
            </a:r>
          </a:p>
          <a:p>
            <a:r>
              <a:rPr lang="en-US" dirty="0" smtClean="0"/>
              <a:t>Particles with larger mass will have a lower velocity but the same Average KE at the same Temperature.</a:t>
            </a:r>
          </a:p>
          <a:p>
            <a:r>
              <a:rPr lang="en-US" dirty="0" smtClean="0"/>
              <a:t>Kinetic Energy is directly proportional to the temperature of particles in a substance. (if you double the </a:t>
            </a:r>
            <a:r>
              <a:rPr lang="en-US" i="1" dirty="0" smtClean="0"/>
              <a:t>Kelvin</a:t>
            </a:r>
            <a:r>
              <a:rPr lang="en-US" dirty="0" smtClean="0"/>
              <a:t> Temp you double the KE) </a:t>
            </a:r>
          </a:p>
          <a:p>
            <a:r>
              <a:rPr lang="en-US" dirty="0" smtClean="0"/>
              <a:t>The M-B Distribution shows that the distribution of KE becomes greater at higher temperature. </a:t>
            </a:r>
          </a:p>
          <a:p>
            <a:r>
              <a:rPr lang="en-US" dirty="0" smtClean="0"/>
              <a:t>The areas under the curve are equal and therefore the number of molecules is constant</a:t>
            </a:r>
          </a:p>
          <a:p>
            <a:r>
              <a:rPr lang="en-US" dirty="0" smtClean="0"/>
              <a:t>Increasing Temperature (KE) increases the number of particles with the Activation Energy necessary to react. </a:t>
            </a:r>
          </a:p>
          <a:p>
            <a:r>
              <a:rPr lang="en-US" dirty="0" smtClean="0"/>
              <a:t>Activation Energy is not changed with temperature but may be changed with a catalyst.</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09182" y="6126511"/>
            <a:ext cx="9144000" cy="615553"/>
          </a:xfrm>
          <a:prstGeom prst="rect">
            <a:avLst/>
          </a:prstGeom>
          <a:noFill/>
        </p:spPr>
        <p:txBody>
          <a:bodyPr wrap="square" rtlCol="0">
            <a:spAutoFit/>
          </a:bodyPr>
          <a:lstStyle/>
          <a:p>
            <a:r>
              <a:rPr lang="en-US" sz="1600" dirty="0" smtClean="0"/>
              <a:t>LO</a:t>
            </a:r>
            <a:r>
              <a:rPr lang="en-US" sz="1600" dirty="0"/>
              <a:t> </a:t>
            </a:r>
            <a:r>
              <a:rPr lang="en-US" sz="1600" dirty="0" smtClean="0"/>
              <a:t>5.2:  The </a:t>
            </a:r>
            <a:r>
              <a:rPr lang="en-US" sz="1600" dirty="0"/>
              <a:t>student is able to relate Temp to motions of particles in particulate representations including velocity , and/ or via KE and distributions of KE of the particles. </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Boltzmann distribution"/>
          <p:cNvPicPr>
            <a:picLocks noGrp="1" noChangeAspect="1" noChangeArrowheads="1"/>
          </p:cNvPicPr>
          <p:nvPr>
            <p:ph sz="half" idx="1"/>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37852" y="2337550"/>
            <a:ext cx="4014645" cy="317123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70753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5.2 Practice FRQ</a:t>
            </a:r>
            <a:br>
              <a:rPr lang="en-US" dirty="0" smtClean="0"/>
            </a:br>
            <a:r>
              <a:rPr lang="en-US" dirty="0" smtClean="0"/>
              <a:t>from 2011 B</a:t>
            </a:r>
            <a:endParaRPr lang="en-US" dirty="0"/>
          </a:p>
        </p:txBody>
      </p:sp>
      <p:pic>
        <p:nvPicPr>
          <p:cNvPr id="5" name="Picture 4"/>
          <p:cNvPicPr>
            <a:picLocks noChangeAspect="1"/>
          </p:cNvPicPr>
          <p:nvPr/>
        </p:nvPicPr>
        <p:blipFill>
          <a:blip r:embed="rId2"/>
          <a:stretch>
            <a:fillRect/>
          </a:stretch>
        </p:blipFill>
        <p:spPr>
          <a:xfrm>
            <a:off x="243927" y="2222500"/>
            <a:ext cx="8619085" cy="860425"/>
          </a:xfrm>
          <a:prstGeom prst="rect">
            <a:avLst/>
          </a:prstGeom>
        </p:spPr>
      </p:pic>
      <p:pic>
        <p:nvPicPr>
          <p:cNvPr id="6" name="Picture 5"/>
          <p:cNvPicPr>
            <a:picLocks noChangeAspect="1"/>
          </p:cNvPicPr>
          <p:nvPr/>
        </p:nvPicPr>
        <p:blipFill>
          <a:blip r:embed="rId3"/>
          <a:stretch>
            <a:fillRect/>
          </a:stretch>
        </p:blipFill>
        <p:spPr>
          <a:xfrm>
            <a:off x="498474" y="3286918"/>
            <a:ext cx="7978136" cy="836613"/>
          </a:xfrm>
          <a:prstGeom prst="rect">
            <a:avLst/>
          </a:prstGeom>
        </p:spPr>
      </p:pic>
      <p:pic>
        <p:nvPicPr>
          <p:cNvPr id="7" name="Picture 6"/>
          <p:cNvPicPr>
            <a:picLocks noChangeAspect="1"/>
          </p:cNvPicPr>
          <p:nvPr/>
        </p:nvPicPr>
        <p:blipFill>
          <a:blip r:embed="rId4"/>
          <a:stretch>
            <a:fillRect/>
          </a:stretch>
        </p:blipFill>
        <p:spPr>
          <a:xfrm>
            <a:off x="593085" y="4310062"/>
            <a:ext cx="6912615" cy="439734"/>
          </a:xfrm>
          <a:prstGeom prst="rect">
            <a:avLst/>
          </a:prstGeom>
        </p:spPr>
      </p:pic>
      <p:pic>
        <p:nvPicPr>
          <p:cNvPr id="8" name="Picture 7"/>
          <p:cNvPicPr>
            <a:picLocks noChangeAspect="1"/>
          </p:cNvPicPr>
          <p:nvPr/>
        </p:nvPicPr>
        <p:blipFill>
          <a:blip r:embed="rId5"/>
          <a:stretch>
            <a:fillRect/>
          </a:stretch>
        </p:blipFill>
        <p:spPr>
          <a:xfrm>
            <a:off x="593084" y="4936326"/>
            <a:ext cx="8006879" cy="1362873"/>
          </a:xfrm>
          <a:prstGeom prst="rect">
            <a:avLst/>
          </a:prstGeom>
        </p:spPr>
      </p:pic>
      <p:sp>
        <p:nvSpPr>
          <p:cNvPr id="9" name="Rectangle 8"/>
          <p:cNvSpPr/>
          <p:nvPr/>
        </p:nvSpPr>
        <p:spPr>
          <a:xfrm>
            <a:off x="498474" y="3082925"/>
            <a:ext cx="7978136" cy="12271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 </a:t>
            </a:r>
            <a:endParaRPr lang="en-US" dirty="0"/>
          </a:p>
        </p:txBody>
      </p:sp>
      <p:sp>
        <p:nvSpPr>
          <p:cNvPr id="10" name="Rectangle 9"/>
          <p:cNvSpPr/>
          <p:nvPr/>
        </p:nvSpPr>
        <p:spPr>
          <a:xfrm>
            <a:off x="498474" y="4936326"/>
            <a:ext cx="8006879" cy="13628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870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720470"/>
          </a:xfrm>
        </p:spPr>
        <p:txBody>
          <a:bodyPr/>
          <a:lstStyle/>
          <a:p>
            <a:r>
              <a:rPr lang="en-US" dirty="0" smtClean="0"/>
              <a:t>Thermodynamic vocabulary</a:t>
            </a:r>
            <a:endParaRPr lang="en-US" dirty="0"/>
          </a:p>
        </p:txBody>
      </p:sp>
      <p:sp>
        <p:nvSpPr>
          <p:cNvPr id="10" name="TextBox 9">
            <a:hlinkClick r:id="rId2"/>
          </p:cNvPr>
          <p:cNvSpPr txBox="1"/>
          <p:nvPr/>
        </p:nvSpPr>
        <p:spPr>
          <a:xfrm>
            <a:off x="8054787" y="-38248"/>
            <a:ext cx="1194859"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41640" y="6053007"/>
            <a:ext cx="9144000" cy="800219"/>
          </a:xfrm>
          <a:prstGeom prst="rect">
            <a:avLst/>
          </a:prstGeom>
          <a:noFill/>
        </p:spPr>
        <p:txBody>
          <a:bodyPr wrap="square" rtlCol="0">
            <a:spAutoFit/>
          </a:bodyPr>
          <a:lstStyle/>
          <a:p>
            <a:r>
              <a:rPr lang="en-US" sz="1400" dirty="0" smtClean="0"/>
              <a:t>LO 5.3: The student can generate explanations or make predictions about the transfer of thermal energy between systems based on this transfer being due to a kinetic energy transfer between systems arising from molecular collisions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3" name="Picture 2" descr="http://2.bp.blogspot.com/-wWKwgwWDdW0/To1lf5CNtzI/AAAAAAAAADQ/JPadVSgYs7Q/s1600/thermodynamic_system.jpg"/>
          <p:cNvPicPr>
            <a:picLocks noGrp="1" noChangeAspect="1" noChangeArrowheads="1"/>
          </p:cNvPicPr>
          <p:nvPr>
            <p:ph sz="half" idx="1"/>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25085" y="3176269"/>
            <a:ext cx="5252743" cy="2741932"/>
          </a:xfrm>
          <a:prstGeom prst="rect">
            <a:avLst/>
          </a:prstGeom>
          <a:noFill/>
          <a:ln w="38100" cmpd="sng">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Content Placeholder 7"/>
          <p:cNvSpPr>
            <a:spLocks noGrp="1"/>
          </p:cNvSpPr>
          <p:nvPr>
            <p:ph sz="half" idx="1"/>
          </p:nvPr>
        </p:nvSpPr>
        <p:spPr>
          <a:xfrm>
            <a:off x="150125" y="820672"/>
            <a:ext cx="8927031" cy="3088326"/>
          </a:xfrm>
        </p:spPr>
        <p:txBody>
          <a:bodyPr>
            <a:normAutofit/>
          </a:bodyPr>
          <a:lstStyle/>
          <a:p>
            <a:pPr>
              <a:spcBef>
                <a:spcPts val="0"/>
              </a:spcBef>
              <a:spcAft>
                <a:spcPts val="600"/>
              </a:spcAft>
            </a:pPr>
            <a:r>
              <a:rPr lang="en-US" b="1" dirty="0" smtClean="0"/>
              <a:t>Universe</a:t>
            </a:r>
            <a:r>
              <a:rPr lang="en-US" dirty="0" smtClean="0"/>
              <a:t>: The sum of the system and surroundings </a:t>
            </a:r>
          </a:p>
          <a:p>
            <a:pPr>
              <a:spcBef>
                <a:spcPts val="0"/>
              </a:spcBef>
              <a:spcAft>
                <a:spcPts val="600"/>
              </a:spcAft>
            </a:pPr>
            <a:r>
              <a:rPr lang="en-US" b="1" dirty="0" smtClean="0"/>
              <a:t>System</a:t>
            </a:r>
            <a:r>
              <a:rPr lang="en-US" dirty="0" smtClean="0"/>
              <a:t>: The species we want to study</a:t>
            </a:r>
          </a:p>
          <a:p>
            <a:pPr>
              <a:spcBef>
                <a:spcPts val="0"/>
              </a:spcBef>
              <a:spcAft>
                <a:spcPts val="600"/>
              </a:spcAft>
            </a:pPr>
            <a:r>
              <a:rPr lang="en-US" b="1" dirty="0" smtClean="0"/>
              <a:t>Surroundings</a:t>
            </a:r>
            <a:r>
              <a:rPr lang="en-US" dirty="0" smtClean="0"/>
              <a:t>: the environment outside the system </a:t>
            </a:r>
          </a:p>
          <a:p>
            <a:pPr>
              <a:spcBef>
                <a:spcPts val="0"/>
              </a:spcBef>
              <a:spcAft>
                <a:spcPts val="600"/>
              </a:spcAft>
            </a:pPr>
            <a:r>
              <a:rPr lang="en-US" b="1" dirty="0" smtClean="0"/>
              <a:t>Endothermic:</a:t>
            </a:r>
            <a:r>
              <a:rPr lang="en-US" dirty="0" smtClean="0"/>
              <a:t> Heat flows to the system from the surroundings (surroundings temperature drops-i.e. beaker feels cold)</a:t>
            </a:r>
          </a:p>
          <a:p>
            <a:pPr>
              <a:spcBef>
                <a:spcPts val="0"/>
              </a:spcBef>
              <a:spcAft>
                <a:spcPts val="600"/>
              </a:spcAft>
            </a:pPr>
            <a:r>
              <a:rPr lang="en-US" b="1" dirty="0" smtClean="0"/>
              <a:t>Exothermic</a:t>
            </a:r>
            <a:r>
              <a:rPr lang="en-US" dirty="0" smtClean="0"/>
              <a:t>: Heat flows from the system to the surroundings. (surroundings temperature rises-i.e. beaker feels hot)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69340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50874" y="179294"/>
            <a:ext cx="7556313" cy="1116106"/>
          </a:xfrm>
        </p:spPr>
        <p:txBody>
          <a:bodyPr/>
          <a:lstStyle/>
          <a:p>
            <a:r>
              <a:rPr lang="en-US" dirty="0" smtClean="0"/>
              <a:t>LO 5.3 Practice FRQ</a:t>
            </a:r>
            <a:br>
              <a:rPr lang="en-US" dirty="0" smtClean="0"/>
            </a:br>
            <a:r>
              <a:rPr lang="en-US" dirty="0" smtClean="0"/>
              <a:t>from 2010</a:t>
            </a:r>
            <a:endParaRPr lang="en-US" dirty="0"/>
          </a:p>
        </p:txBody>
      </p:sp>
      <p:pic>
        <p:nvPicPr>
          <p:cNvPr id="5" name="Picture 4"/>
          <p:cNvPicPr>
            <a:picLocks noChangeAspect="1"/>
          </p:cNvPicPr>
          <p:nvPr/>
        </p:nvPicPr>
        <p:blipFill>
          <a:blip r:embed="rId2"/>
          <a:stretch>
            <a:fillRect/>
          </a:stretch>
        </p:blipFill>
        <p:spPr>
          <a:xfrm>
            <a:off x="217487" y="1392237"/>
            <a:ext cx="7453313" cy="3879087"/>
          </a:xfrm>
          <a:prstGeom prst="rect">
            <a:avLst/>
          </a:prstGeom>
        </p:spPr>
      </p:pic>
      <p:pic>
        <p:nvPicPr>
          <p:cNvPr id="6" name="Picture 5"/>
          <p:cNvPicPr>
            <a:picLocks noChangeAspect="1"/>
          </p:cNvPicPr>
          <p:nvPr/>
        </p:nvPicPr>
        <p:blipFill>
          <a:blip r:embed="rId3"/>
          <a:stretch>
            <a:fillRect/>
          </a:stretch>
        </p:blipFill>
        <p:spPr>
          <a:xfrm>
            <a:off x="492124" y="5271324"/>
            <a:ext cx="8261975" cy="621476"/>
          </a:xfrm>
          <a:prstGeom prst="rect">
            <a:avLst/>
          </a:prstGeom>
        </p:spPr>
      </p:pic>
      <p:pic>
        <p:nvPicPr>
          <p:cNvPr id="7" name="Picture 6"/>
          <p:cNvPicPr>
            <a:picLocks noChangeAspect="1"/>
          </p:cNvPicPr>
          <p:nvPr/>
        </p:nvPicPr>
        <p:blipFill>
          <a:blip r:embed="rId4"/>
          <a:stretch>
            <a:fillRect/>
          </a:stretch>
        </p:blipFill>
        <p:spPr>
          <a:xfrm>
            <a:off x="874712" y="5854699"/>
            <a:ext cx="6923088" cy="913391"/>
          </a:xfrm>
          <a:prstGeom prst="rect">
            <a:avLst/>
          </a:prstGeom>
        </p:spPr>
      </p:pic>
      <p:sp>
        <p:nvSpPr>
          <p:cNvPr id="8" name="Rectangle 7"/>
          <p:cNvSpPr/>
          <p:nvPr/>
        </p:nvSpPr>
        <p:spPr>
          <a:xfrm>
            <a:off x="874712" y="5892800"/>
            <a:ext cx="7037388" cy="8752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796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720470"/>
          </a:xfrm>
        </p:spPr>
        <p:txBody>
          <a:bodyPr/>
          <a:lstStyle/>
          <a:p>
            <a:r>
              <a:rPr lang="en-US" dirty="0" smtClean="0"/>
              <a:t>Heat Transfer </a:t>
            </a:r>
            <a:endParaRPr lang="en-US" dirty="0"/>
          </a:p>
        </p:txBody>
      </p:sp>
      <p:sp>
        <p:nvSpPr>
          <p:cNvPr id="8" name="Content Placeholder 7"/>
          <p:cNvSpPr>
            <a:spLocks noGrp="1"/>
          </p:cNvSpPr>
          <p:nvPr>
            <p:ph sz="half" idx="1"/>
          </p:nvPr>
        </p:nvSpPr>
        <p:spPr>
          <a:xfrm>
            <a:off x="396412" y="910469"/>
            <a:ext cx="7273630" cy="5083350"/>
          </a:xfrm>
        </p:spPr>
        <p:txBody>
          <a:bodyPr>
            <a:normAutofit fontScale="92500" lnSpcReduction="20000"/>
          </a:bodyPr>
          <a:lstStyle/>
          <a:p>
            <a:r>
              <a:rPr lang="en-US" sz="2200" dirty="0" smtClean="0"/>
              <a:t>Kinetic energy transferred between particles of varying temperature is heat energy.</a:t>
            </a:r>
          </a:p>
          <a:p>
            <a:r>
              <a:rPr lang="en-US" sz="2200" dirty="0" smtClean="0"/>
              <a:t>Heat flows from particles of higher energy (hot) to those of lower energy (cold) when particles collide.</a:t>
            </a:r>
          </a:p>
          <a:p>
            <a:r>
              <a:rPr lang="en-US" sz="2200" dirty="0" smtClean="0"/>
              <a:t>When the temperature of both particles are equal the substances are in thermal equilibrium.</a:t>
            </a:r>
          </a:p>
          <a:p>
            <a:r>
              <a:rPr lang="en-US" sz="2200" dirty="0" smtClean="0"/>
              <a:t>Not all particles will absorb or                                                release the same amount of heat                                                  per gram.</a:t>
            </a:r>
          </a:p>
          <a:p>
            <a:r>
              <a:rPr lang="en-US" sz="2200" dirty="0" smtClean="0"/>
              <a:t>Specific Heat Capacity is a                                                       measure of the amount of heat                                                       energy in Joules that is absorbed                                                 to raise the temperature of 1 gram                                                 of a substance by 1 degree Kelvin.</a:t>
            </a:r>
          </a:p>
          <a:p>
            <a:r>
              <a:rPr lang="en-US" sz="2200" dirty="0" smtClean="0"/>
              <a:t>Heat transfer can be measured q=</a:t>
            </a:r>
            <a:r>
              <a:rPr lang="en-US" sz="2200" dirty="0" err="1" smtClean="0"/>
              <a:t>mc</a:t>
            </a:r>
            <a:r>
              <a:rPr lang="en-US" sz="2200" baseline="-25000" dirty="0" err="1" smtClean="0"/>
              <a:t>p</a:t>
            </a:r>
            <a:r>
              <a:rPr lang="en-US" sz="2200" dirty="0" err="1" smtClean="0"/>
              <a:t>∆T</a:t>
            </a:r>
            <a:endParaRPr lang="en-US" sz="2200" dirty="0" smtClean="0"/>
          </a:p>
          <a:p>
            <a:endParaRPr lang="en-US" dirty="0" smtClean="0"/>
          </a:p>
          <a:p>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150126" y="5993819"/>
            <a:ext cx="9144000" cy="1138773"/>
          </a:xfrm>
          <a:prstGeom prst="rect">
            <a:avLst/>
          </a:prstGeom>
          <a:noFill/>
        </p:spPr>
        <p:txBody>
          <a:bodyPr wrap="square" rtlCol="0">
            <a:spAutoFit/>
          </a:bodyPr>
          <a:lstStyle/>
          <a:p>
            <a:r>
              <a:rPr lang="en-US" sz="1600" dirty="0" smtClean="0"/>
              <a:t>LO 5.3: The student can generate explanations or make predictions about the transfer of thermal energy between systems based on this transfer being due to a kinetic energy transfer between systems arising from molecular collisions.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p:cNvPicPr>
            <a:picLocks noChangeAspect="1"/>
          </p:cNvPicPr>
          <p:nvPr/>
        </p:nvPicPr>
        <p:blipFill>
          <a:blip r:embed="rId4"/>
          <a:stretch>
            <a:fillRect/>
          </a:stretch>
        </p:blipFill>
        <p:spPr>
          <a:xfrm>
            <a:off x="4829175" y="3025018"/>
            <a:ext cx="4314825" cy="21145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37210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5.3 Practice FRQ continued from 2010</a:t>
            </a:r>
            <a:endParaRPr lang="en-US" dirty="0"/>
          </a:p>
        </p:txBody>
      </p:sp>
      <p:pic>
        <p:nvPicPr>
          <p:cNvPr id="6" name="Picture 5"/>
          <p:cNvPicPr>
            <a:picLocks noChangeAspect="1"/>
          </p:cNvPicPr>
          <p:nvPr/>
        </p:nvPicPr>
        <p:blipFill>
          <a:blip r:embed="rId2"/>
          <a:stretch>
            <a:fillRect/>
          </a:stretch>
        </p:blipFill>
        <p:spPr>
          <a:xfrm>
            <a:off x="181715" y="2298700"/>
            <a:ext cx="8189829" cy="920750"/>
          </a:xfrm>
          <a:prstGeom prst="rect">
            <a:avLst/>
          </a:prstGeom>
        </p:spPr>
      </p:pic>
      <p:pic>
        <p:nvPicPr>
          <p:cNvPr id="7" name="Picture 6"/>
          <p:cNvPicPr>
            <a:picLocks noChangeAspect="1"/>
          </p:cNvPicPr>
          <p:nvPr/>
        </p:nvPicPr>
        <p:blipFill>
          <a:blip r:embed="rId3"/>
          <a:stretch>
            <a:fillRect/>
          </a:stretch>
        </p:blipFill>
        <p:spPr>
          <a:xfrm>
            <a:off x="717550" y="3428999"/>
            <a:ext cx="7806508" cy="2489201"/>
          </a:xfrm>
          <a:prstGeom prst="rect">
            <a:avLst/>
          </a:prstGeom>
        </p:spPr>
      </p:pic>
      <p:sp>
        <p:nvSpPr>
          <p:cNvPr id="8" name="Rectangle 7"/>
          <p:cNvSpPr/>
          <p:nvPr/>
        </p:nvSpPr>
        <p:spPr>
          <a:xfrm>
            <a:off x="717550" y="3327400"/>
            <a:ext cx="7918450" cy="2679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51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0"/>
            <a:ext cx="7556313" cy="1116106"/>
          </a:xfrm>
        </p:spPr>
        <p:txBody>
          <a:bodyPr/>
          <a:lstStyle/>
          <a:p>
            <a:r>
              <a:rPr lang="en-US" dirty="0" smtClean="0"/>
              <a:t>Conservation of Energy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700730"/>
            <a:ext cx="9144000" cy="1200329"/>
          </a:xfrm>
          <a:prstGeom prst="rect">
            <a:avLst/>
          </a:prstGeom>
          <a:noFill/>
        </p:spPr>
        <p:txBody>
          <a:bodyPr wrap="square" rtlCol="0">
            <a:spAutoFit/>
          </a:bodyPr>
          <a:lstStyle/>
          <a:p>
            <a:r>
              <a:rPr lang="en-US" dirty="0" smtClean="0"/>
              <a:t>LO 5.4: The student is able to use conservation of energy to relate the magnitude of the energy changes occurring in two or more interacting systems, including identification of the systems, the type (heat vs. work), or the direction of the energy flow.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7"/>
          <p:cNvSpPr>
            <a:spLocks noGrp="1"/>
          </p:cNvSpPr>
          <p:nvPr>
            <p:ph sz="half" idx="1"/>
          </p:nvPr>
        </p:nvSpPr>
        <p:spPr>
          <a:xfrm>
            <a:off x="163772" y="708259"/>
            <a:ext cx="8129327" cy="3142965"/>
          </a:xfrm>
        </p:spPr>
        <p:txBody>
          <a:bodyPr>
            <a:normAutofit/>
          </a:bodyPr>
          <a:lstStyle/>
          <a:p>
            <a:r>
              <a:rPr lang="en-US" dirty="0" smtClean="0"/>
              <a:t>1</a:t>
            </a:r>
            <a:r>
              <a:rPr lang="en-US" baseline="30000" dirty="0" smtClean="0"/>
              <a:t>st</a:t>
            </a:r>
            <a:r>
              <a:rPr lang="en-US" dirty="0" smtClean="0"/>
              <a:t> Law of Thermodynamics: Energy is conserved</a:t>
            </a:r>
          </a:p>
          <a:p>
            <a:r>
              <a:rPr lang="en-US" dirty="0" smtClean="0"/>
              <a:t>Energy can be transferred as Work or Heat</a:t>
            </a:r>
          </a:p>
          <a:p>
            <a:r>
              <a:rPr lang="en-US" dirty="0" smtClean="0"/>
              <a:t>∆E = </a:t>
            </a:r>
            <a:r>
              <a:rPr lang="en-US" dirty="0" err="1" smtClean="0"/>
              <a:t>q+w</a:t>
            </a:r>
            <a:r>
              <a:rPr lang="en-US" dirty="0" smtClean="0"/>
              <a:t> </a:t>
            </a:r>
          </a:p>
          <a:p>
            <a:r>
              <a:rPr lang="en-US" dirty="0" smtClean="0"/>
              <a:t>Work = -P∆V  (this is the work a gas does on the surroundings i:e the volume expanding a piston) a gas does no work in a vacuum.</a:t>
            </a:r>
          </a:p>
          <a:p>
            <a:pPr marL="0" indent="0">
              <a:buNone/>
            </a:pPr>
            <a:endParaRPr lang="en-US" dirty="0" smtClean="0"/>
          </a:p>
          <a:p>
            <a:endParaRPr lang="en-US" dirty="0"/>
          </a:p>
        </p:txBody>
      </p:sp>
      <p:pic>
        <p:nvPicPr>
          <p:cNvPr id="14" name="Picture 13"/>
          <p:cNvPicPr>
            <a:picLocks noChangeAspect="1"/>
          </p:cNvPicPr>
          <p:nvPr/>
        </p:nvPicPr>
        <p:blipFill>
          <a:blip r:embed="rId4"/>
          <a:stretch>
            <a:fillRect/>
          </a:stretch>
        </p:blipFill>
        <p:spPr>
          <a:xfrm>
            <a:off x="498474" y="2978312"/>
            <a:ext cx="4350699" cy="258649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7576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4789</TotalTime>
  <Words>25439</Words>
  <Application>Microsoft Macintosh PowerPoint</Application>
  <PresentationFormat>On-screen Show (4:3)</PresentationFormat>
  <Paragraphs>2219</Paragraphs>
  <Slides>180</Slides>
  <Notes>28</Notes>
  <HiddenSlides>0</HiddenSlides>
  <MMClips>0</MMClips>
  <ScaleCrop>false</ScaleCrop>
  <HeadingPairs>
    <vt:vector size="4" baseType="variant">
      <vt:variant>
        <vt:lpstr>Design Template</vt:lpstr>
      </vt:variant>
      <vt:variant>
        <vt:i4>1</vt:i4>
      </vt:variant>
      <vt:variant>
        <vt:lpstr>Slide Titles</vt:lpstr>
      </vt:variant>
      <vt:variant>
        <vt:i4>180</vt:i4>
      </vt:variant>
    </vt:vector>
  </HeadingPairs>
  <TitlesOfParts>
    <vt:vector size="181" baseType="lpstr">
      <vt:lpstr>Advantage</vt:lpstr>
      <vt:lpstr>AP Chemistry Exam Review </vt:lpstr>
      <vt:lpstr>Project Contributors</vt:lpstr>
      <vt:lpstr>Project Contributors, Continued</vt:lpstr>
      <vt:lpstr>Big Idea #1</vt:lpstr>
      <vt:lpstr>Ratio of Masses in a Pure Sample</vt:lpstr>
      <vt:lpstr>Composition of Pure Substances and/or Mixtures</vt:lpstr>
      <vt:lpstr>Identifying Purity of a Substance</vt:lpstr>
      <vt:lpstr>Mole Calculations</vt:lpstr>
      <vt:lpstr>Electronic Structure of the Atom: Electron Configurations</vt:lpstr>
      <vt:lpstr>Electronic Structure of the Atom:  1st Ionization Energy</vt:lpstr>
      <vt:lpstr>Electronic Structure of the Atom: Photoelectron Spectroscopy (PES)</vt:lpstr>
      <vt:lpstr>Electronic Structure of the Atom: Higher Ionization Energies</vt:lpstr>
      <vt:lpstr>Electronic Structure of the Atom:  1st Ionization Energy Irregularities </vt:lpstr>
      <vt:lpstr>Predictions with Periodic Trends</vt:lpstr>
      <vt:lpstr>Chemical Reactivity </vt:lpstr>
      <vt:lpstr>Chemical Properties within a Group and across a Period</vt:lpstr>
      <vt:lpstr>Classic Shell Model of Atom vs Quantum Mechanical Model</vt:lpstr>
      <vt:lpstr>Shell Model is consistent with Ionization Energy Data</vt:lpstr>
      <vt:lpstr>Mass Spectrometry - evidence for isotopes</vt:lpstr>
      <vt:lpstr>Using Spectroscopy to measure properties associated with vibrational or electronic motions of  molecules</vt:lpstr>
      <vt:lpstr>Beer-Lambert Law - used to measure the concentration of colored solutions</vt:lpstr>
      <vt:lpstr>Law of Conservation of Mass</vt:lpstr>
      <vt:lpstr>Use Mole Ratio in balanced equation  to calculate moles of unknown substance</vt:lpstr>
      <vt:lpstr>Gravimetric Analysis</vt:lpstr>
      <vt:lpstr>Using titrations to determine concentration of an analyte</vt:lpstr>
      <vt:lpstr>Big Idea #2</vt:lpstr>
      <vt:lpstr>Properties Based on Bonding</vt:lpstr>
      <vt:lpstr>Slide 28</vt:lpstr>
      <vt:lpstr>Behaviors of Solids, Liquids, and Gases</vt:lpstr>
      <vt:lpstr>Kinetic Molecular Theory (KMT)</vt:lpstr>
      <vt:lpstr>Properties of a Gas - Factors</vt:lpstr>
      <vt:lpstr>The Ideal Gas Law </vt:lpstr>
      <vt:lpstr>Chromatography</vt:lpstr>
      <vt:lpstr>Dissolving/Dissociation: Solute and Solvent</vt:lpstr>
      <vt:lpstr>Molarity and Particle Views</vt:lpstr>
      <vt:lpstr>Distillation to Separate Solutions</vt:lpstr>
      <vt:lpstr>London Dispersion Forces and Noble and Nonpolar Gases</vt:lpstr>
      <vt:lpstr>Deviations from Ideal Gas Behavior</vt:lpstr>
      <vt:lpstr>Hydrogen Bonding</vt:lpstr>
      <vt:lpstr>Coulomb’s Law and Solubility</vt:lpstr>
      <vt:lpstr>Entropy in Solutions</vt:lpstr>
      <vt:lpstr>Physical Properties and IMF’s </vt:lpstr>
      <vt:lpstr>Bonding and Electronegativity</vt:lpstr>
      <vt:lpstr>Ranking Bond Polarity</vt:lpstr>
      <vt:lpstr>Ionic Substances and their Properties</vt:lpstr>
      <vt:lpstr>Metallic Properties – Sea of Electrons</vt:lpstr>
      <vt:lpstr>Lewis Diagrams / VSEPR</vt:lpstr>
      <vt:lpstr>Ionic or Covalent? Bonding Tests</vt:lpstr>
      <vt:lpstr>Crystal Structure of Ionic Compounds</vt:lpstr>
      <vt:lpstr>Crystal Structure of Ionic Compounds</vt:lpstr>
      <vt:lpstr>Alloys and their Properties</vt:lpstr>
      <vt:lpstr>Alloys!</vt:lpstr>
      <vt:lpstr>Metallic Solids - Characteristics</vt:lpstr>
      <vt:lpstr>Properties of Metallic Solids</vt:lpstr>
      <vt:lpstr>Covalent Compounds - Interactions</vt:lpstr>
      <vt:lpstr>Covalent Solids</vt:lpstr>
      <vt:lpstr>Molecular Compounds - Interactions</vt:lpstr>
      <vt:lpstr>Molecular Compound Interactions</vt:lpstr>
      <vt:lpstr>Big Idea #3</vt:lpstr>
      <vt:lpstr>Slide 60</vt:lpstr>
      <vt:lpstr>Types of Chemical Reactions</vt:lpstr>
      <vt:lpstr>Types of Chemical Reactions</vt:lpstr>
      <vt:lpstr>Balanced Equations</vt:lpstr>
      <vt:lpstr>Making Predictions</vt:lpstr>
      <vt:lpstr>Limiting Reactants – D.A.</vt:lpstr>
      <vt:lpstr>Limiting Reactants – BCA Table</vt:lpstr>
      <vt:lpstr>Experimental Design</vt:lpstr>
      <vt:lpstr>Data Analysis</vt:lpstr>
      <vt:lpstr>Bronsted-Lowery Acids &amp; Bases</vt:lpstr>
      <vt:lpstr>Redox Reactions</vt:lpstr>
      <vt:lpstr>Redox Titrations</vt:lpstr>
      <vt:lpstr>Evidence of Chemical Change</vt:lpstr>
      <vt:lpstr>Energy Changes</vt:lpstr>
      <vt:lpstr>Galvanic Cell Potential</vt:lpstr>
      <vt:lpstr>Redox Reactions and Half Cells</vt:lpstr>
      <vt:lpstr>2016 FRQ #3</vt:lpstr>
      <vt:lpstr>2016 FRQ #3</vt:lpstr>
      <vt:lpstr>Big Idea #4</vt:lpstr>
      <vt:lpstr>Factors Affecting Reaction Rate</vt:lpstr>
      <vt:lpstr>Determining Rate Order</vt:lpstr>
      <vt:lpstr>Half-life (First Order)</vt:lpstr>
      <vt:lpstr>Collision Theory and Reaction Mechanisms</vt:lpstr>
      <vt:lpstr>Successful and Unsuccessful Molecular Collisions</vt:lpstr>
      <vt:lpstr>Temperature and Reaction Rate</vt:lpstr>
      <vt:lpstr>Reaction Mechanisms</vt:lpstr>
      <vt:lpstr>Reaction Mechanisms</vt:lpstr>
      <vt:lpstr>Draw and label axes for the energy profiles below.  Match the curves with the appropriate description.</vt:lpstr>
      <vt:lpstr>Catalysts</vt:lpstr>
      <vt:lpstr>Catalysts</vt:lpstr>
      <vt:lpstr>Big Idea #5</vt:lpstr>
      <vt:lpstr>Bond Energy, Length &amp; Strength</vt:lpstr>
      <vt:lpstr>LO 5.1 Practice FRQ  from 2005 B</vt:lpstr>
      <vt:lpstr>Maxwell –Boltzmann Distributions</vt:lpstr>
      <vt:lpstr>LO 5.2 Practice FRQ from 2011 B</vt:lpstr>
      <vt:lpstr>Thermodynamic vocabulary</vt:lpstr>
      <vt:lpstr>LO 5.3 Practice FRQ from 2010</vt:lpstr>
      <vt:lpstr>Heat Transfer </vt:lpstr>
      <vt:lpstr>LO 5.3 Practice FRQ continued from 2010</vt:lpstr>
      <vt:lpstr>Conservation of Energy </vt:lpstr>
      <vt:lpstr>Conservation of Energy </vt:lpstr>
      <vt:lpstr>Conservation of Energy when Mixing</vt:lpstr>
      <vt:lpstr>Calorimetry: an experimental technique used to determine the heat transferred in a chemical system. System can be a chemical reaction or physical process.  </vt:lpstr>
      <vt:lpstr>LO 5.5 Practice FRQ from 2016</vt:lpstr>
      <vt:lpstr>Chemical Systems undergo 3 main processes that change their energy: heating/cooling, phase transitions, and chemical reactions.</vt:lpstr>
      <vt:lpstr>Calorimetry: an experimental technique used to determine the heat transferred in a chemical system. System can be a chemical reaction or physical process.</vt:lpstr>
      <vt:lpstr>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vt:lpstr>
      <vt:lpstr>LO 5.8 Practice FRQ from 2003</vt:lpstr>
      <vt:lpstr>Electrostatic forces exist between molecules as well as between atoms or ions, and breaking these intermolecular interactions requires energy.</vt:lpstr>
      <vt:lpstr>LO 5.9 Practice FRQ</vt:lpstr>
      <vt:lpstr>         Inter vs Intra                         Chemical vs. Physical</vt:lpstr>
      <vt:lpstr>LO 5.10 Practice FRQ from 2013</vt:lpstr>
      <vt:lpstr>FRQ cont…</vt:lpstr>
      <vt:lpstr>FRQ Answers 2013</vt:lpstr>
      <vt:lpstr>IMF and Biological/Large Molecules</vt:lpstr>
      <vt:lpstr>Entropy- Embrace the Chaos!</vt:lpstr>
      <vt:lpstr>LO 5.12 FRQ practice from 2006 </vt:lpstr>
      <vt:lpstr>Predicting How Reactions Will Go</vt:lpstr>
      <vt:lpstr>                 How can I calculate ΔG?</vt:lpstr>
      <vt:lpstr>               Coupling    Reactions</vt:lpstr>
      <vt:lpstr>Slide 120</vt:lpstr>
      <vt:lpstr>LO 5.16 FRQ Practice from 2009</vt:lpstr>
      <vt:lpstr>COUPLING OF REACTIONS</vt:lpstr>
      <vt:lpstr>               Is it thermo, kinetics, or K?     </vt:lpstr>
      <vt:lpstr>Practice FRQ for BI #5</vt:lpstr>
      <vt:lpstr>Answers to 2006 B</vt:lpstr>
      <vt:lpstr>Answers cont…</vt:lpstr>
      <vt:lpstr>Answers cont…</vt:lpstr>
      <vt:lpstr>Big Idea #6</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Acid/Base Particulates</vt:lpstr>
      <vt:lpstr>pH of Weak or Strong Acid</vt:lpstr>
      <vt:lpstr>Titrations</vt:lpstr>
      <vt:lpstr>Kw and Temperature</vt:lpstr>
      <vt:lpstr>Acid/Base Mixtures and its pH</vt:lpstr>
      <vt:lpstr>pH and Acid/Base Equilibria</vt:lpstr>
      <vt:lpstr>Acid/Base reaction species</vt:lpstr>
      <vt:lpstr>How to Build  a Buffer:</vt:lpstr>
      <vt:lpstr>Finding the Major Species</vt:lpstr>
      <vt:lpstr>The Buffer Mechanism</vt:lpstr>
      <vt:lpstr>Ksp and Solubility Calculations</vt:lpstr>
      <vt:lpstr>Find a Ksp from solubility data</vt:lpstr>
      <vt:lpstr>Common Ion Effect</vt:lpstr>
      <vt:lpstr>Salt dissolution: ∆H and ∆S</vt:lpstr>
      <vt:lpstr>K, ∆G° and thermodynamic favorability</vt:lpstr>
      <vt:lpstr>Now…</vt:lpstr>
      <vt:lpstr>Slide 156</vt:lpstr>
      <vt:lpstr>Just for Fun… Answers</vt:lpstr>
      <vt:lpstr>2016 Free Response Question #1</vt:lpstr>
      <vt:lpstr>2016 Free Response Question #1</vt:lpstr>
      <vt:lpstr>2016 Free Response Question #1</vt:lpstr>
      <vt:lpstr>2016 Free Response Question #1</vt:lpstr>
      <vt:lpstr>2016 Free Response Question #1</vt:lpstr>
      <vt:lpstr>2016 Free Response Question #1</vt:lpstr>
      <vt:lpstr>2016 Free Response Question #1</vt:lpstr>
      <vt:lpstr>Common Problems and Misconceptions</vt:lpstr>
      <vt:lpstr>Common Problems and Misconceptions</vt:lpstr>
      <vt:lpstr>Science Practices</vt:lpstr>
      <vt:lpstr>Gravimetric Analysis </vt:lpstr>
      <vt:lpstr>Gas Laws Labs</vt:lpstr>
      <vt:lpstr>Chromatography</vt:lpstr>
      <vt:lpstr>Synthesis</vt:lpstr>
      <vt:lpstr>Titration- Acid/Base</vt:lpstr>
      <vt:lpstr>REDOX Titration</vt:lpstr>
      <vt:lpstr>Kinetics</vt:lpstr>
      <vt:lpstr>Calorimetry</vt:lpstr>
      <vt:lpstr>Qualitative Analysis </vt:lpstr>
      <vt:lpstr>Write This, Not That</vt:lpstr>
      <vt:lpstr>Slide 178</vt:lpstr>
      <vt:lpstr>Write This, Not That continued</vt:lpstr>
      <vt:lpstr>Slide 180</vt:lpstr>
    </vt:vector>
  </TitlesOfParts>
  <Company>bartow county schools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Freeman, Brandie</dc:creator>
  <cp:lastModifiedBy>Paul  Cohen</cp:lastModifiedBy>
  <cp:revision>112</cp:revision>
  <dcterms:created xsi:type="dcterms:W3CDTF">2017-03-26T15:58:15Z</dcterms:created>
  <dcterms:modified xsi:type="dcterms:W3CDTF">2017-03-26T15:58:45Z</dcterms:modified>
</cp:coreProperties>
</file>