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embeddings/Microsoft_Equation5.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embeddings/Microsoft_Equation3.bin" ContentType="application/vnd.openxmlformats-officedocument.oleObject"/>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Microsoft_Equation9.bin" ContentType="application/vnd.openxmlformats-officedocument.oleObject"/>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ppt/embeddings/Microsoft_Equation8.bin" ContentType="application/vnd.openxmlformats-officedocument.oleObject"/>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embeddings/Microsoft_Equation7.bin" ContentType="application/vnd.openxmlformats-officedocument.oleObject"/>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docx" ContentType="application/vnd.openxmlformats-officedocument.wordprocessingml.document"/>
  <Default Extension="doc" ContentType="application/msword"/>
  <Override PartName="/ppt/embeddings/Microsoft_Equation6.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2" r:id="rId15"/>
    <p:sldId id="271" r:id="rId16"/>
    <p:sldId id="274" r:id="rId17"/>
    <p:sldId id="275" r:id="rId18"/>
    <p:sldId id="277" r:id="rId19"/>
    <p:sldId id="287" r:id="rId20"/>
    <p:sldId id="278" r:id="rId21"/>
    <p:sldId id="279" r:id="rId22"/>
    <p:sldId id="280" r:id="rId23"/>
    <p:sldId id="281" r:id="rId24"/>
    <p:sldId id="284" r:id="rId25"/>
    <p:sldId id="285"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54" d="100"/>
          <a:sy n="154" d="100"/>
        </p:scale>
        <p:origin x="-1144" y="0"/>
      </p:cViewPr>
      <p:guideLst>
        <p:guide orient="horz" pos="2160"/>
        <p:guide pos="2860"/>
      </p:guideLst>
    </p:cSldViewPr>
  </p:slideViewPr>
  <p:notesTextViewPr>
    <p:cViewPr>
      <p:scale>
        <a:sx n="100" d="100"/>
        <a:sy n="100" d="100"/>
      </p:scale>
      <p:origin x="0" y="0"/>
    </p:cViewPr>
  </p:notesTextViewPr>
  <p:sorterViewPr>
    <p:cViewPr>
      <p:scale>
        <a:sx n="66" d="100"/>
        <a:sy n="66" d="100"/>
      </p:scale>
      <p:origin x="0" y="69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7248C-DC28-C14E-9890-2787A6D43EBD}" type="datetimeFigureOut">
              <a:rPr lang="en-US" smtClean="0"/>
              <a:pPr/>
              <a:t>10/24/18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C40D4-F1B7-B443-8AC5-229AEA2FC30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85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C31D0-F11F-A946-80F9-3C78AB24CC55}" type="slidenum">
              <a:rPr lang="en-US"/>
              <a:pPr/>
              <a:t>13</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58435-DEE0-804A-BEA3-22DC901C8CE8}" type="slidenum">
              <a:rPr lang="en-US"/>
              <a:pPr/>
              <a:t>23</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6215E-C717-3548-AA42-F9CD574E7BC3}" type="slidenum">
              <a:rPr lang="en-US"/>
              <a:pPr/>
              <a:t>24</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B5999-9BEA-EF4E-8D62-F21D08D683A6}" type="slidenum">
              <a:rPr lang="en-US"/>
              <a:pPr/>
              <a:t>25</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A75E7-12F1-8243-90C0-D14372817F89}" type="slidenum">
              <a:rPr lang="en-US"/>
              <a:pPr/>
              <a:t>14</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91CF3-0D3C-DA43-9CFF-315DCE7A30E7}" type="slidenum">
              <a:rPr lang="en-US"/>
              <a:pPr/>
              <a:t>15</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0044F-9769-E24D-9596-FBC3E70A4485}" type="slidenum">
              <a:rPr lang="en-US"/>
              <a:pPr/>
              <a:t>16</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22075-740D-054D-B183-48CFEF8AC06F}" type="slidenum">
              <a:rPr lang="en-US"/>
              <a:pPr/>
              <a:t>17</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595BC-38B9-CA43-8634-D66C1E97ED67}" type="slidenum">
              <a:rPr lang="en-US"/>
              <a:pPr/>
              <a:t>18</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40AE7-5984-4948-8988-C37DBBE9702C}" type="slidenum">
              <a:rPr lang="en-US"/>
              <a:pPr/>
              <a:t>20</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5B341-3FA1-6042-8D7E-85346A0ECC08}" type="slidenum">
              <a:rPr lang="en-US"/>
              <a:pPr/>
              <a:t>21</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978A0-7813-B740-8AC9-E0D54D97F4D3}" type="slidenum">
              <a:rPr lang="en-US"/>
              <a:pPr/>
              <a:t>22</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A5219A-9A9C-4947-BD4A-72CCDF5DE7E4}" type="datetimeFigureOut">
              <a:rPr lang="en-US" smtClean="0"/>
              <a:pPr/>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20556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5219A-9A9C-4947-BD4A-72CCDF5DE7E4}" type="datetimeFigureOut">
              <a:rPr lang="en-US" smtClean="0"/>
              <a:pPr/>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51267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5219A-9A9C-4947-BD4A-72CCDF5DE7E4}" type="datetimeFigureOut">
              <a:rPr lang="en-US" smtClean="0"/>
              <a:pPr/>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26786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D8D36CB-5A0F-754A-8883-00DEF73160BE}"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25756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8E3E4DA-7513-154C-AA82-66406818D682}"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95122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5219A-9A9C-4947-BD4A-72CCDF5DE7E4}" type="datetimeFigureOut">
              <a:rPr lang="en-US" smtClean="0"/>
              <a:pPr/>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90074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5219A-9A9C-4947-BD4A-72CCDF5DE7E4}" type="datetimeFigureOut">
              <a:rPr lang="en-US" smtClean="0"/>
              <a:pPr/>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0175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A5219A-9A9C-4947-BD4A-72CCDF5DE7E4}" type="datetimeFigureOut">
              <a:rPr lang="en-US" smtClean="0"/>
              <a:pPr/>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78418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5219A-9A9C-4947-BD4A-72CCDF5DE7E4}" type="datetimeFigureOut">
              <a:rPr lang="en-US" smtClean="0"/>
              <a:pPr/>
              <a:t>10/24/18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879699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A5219A-9A9C-4947-BD4A-72CCDF5DE7E4}" type="datetimeFigureOut">
              <a:rPr lang="en-US" smtClean="0"/>
              <a:pPr/>
              <a:t>10/24/18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64448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219A-9A9C-4947-BD4A-72CCDF5DE7E4}" type="datetimeFigureOut">
              <a:rPr lang="en-US" smtClean="0"/>
              <a:pPr/>
              <a:t>10/24/18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89677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5219A-9A9C-4947-BD4A-72CCDF5DE7E4}" type="datetimeFigureOut">
              <a:rPr lang="en-US" smtClean="0"/>
              <a:pPr/>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69187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5219A-9A9C-4947-BD4A-72CCDF5DE7E4}" type="datetimeFigureOut">
              <a:rPr lang="en-US" smtClean="0"/>
              <a:pPr/>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47279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5219A-9A9C-4947-BD4A-72CCDF5DE7E4}" type="datetimeFigureOut">
              <a:rPr lang="en-US" smtClean="0"/>
              <a:pPr/>
              <a:t>10/24/18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0BAB0-42F7-8549-B42C-8D61C0229F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927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Word_97_-_2004_Document2.doc"/><Relationship Id="rId5"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Word_97_-_2004_Document4.doc"/><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oleObject" Target="../embeddings/Microsoft_Equation7.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Microsoft_Equation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package" Target="../embeddings/Microsoft_Word_Document1.docx"/></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4: Thermochemistry</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Topics covered</a:t>
            </a:r>
          </a:p>
          <a:p>
            <a:pPr lvl="1"/>
            <a:r>
              <a:rPr lang="en-US" dirty="0" smtClean="0"/>
              <a:t>The nature of energy</a:t>
            </a:r>
          </a:p>
          <a:p>
            <a:pPr lvl="1"/>
            <a:r>
              <a:rPr lang="en-US" dirty="0" smtClean="0"/>
              <a:t>The First Law of Thermodynamics</a:t>
            </a:r>
          </a:p>
          <a:p>
            <a:pPr lvl="1"/>
            <a:r>
              <a:rPr lang="en-US" dirty="0" smtClean="0"/>
              <a:t>Enthalpy</a:t>
            </a:r>
          </a:p>
          <a:p>
            <a:pPr lvl="1"/>
            <a:r>
              <a:rPr lang="en-US" dirty="0" smtClean="0"/>
              <a:t>Calorimetry</a:t>
            </a:r>
          </a:p>
          <a:p>
            <a:pPr lvl="1"/>
            <a:r>
              <a:rPr lang="en-US" dirty="0" smtClean="0"/>
              <a:t>Hess’s Law</a:t>
            </a:r>
          </a:p>
          <a:p>
            <a:pPr lvl="1"/>
            <a:r>
              <a:rPr lang="en-US" dirty="0" smtClean="0"/>
              <a:t>Enthalpies of formation</a:t>
            </a:r>
          </a:p>
          <a:p>
            <a:pPr lvl="1"/>
            <a:r>
              <a:rPr lang="en-US" dirty="0" smtClean="0"/>
              <a:t>Entropy (Second Law of Thermodynamics)</a:t>
            </a:r>
          </a:p>
          <a:p>
            <a:pPr lvl="1"/>
            <a:r>
              <a:rPr lang="en-US" dirty="0" smtClean="0"/>
              <a:t>Gibbs </a:t>
            </a:r>
            <a:r>
              <a:rPr lang="en-US" dirty="0"/>
              <a:t>f</a:t>
            </a:r>
            <a:r>
              <a:rPr lang="en-US" dirty="0" smtClean="0"/>
              <a:t>ree energy</a:t>
            </a:r>
          </a:p>
          <a:p>
            <a:pPr lvl="1"/>
            <a:endParaRPr lang="en-US" dirty="0"/>
          </a:p>
        </p:txBody>
      </p:sp>
      <p:pic>
        <p:nvPicPr>
          <p:cNvPr id="3" name="Content Placeholder 2" descr="exothermic1333053176590.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6492" r="1649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24138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457200" y="1343097"/>
            <a:ext cx="8229600" cy="4525963"/>
          </a:xfrm>
        </p:spPr>
        <p:txBody>
          <a:bodyPr>
            <a:normAutofit/>
          </a:bodyPr>
          <a:lstStyle/>
          <a:p>
            <a:r>
              <a:rPr lang="en-US" sz="2800" dirty="0"/>
              <a:t>CH</a:t>
            </a:r>
            <a:r>
              <a:rPr lang="en-US" sz="2800" baseline="-25000" dirty="0"/>
              <a:t>4</a:t>
            </a:r>
            <a:r>
              <a:rPr lang="en-US" sz="2800" dirty="0"/>
              <a:t>(g) + 2O</a:t>
            </a:r>
            <a:r>
              <a:rPr lang="en-US" sz="2800" baseline="-25000" dirty="0"/>
              <a:t>2</a:t>
            </a:r>
            <a:r>
              <a:rPr lang="en-US" sz="2800" dirty="0"/>
              <a:t>(g) </a:t>
            </a:r>
            <a:r>
              <a:rPr lang="en-US" sz="2800" dirty="0">
                <a:sym typeface="Wingdings"/>
              </a:rPr>
              <a:t></a:t>
            </a:r>
            <a:r>
              <a:rPr lang="en-US" sz="2800" dirty="0"/>
              <a:t> CO</a:t>
            </a:r>
            <a:r>
              <a:rPr lang="en-US" sz="2800" baseline="-25000" dirty="0"/>
              <a:t>2</a:t>
            </a:r>
            <a:r>
              <a:rPr lang="en-US" sz="2800" dirty="0"/>
              <a:t>(g) + 2H</a:t>
            </a:r>
            <a:r>
              <a:rPr lang="en-US" sz="2800" baseline="-25000" dirty="0"/>
              <a:t>2</a:t>
            </a:r>
            <a:r>
              <a:rPr lang="en-US" sz="2800" dirty="0"/>
              <a:t>O(l</a:t>
            </a:r>
            <a:r>
              <a:rPr lang="en-US" sz="2800" dirty="0" smtClean="0"/>
              <a:t>)</a:t>
            </a:r>
            <a:r>
              <a:rPr lang="en-US" sz="2800" dirty="0"/>
              <a:t>	</a:t>
            </a:r>
            <a:r>
              <a:rPr lang="en-US" sz="2800" dirty="0" smtClean="0">
                <a:sym typeface="Symbol"/>
              </a:rPr>
              <a:t></a:t>
            </a:r>
            <a:r>
              <a:rPr lang="en-US" sz="2800" dirty="0"/>
              <a:t>H = -890 </a:t>
            </a:r>
            <a:r>
              <a:rPr lang="en-US" sz="2800" dirty="0" smtClean="0"/>
              <a:t>kJ</a:t>
            </a:r>
          </a:p>
          <a:p>
            <a:r>
              <a:rPr lang="en-US" sz="2800" dirty="0"/>
              <a:t>How much heat is released when </a:t>
            </a:r>
            <a:r>
              <a:rPr lang="en-US" sz="2800" dirty="0" smtClean="0"/>
              <a:t>1.00 g of water </a:t>
            </a:r>
            <a:r>
              <a:rPr lang="en-US" sz="2800" dirty="0"/>
              <a:t>is </a:t>
            </a:r>
            <a:r>
              <a:rPr lang="en-US" sz="2800" dirty="0" smtClean="0"/>
              <a:t>formed </a:t>
            </a:r>
            <a:r>
              <a:rPr lang="en-US" sz="2800" dirty="0"/>
              <a:t>at constant pressure</a:t>
            </a:r>
            <a:r>
              <a:rPr lang="en-US" sz="2800" dirty="0" smtClean="0"/>
              <a:t>?</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4172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457200" y="1343097"/>
            <a:ext cx="8229600" cy="4525963"/>
          </a:xfrm>
        </p:spPr>
        <p:txBody>
          <a:bodyPr>
            <a:normAutofit/>
          </a:bodyPr>
          <a:lstStyle/>
          <a:p>
            <a:r>
              <a:rPr lang="en-US" sz="2800" dirty="0"/>
              <a:t>2H</a:t>
            </a:r>
            <a:r>
              <a:rPr lang="en-US" sz="2800" baseline="-25000" dirty="0"/>
              <a:t>2</a:t>
            </a:r>
            <a:r>
              <a:rPr lang="en-US" sz="2800" dirty="0"/>
              <a:t>O</a:t>
            </a:r>
            <a:r>
              <a:rPr lang="en-US" sz="2800" baseline="-25000" dirty="0"/>
              <a:t>2</a:t>
            </a:r>
            <a:r>
              <a:rPr lang="en-US" sz="2800" dirty="0"/>
              <a:t> </a:t>
            </a:r>
            <a:r>
              <a:rPr lang="en-US" sz="2800" dirty="0">
                <a:sym typeface="Wingdings"/>
              </a:rPr>
              <a:t></a:t>
            </a:r>
            <a:r>
              <a:rPr lang="en-US" sz="2800" dirty="0"/>
              <a:t> 2H</a:t>
            </a:r>
            <a:r>
              <a:rPr lang="en-US" sz="2800" baseline="-25000" dirty="0"/>
              <a:t>2</a:t>
            </a:r>
            <a:r>
              <a:rPr lang="en-US" sz="2800" dirty="0"/>
              <a:t>0 + </a:t>
            </a:r>
            <a:r>
              <a:rPr lang="en-US" sz="2800" dirty="0" smtClean="0"/>
              <a:t>O</a:t>
            </a:r>
            <a:r>
              <a:rPr lang="en-US" sz="2800" baseline="-25000" dirty="0" smtClean="0"/>
              <a:t>2</a:t>
            </a:r>
            <a:r>
              <a:rPr lang="en-US" sz="2800" dirty="0"/>
              <a:t>	</a:t>
            </a:r>
            <a:r>
              <a:rPr lang="en-US" sz="2800" dirty="0" smtClean="0">
                <a:sym typeface="Symbol"/>
              </a:rPr>
              <a:t></a:t>
            </a:r>
            <a:r>
              <a:rPr lang="en-US" sz="2800" dirty="0"/>
              <a:t>H = -196 kJ </a:t>
            </a:r>
            <a:endParaRPr lang="en-US" sz="2800" dirty="0" smtClean="0"/>
          </a:p>
          <a:p>
            <a:r>
              <a:rPr lang="en-US" sz="2800" dirty="0"/>
              <a:t>How much heat is released when 5.00 g if H</a:t>
            </a:r>
            <a:r>
              <a:rPr lang="en-US" sz="2800" baseline="-25000" dirty="0"/>
              <a:t>2</a:t>
            </a:r>
            <a:r>
              <a:rPr lang="en-US" sz="2800" dirty="0"/>
              <a:t>O</a:t>
            </a:r>
            <a:r>
              <a:rPr lang="en-US" sz="2800" baseline="-25000" dirty="0"/>
              <a:t>2</a:t>
            </a:r>
            <a:r>
              <a:rPr lang="en-US" sz="2800" dirty="0"/>
              <a:t> decomposes?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08685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a:t>
            </a:r>
            <a:endParaRPr lang="en-US" dirty="0"/>
          </a:p>
        </p:txBody>
      </p:sp>
      <p:sp>
        <p:nvSpPr>
          <p:cNvPr id="3" name="Content Placeholder 2"/>
          <p:cNvSpPr>
            <a:spLocks noGrp="1"/>
          </p:cNvSpPr>
          <p:nvPr>
            <p:ph idx="1"/>
          </p:nvPr>
        </p:nvSpPr>
        <p:spPr/>
        <p:txBody>
          <a:bodyPr/>
          <a:lstStyle/>
          <a:p>
            <a:pPr marL="342900" lvl="2" indent="-342900"/>
            <a:r>
              <a:rPr lang="en-US" sz="3200" dirty="0">
                <a:sym typeface="Symbol"/>
              </a:rPr>
              <a:t></a:t>
            </a:r>
            <a:r>
              <a:rPr lang="en-US" sz="3200" dirty="0"/>
              <a:t>H is equal in magnitude but opposite in sign for reverse </a:t>
            </a:r>
            <a:r>
              <a:rPr lang="en-US" sz="3200" dirty="0" smtClean="0"/>
              <a:t>reaction</a:t>
            </a:r>
            <a:endParaRPr lang="en-US" sz="3200" dirty="0"/>
          </a:p>
          <a:p>
            <a:pPr lvl="1"/>
            <a:r>
              <a:rPr lang="en-US" dirty="0" smtClean="0"/>
              <a:t>CH</a:t>
            </a:r>
            <a:r>
              <a:rPr lang="en-US" baseline="-25000" dirty="0" smtClean="0"/>
              <a:t>4</a:t>
            </a:r>
            <a:r>
              <a:rPr lang="en-US" dirty="0" smtClean="0"/>
              <a:t> </a:t>
            </a:r>
            <a:r>
              <a:rPr lang="en-US" dirty="0"/>
              <a:t>+ </a:t>
            </a:r>
            <a:r>
              <a:rPr lang="en-US" dirty="0" smtClean="0"/>
              <a:t>2O</a:t>
            </a:r>
            <a:r>
              <a:rPr lang="en-US" baseline="-25000" dirty="0" smtClean="0"/>
              <a:t>2</a:t>
            </a:r>
            <a:r>
              <a:rPr lang="en-US" dirty="0" smtClean="0"/>
              <a:t> </a:t>
            </a:r>
            <a:r>
              <a:rPr lang="en-US" dirty="0">
                <a:sym typeface="Wingdings"/>
              </a:rPr>
              <a:t></a:t>
            </a:r>
            <a:r>
              <a:rPr lang="en-US" dirty="0"/>
              <a:t> </a:t>
            </a:r>
            <a:r>
              <a:rPr lang="en-US" dirty="0" smtClean="0"/>
              <a:t>CO</a:t>
            </a:r>
            <a:r>
              <a:rPr lang="en-US" baseline="-25000" dirty="0" smtClean="0"/>
              <a:t>2</a:t>
            </a:r>
            <a:r>
              <a:rPr lang="en-US" dirty="0" smtClean="0"/>
              <a:t> </a:t>
            </a:r>
            <a:r>
              <a:rPr lang="en-US" dirty="0"/>
              <a:t>+ </a:t>
            </a:r>
            <a:r>
              <a:rPr lang="en-US" dirty="0" smtClean="0"/>
              <a:t>2H</a:t>
            </a:r>
            <a:r>
              <a:rPr lang="en-US" baseline="-25000" dirty="0" smtClean="0"/>
              <a:t>2</a:t>
            </a:r>
            <a:r>
              <a:rPr lang="en-US" dirty="0" smtClean="0"/>
              <a:t>O</a:t>
            </a:r>
            <a:r>
              <a:rPr lang="en-US" dirty="0"/>
              <a:t>	</a:t>
            </a:r>
            <a:r>
              <a:rPr lang="en-US" dirty="0" smtClean="0"/>
              <a:t>	</a:t>
            </a:r>
            <a:r>
              <a:rPr lang="en-US" dirty="0" smtClean="0">
                <a:sym typeface="Symbol"/>
              </a:rPr>
              <a:t></a:t>
            </a:r>
            <a:r>
              <a:rPr lang="en-US" dirty="0"/>
              <a:t>H = -890 kJ </a:t>
            </a:r>
            <a:endParaRPr lang="en-US" dirty="0" smtClean="0"/>
          </a:p>
          <a:p>
            <a:pPr lvl="1"/>
            <a:r>
              <a:rPr lang="en-US" dirty="0"/>
              <a:t>CO</a:t>
            </a:r>
            <a:r>
              <a:rPr lang="en-US" baseline="-25000" dirty="0"/>
              <a:t>2</a:t>
            </a:r>
            <a:r>
              <a:rPr lang="en-US" dirty="0"/>
              <a:t> + 2H</a:t>
            </a:r>
            <a:r>
              <a:rPr lang="en-US" baseline="-25000" dirty="0"/>
              <a:t>2</a:t>
            </a:r>
            <a:r>
              <a:rPr lang="en-US" dirty="0"/>
              <a:t>O </a:t>
            </a:r>
            <a:r>
              <a:rPr lang="en-US" dirty="0">
                <a:sym typeface="Wingdings"/>
              </a:rPr>
              <a:t></a:t>
            </a:r>
            <a:r>
              <a:rPr lang="en-US" dirty="0"/>
              <a:t> CH</a:t>
            </a:r>
            <a:r>
              <a:rPr lang="en-US" baseline="-25000" dirty="0"/>
              <a:t>4</a:t>
            </a:r>
            <a:r>
              <a:rPr lang="en-US" dirty="0"/>
              <a:t> + 2O</a:t>
            </a:r>
            <a:r>
              <a:rPr lang="en-US" baseline="-25000" dirty="0"/>
              <a:t>2</a:t>
            </a:r>
            <a:r>
              <a:rPr lang="en-US" dirty="0"/>
              <a:t>		</a:t>
            </a:r>
            <a:r>
              <a:rPr lang="en-US" dirty="0">
                <a:sym typeface="Symbol"/>
              </a:rPr>
              <a:t></a:t>
            </a:r>
            <a:r>
              <a:rPr lang="en-US" dirty="0"/>
              <a:t>H = 890 </a:t>
            </a:r>
            <a:r>
              <a:rPr lang="en-US" dirty="0" smtClean="0"/>
              <a:t>kJ</a:t>
            </a:r>
          </a:p>
          <a:p>
            <a:r>
              <a:rPr lang="en-US" dirty="0">
                <a:sym typeface="Symbol"/>
              </a:rPr>
              <a:t></a:t>
            </a:r>
            <a:r>
              <a:rPr lang="en-US" dirty="0"/>
              <a:t>H depends on phase of reactants and products, </a:t>
            </a:r>
            <a:r>
              <a:rPr lang="en-US" dirty="0" smtClean="0">
                <a:sym typeface="Symbol"/>
              </a:rPr>
              <a:t>therefore it is</a:t>
            </a:r>
            <a:r>
              <a:rPr lang="en-US" dirty="0" smtClean="0"/>
              <a:t> </a:t>
            </a:r>
            <a:r>
              <a:rPr lang="en-US" dirty="0"/>
              <a:t>important to specify states in </a:t>
            </a:r>
            <a:r>
              <a:rPr lang="en-US" dirty="0" smtClean="0"/>
              <a:t>reactions</a:t>
            </a:r>
          </a:p>
          <a:p>
            <a:pPr lvl="1"/>
            <a:r>
              <a:rPr lang="en-US" dirty="0"/>
              <a:t>2H</a:t>
            </a:r>
            <a:r>
              <a:rPr lang="en-US" baseline="-25000" dirty="0"/>
              <a:t>2</a:t>
            </a:r>
            <a:r>
              <a:rPr lang="en-US" dirty="0"/>
              <a:t>O(l) </a:t>
            </a:r>
            <a:r>
              <a:rPr lang="en-US" dirty="0">
                <a:sym typeface="Wingdings"/>
              </a:rPr>
              <a:t></a:t>
            </a:r>
            <a:r>
              <a:rPr lang="en-US" dirty="0"/>
              <a:t> 2H</a:t>
            </a:r>
            <a:r>
              <a:rPr lang="en-US" baseline="-25000" dirty="0"/>
              <a:t>2</a:t>
            </a:r>
            <a:r>
              <a:rPr lang="en-US" dirty="0"/>
              <a:t>O(g</a:t>
            </a:r>
            <a:r>
              <a:rPr lang="en-US" dirty="0" smtClean="0"/>
              <a:t>)	</a:t>
            </a:r>
            <a:r>
              <a:rPr lang="en-US" dirty="0"/>
              <a:t>	</a:t>
            </a:r>
            <a:r>
              <a:rPr lang="en-US" dirty="0">
                <a:sym typeface="Symbol"/>
              </a:rPr>
              <a:t></a:t>
            </a:r>
            <a:r>
              <a:rPr lang="en-US" dirty="0"/>
              <a:t>H = </a:t>
            </a:r>
            <a:r>
              <a:rPr lang="en-US" dirty="0" smtClean="0"/>
              <a:t>+88 kJ</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77246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Calorimetry</a:t>
            </a:r>
          </a:p>
        </p:txBody>
      </p:sp>
      <p:sp>
        <p:nvSpPr>
          <p:cNvPr id="4099" name="Rectangle 3"/>
          <p:cNvSpPr>
            <a:spLocks noGrp="1" noChangeArrowheads="1"/>
          </p:cNvSpPr>
          <p:nvPr>
            <p:ph type="body" sz="half" idx="1"/>
          </p:nvPr>
        </p:nvSpPr>
        <p:spPr>
          <a:xfrm>
            <a:off x="685800" y="2590800"/>
            <a:ext cx="3810000" cy="4114800"/>
          </a:xfrm>
        </p:spPr>
        <p:txBody>
          <a:bodyPr/>
          <a:lstStyle/>
          <a:p>
            <a:r>
              <a:rPr lang="en-US" sz="2800" b="1" dirty="0"/>
              <a:t>Calorimetry</a:t>
            </a:r>
            <a:r>
              <a:rPr lang="en-US" sz="2800" dirty="0"/>
              <a:t> is measurement of heat flow</a:t>
            </a:r>
          </a:p>
          <a:p>
            <a:r>
              <a:rPr lang="en-US" sz="2800" dirty="0"/>
              <a:t>A </a:t>
            </a:r>
            <a:r>
              <a:rPr lang="en-US" sz="2800" b="1" dirty="0"/>
              <a:t>calorimeter</a:t>
            </a:r>
            <a:r>
              <a:rPr lang="en-US" sz="2800" dirty="0"/>
              <a:t> is an instrument used to measure heat flow</a:t>
            </a:r>
          </a:p>
        </p:txBody>
      </p:sp>
      <p:pic>
        <p:nvPicPr>
          <p:cNvPr id="4101" name="Picture 5" descr="natural-heat-flow"/>
          <p:cNvPicPr>
            <a:picLocks noGrp="1" noChangeAspect="1" noChangeArrowheads="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648200" y="2133600"/>
            <a:ext cx="3810000" cy="3810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144269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Specific Heat Capacity</a:t>
            </a:r>
          </a:p>
        </p:txBody>
      </p:sp>
      <p:sp>
        <p:nvSpPr>
          <p:cNvPr id="11267" name="Rectangle 3"/>
          <p:cNvSpPr>
            <a:spLocks noGrp="1" noChangeArrowheads="1"/>
          </p:cNvSpPr>
          <p:nvPr>
            <p:ph type="body" idx="1"/>
          </p:nvPr>
        </p:nvSpPr>
        <p:spPr/>
        <p:txBody>
          <a:bodyPr/>
          <a:lstStyle/>
          <a:p>
            <a:r>
              <a:rPr lang="en-US" b="1" dirty="0"/>
              <a:t>Specific heat capacity</a:t>
            </a:r>
            <a:r>
              <a:rPr lang="en-US" dirty="0"/>
              <a:t> </a:t>
            </a:r>
            <a:r>
              <a:rPr lang="en-US" b="1" dirty="0"/>
              <a:t>(c)</a:t>
            </a:r>
            <a:r>
              <a:rPr lang="en-US" dirty="0"/>
              <a:t> is </a:t>
            </a:r>
            <a:r>
              <a:rPr lang="en-US" dirty="0" smtClean="0"/>
              <a:t>heat needed to raise </a:t>
            </a:r>
            <a:r>
              <a:rPr lang="en-US" dirty="0"/>
              <a:t>1 g of a </a:t>
            </a:r>
            <a:r>
              <a:rPr lang="en-US" dirty="0" smtClean="0"/>
              <a:t>substance by 1°C</a:t>
            </a:r>
          </a:p>
          <a:p>
            <a:r>
              <a:rPr lang="en-US" dirty="0" smtClean="0"/>
              <a:t>Unit are usually J/</a:t>
            </a:r>
            <a:r>
              <a:rPr lang="en-US" dirty="0" err="1" smtClean="0"/>
              <a:t>g</a:t>
            </a:r>
            <a:r>
              <a:rPr lang="en-US" dirty="0" err="1"/>
              <a:t>°C</a:t>
            </a:r>
            <a:endParaRPr lang="en-US" dirty="0" smtClean="0"/>
          </a:p>
          <a:p>
            <a:r>
              <a:rPr lang="en-US" dirty="0"/>
              <a:t>Most of the time we are interested in calculating heat flow</a:t>
            </a:r>
          </a:p>
          <a:p>
            <a:endParaRPr lang="en-US" dirty="0"/>
          </a:p>
        </p:txBody>
      </p:sp>
      <p:graphicFrame>
        <p:nvGraphicFramePr>
          <p:cNvPr id="5"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35167142"/>
              </p:ext>
            </p:extLst>
          </p:nvPr>
        </p:nvGraphicFramePr>
        <p:xfrm>
          <a:off x="2088564" y="4461077"/>
          <a:ext cx="4953000" cy="1238250"/>
        </p:xfrm>
        <a:graphic>
          <a:graphicData uri="http://schemas.openxmlformats.org/presentationml/2006/ole">
            <p:oleObj spid="_x0000_s7226" name="Equation" r:id="rId4" imgW="660400" imgH="165100" progId="Equation.3">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54410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Molar Heat Capacity</a:t>
            </a:r>
          </a:p>
        </p:txBody>
      </p:sp>
      <p:sp>
        <p:nvSpPr>
          <p:cNvPr id="10243" name="Rectangle 3"/>
          <p:cNvSpPr>
            <a:spLocks noGrp="1" noChangeArrowheads="1"/>
          </p:cNvSpPr>
          <p:nvPr>
            <p:ph type="body" idx="1"/>
          </p:nvPr>
        </p:nvSpPr>
        <p:spPr/>
        <p:txBody>
          <a:bodyPr/>
          <a:lstStyle/>
          <a:p>
            <a:r>
              <a:rPr lang="en-US" b="1" dirty="0" smtClean="0"/>
              <a:t>Molar </a:t>
            </a:r>
            <a:r>
              <a:rPr lang="en-US" b="1" dirty="0"/>
              <a:t>heat capacity</a:t>
            </a:r>
            <a:r>
              <a:rPr lang="en-US" dirty="0"/>
              <a:t> is the heat capacity of 1 </a:t>
            </a:r>
            <a:r>
              <a:rPr lang="en-US" dirty="0" err="1"/>
              <a:t>mol</a:t>
            </a:r>
            <a:r>
              <a:rPr lang="en-US" dirty="0"/>
              <a:t> of a substance</a:t>
            </a:r>
          </a:p>
          <a:p>
            <a:r>
              <a:rPr lang="en-US" dirty="0"/>
              <a:t>Units are usually J/</a:t>
            </a:r>
            <a:r>
              <a:rPr lang="en-US" dirty="0" err="1"/>
              <a:t>mol</a:t>
            </a:r>
            <a:r>
              <a:rPr lang="en-US" dirty="0"/>
              <a:t>-K</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36280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normAutofit fontScale="90000"/>
          </a:bodyPr>
          <a:lstStyle/>
          <a:p>
            <a:r>
              <a:rPr lang="en-US"/>
              <a:t>Specific and Molar Heat Capacities</a:t>
            </a:r>
          </a:p>
        </p:txBody>
      </p:sp>
      <p:pic>
        <p:nvPicPr>
          <p:cNvPr id="13317" name="Picture 5" descr="06T01"/>
          <p:cNvPicPr>
            <a:picLocks noGrp="1" noChangeAspect="1" noChangeArrowheads="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962" b="5556"/>
          <a:stretch>
            <a:fillRect/>
          </a:stretch>
        </p:blipFill>
        <p:spPr>
          <a:xfrm>
            <a:off x="762000" y="1981200"/>
            <a:ext cx="7620000" cy="435927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21248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Specific Heat Capacity</a:t>
            </a:r>
          </a:p>
        </p:txBody>
      </p:sp>
      <p:sp>
        <p:nvSpPr>
          <p:cNvPr id="15364" name="Rectangle 4"/>
          <p:cNvSpPr>
            <a:spLocks noGrp="1" noChangeArrowheads="1"/>
          </p:cNvSpPr>
          <p:nvPr>
            <p:ph type="body" sz="half" idx="2"/>
          </p:nvPr>
        </p:nvSpPr>
        <p:spPr>
          <a:xfrm>
            <a:off x="4648200" y="2286000"/>
            <a:ext cx="3810000" cy="4114800"/>
          </a:xfrm>
        </p:spPr>
        <p:txBody>
          <a:bodyPr/>
          <a:lstStyle/>
          <a:p>
            <a:r>
              <a:rPr lang="en-US" sz="2400"/>
              <a:t>Higher specific heat means temperature is resistant to change</a:t>
            </a:r>
          </a:p>
          <a:p>
            <a:pPr lvl="1"/>
            <a:r>
              <a:rPr lang="en-US" sz="2000"/>
              <a:t>More heat can be absorbed or released without a drastic change in temperature</a:t>
            </a:r>
          </a:p>
          <a:p>
            <a:pPr lvl="1"/>
            <a:r>
              <a:rPr lang="en-US" sz="2000"/>
              <a:t>This is why large bodies of water regulate temperature</a:t>
            </a:r>
          </a:p>
        </p:txBody>
      </p:sp>
      <p:pic>
        <p:nvPicPr>
          <p:cNvPr id="15366" name="Picture 6" descr="LakeGunn (Large)"/>
          <p:cNvPicPr>
            <a:picLocks noGrp="1" noChangeAspect="1" noChangeArrowheads="1"/>
          </p:cNvPicPr>
          <p:nvPr>
            <p:ph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685800" y="2485194"/>
            <a:ext cx="38100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774854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7535"/>
            <a:ext cx="8229600" cy="1143000"/>
          </a:xfrm>
        </p:spPr>
        <p:txBody>
          <a:bodyPr/>
          <a:lstStyle/>
          <a:p>
            <a:r>
              <a:rPr lang="en-US"/>
              <a:t>Sample Problem</a:t>
            </a:r>
          </a:p>
        </p:txBody>
      </p:sp>
      <p:sp>
        <p:nvSpPr>
          <p:cNvPr id="26627" name="Rectangle 3"/>
          <p:cNvSpPr>
            <a:spLocks noGrp="1" noChangeArrowheads="1"/>
          </p:cNvSpPr>
          <p:nvPr>
            <p:ph type="body" idx="1"/>
          </p:nvPr>
        </p:nvSpPr>
        <p:spPr>
          <a:xfrm>
            <a:off x="457200" y="1343097"/>
            <a:ext cx="8229600" cy="4525963"/>
          </a:xfrm>
        </p:spPr>
        <p:txBody>
          <a:bodyPr/>
          <a:lstStyle/>
          <a:p>
            <a:r>
              <a:rPr lang="en-US" dirty="0"/>
              <a:t>How much heat is needed to warm 250 g H</a:t>
            </a:r>
            <a:r>
              <a:rPr lang="en-US" baseline="-25000" dirty="0"/>
              <a:t>2</a:t>
            </a:r>
            <a:r>
              <a:rPr lang="en-US" dirty="0"/>
              <a:t>O from 22</a:t>
            </a:r>
            <a:r>
              <a:rPr lang="en-US" dirty="0">
                <a:sym typeface="Symbol" charset="0"/>
              </a:rPr>
              <a:t></a:t>
            </a:r>
            <a:r>
              <a:rPr lang="en-US" dirty="0"/>
              <a:t>C to 98</a:t>
            </a:r>
            <a:r>
              <a:rPr lang="en-US" dirty="0">
                <a:sym typeface="Symbol" charset="0"/>
              </a:rPr>
              <a:t></a:t>
            </a:r>
            <a:r>
              <a:rPr lang="en-US" dirty="0"/>
              <a:t>C</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68521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457200" y="1343097"/>
            <a:ext cx="8229600" cy="4525963"/>
          </a:xfrm>
        </p:spPr>
        <p:txBody>
          <a:bodyPr/>
          <a:lstStyle/>
          <a:p>
            <a:r>
              <a:rPr lang="en-US" dirty="0"/>
              <a:t>What is the molar heat capacity of water?</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9248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Thermochemistry</a:t>
            </a:r>
            <a:endParaRPr lang="en-US" dirty="0"/>
          </a:p>
        </p:txBody>
      </p:sp>
      <p:sp>
        <p:nvSpPr>
          <p:cNvPr id="3" name="Content Placeholder 2"/>
          <p:cNvSpPr>
            <a:spLocks noGrp="1"/>
          </p:cNvSpPr>
          <p:nvPr>
            <p:ph sz="half" idx="1"/>
          </p:nvPr>
        </p:nvSpPr>
        <p:spPr>
          <a:xfrm>
            <a:off x="457200" y="2231271"/>
            <a:ext cx="4038600" cy="4525963"/>
          </a:xfrm>
        </p:spPr>
        <p:txBody>
          <a:bodyPr/>
          <a:lstStyle/>
          <a:p>
            <a:r>
              <a:rPr lang="en-US" b="1" dirty="0" smtClean="0"/>
              <a:t>Thermodynamics</a:t>
            </a:r>
            <a:r>
              <a:rPr lang="en-US" dirty="0" smtClean="0"/>
              <a:t> is the study of energy changes</a:t>
            </a:r>
          </a:p>
          <a:p>
            <a:r>
              <a:rPr lang="en-US" b="1" dirty="0" smtClean="0"/>
              <a:t>Thermochemistry</a:t>
            </a:r>
            <a:r>
              <a:rPr lang="en-US" dirty="0" smtClean="0"/>
              <a:t> studies the </a:t>
            </a:r>
            <a:r>
              <a:rPr lang="en-US" dirty="0"/>
              <a:t>relationship between chemical </a:t>
            </a:r>
            <a:r>
              <a:rPr lang="en-US" dirty="0" smtClean="0"/>
              <a:t>reactions </a:t>
            </a:r>
            <a:r>
              <a:rPr lang="en-US" dirty="0"/>
              <a:t>and energy changes involving heat </a:t>
            </a:r>
          </a:p>
        </p:txBody>
      </p:sp>
      <p:pic>
        <p:nvPicPr>
          <p:cNvPr id="5" name="Content Placeholder 4" descr="9426037.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7388" b="-37388"/>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54920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Constant-Pressure Calorimetry</a:t>
            </a:r>
          </a:p>
        </p:txBody>
      </p:sp>
      <p:sp>
        <p:nvSpPr>
          <p:cNvPr id="29699" name="Rectangle 3"/>
          <p:cNvSpPr>
            <a:spLocks noGrp="1" noChangeArrowheads="1"/>
          </p:cNvSpPr>
          <p:nvPr>
            <p:ph type="body" sz="half" idx="2"/>
          </p:nvPr>
        </p:nvSpPr>
        <p:spPr/>
        <p:txBody>
          <a:bodyPr/>
          <a:lstStyle/>
          <a:p>
            <a:pPr>
              <a:lnSpc>
                <a:spcPct val="90000"/>
              </a:lnSpc>
            </a:pPr>
            <a:r>
              <a:rPr lang="en-US" sz="2400"/>
              <a:t>Assume no heat lost to calorimeter or include calorimeter as part of system and calculate heat capacity of entire system</a:t>
            </a:r>
          </a:p>
          <a:p>
            <a:pPr>
              <a:lnSpc>
                <a:spcPct val="90000"/>
              </a:lnSpc>
            </a:pPr>
            <a:r>
              <a:rPr lang="en-US" sz="2400"/>
              <a:t>Heat gained/absorbed by the reaction will be absorbed/gained by the solution</a:t>
            </a:r>
          </a:p>
          <a:p>
            <a:pPr>
              <a:lnSpc>
                <a:spcPct val="90000"/>
              </a:lnSpc>
            </a:pPr>
            <a:endParaRPr lang="en-US" sz="2400"/>
          </a:p>
          <a:p>
            <a:pPr>
              <a:lnSpc>
                <a:spcPct val="90000"/>
              </a:lnSpc>
            </a:pPr>
            <a:endParaRPr lang="en-US" sz="2400"/>
          </a:p>
        </p:txBody>
      </p:sp>
      <p:graphicFrame>
        <p:nvGraphicFramePr>
          <p:cNvPr id="29700" name="Object 4"/>
          <p:cNvGraphicFramePr>
            <a:graphicFrameLocks noGrp="1" noChangeAspect="1"/>
          </p:cNvGraphicFramePr>
          <p:nvPr>
            <p:ph sz="half" idx="1"/>
          </p:nvPr>
        </p:nvGraphicFramePr>
        <p:xfrm>
          <a:off x="706438" y="1981200"/>
          <a:ext cx="3767137" cy="4114800"/>
        </p:xfrm>
        <a:graphic>
          <a:graphicData uri="http://schemas.openxmlformats.org/presentationml/2006/ole">
            <p:oleObj spid="_x0000_s19562" name="Document" r:id="rId4" imgW="2387600" imgH="2603500" progId="Word.Document.8">
              <p:embed/>
            </p:oleObj>
          </a:graphicData>
        </a:graphic>
      </p:graphicFrame>
      <p:graphicFrame>
        <p:nvGraphicFramePr>
          <p:cNvPr id="29701" name="Object 5"/>
          <p:cNvGraphicFramePr>
            <a:graphicFrameLocks noChangeAspect="1"/>
          </p:cNvGraphicFramePr>
          <p:nvPr/>
        </p:nvGraphicFramePr>
        <p:xfrm>
          <a:off x="4995863" y="5510213"/>
          <a:ext cx="3309937" cy="433387"/>
        </p:xfrm>
        <a:graphic>
          <a:graphicData uri="http://schemas.openxmlformats.org/presentationml/2006/ole">
            <p:oleObj spid="_x0000_s19563" name="Equation" r:id="rId5" imgW="1358900" imgH="177800" progId="Equation.3">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35224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Coffee Cup Calorimeters</a:t>
            </a:r>
          </a:p>
        </p:txBody>
      </p:sp>
      <p:sp>
        <p:nvSpPr>
          <p:cNvPr id="32772" name="Rectangle 4"/>
          <p:cNvSpPr>
            <a:spLocks noGrp="1" noChangeArrowheads="1"/>
          </p:cNvSpPr>
          <p:nvPr>
            <p:ph type="body" sz="half" idx="1"/>
          </p:nvPr>
        </p:nvSpPr>
        <p:spPr>
          <a:xfrm>
            <a:off x="685800" y="2277258"/>
            <a:ext cx="3810000" cy="4114800"/>
          </a:xfrm>
        </p:spPr>
        <p:txBody>
          <a:bodyPr/>
          <a:lstStyle/>
          <a:p>
            <a:pPr>
              <a:lnSpc>
                <a:spcPct val="90000"/>
              </a:lnSpc>
            </a:pPr>
            <a:r>
              <a:rPr lang="en-US" sz="2800" dirty="0"/>
              <a:t>Simple constant-pressure calorimeters are sometimes called </a:t>
            </a:r>
            <a:r>
              <a:rPr lang="ja-JP" altLang="en-US" sz="2800" dirty="0"/>
              <a:t>“</a:t>
            </a:r>
            <a:r>
              <a:rPr lang="en-US" sz="2800" dirty="0"/>
              <a:t>coffee cup</a:t>
            </a:r>
            <a:r>
              <a:rPr lang="ja-JP" altLang="en-US" sz="2800" dirty="0"/>
              <a:t>”</a:t>
            </a:r>
            <a:r>
              <a:rPr lang="en-US" sz="2800" dirty="0"/>
              <a:t> calorimeters because of the simple materials from which they are made</a:t>
            </a:r>
          </a:p>
        </p:txBody>
      </p:sp>
      <p:pic>
        <p:nvPicPr>
          <p:cNvPr id="32773" name="Picture 5" descr="FG05_015"/>
          <p:cNvPicPr>
            <a:picLocks noGrp="1" noChangeAspect="1" noChangeArrowheads="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000" r="22000"/>
          <a:stretch>
            <a:fillRect/>
          </a:stretch>
        </p:blipFill>
        <p:spPr>
          <a:xfrm>
            <a:off x="4991100" y="2133600"/>
            <a:ext cx="3181350" cy="36576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14272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Sample Problem</a:t>
            </a:r>
          </a:p>
        </p:txBody>
      </p:sp>
      <p:sp>
        <p:nvSpPr>
          <p:cNvPr id="35843" name="Rectangle 3"/>
          <p:cNvSpPr>
            <a:spLocks noGrp="1" noChangeArrowheads="1"/>
          </p:cNvSpPr>
          <p:nvPr>
            <p:ph type="body" idx="1"/>
          </p:nvPr>
        </p:nvSpPr>
        <p:spPr/>
        <p:txBody>
          <a:bodyPr>
            <a:normAutofit/>
          </a:bodyPr>
          <a:lstStyle/>
          <a:p>
            <a:r>
              <a:rPr lang="en-US" sz="3600" dirty="0"/>
              <a:t>Two solutions with a combined mass of 100.0 g are mixed in a “coffee-cup</a:t>
            </a:r>
            <a:r>
              <a:rPr lang="ja-JP" altLang="en-US" sz="3600" dirty="0">
                <a:latin typeface="Arial"/>
              </a:rPr>
              <a:t>”</a:t>
            </a:r>
            <a:r>
              <a:rPr lang="en-US" sz="3600" dirty="0"/>
              <a:t> calorimeter. The temperature increases from 21.0</a:t>
            </a:r>
            <a:r>
              <a:rPr lang="en-US" sz="3600" dirty="0">
                <a:sym typeface="Symbol" charset="0"/>
              </a:rPr>
              <a:t></a:t>
            </a:r>
            <a:r>
              <a:rPr lang="en-US" sz="3600" dirty="0"/>
              <a:t>C to 27.5</a:t>
            </a:r>
            <a:r>
              <a:rPr lang="en-US" sz="3600" dirty="0">
                <a:sym typeface="Symbol" charset="0"/>
              </a:rPr>
              <a:t></a:t>
            </a:r>
            <a:r>
              <a:rPr lang="en-US" sz="3600" dirty="0"/>
              <a:t>C. </a:t>
            </a:r>
            <a:r>
              <a:rPr lang="en-US" sz="3600" dirty="0" smtClean="0"/>
              <a:t>How much heat was given off by the reaction? Assume </a:t>
            </a:r>
            <a:r>
              <a:rPr lang="en-US" sz="3600" dirty="0"/>
              <a:t>no heat is lost to the surroundings and that </a:t>
            </a:r>
            <a:r>
              <a:rPr lang="en-US" sz="3600" dirty="0" err="1"/>
              <a:t>c</a:t>
            </a:r>
            <a:r>
              <a:rPr lang="en-US" sz="3600" baseline="-25000" dirty="0" err="1"/>
              <a:t>soln</a:t>
            </a:r>
            <a:r>
              <a:rPr lang="en-US" sz="3600" dirty="0"/>
              <a:t> = 4.18 J/</a:t>
            </a:r>
            <a:r>
              <a:rPr lang="en-US" sz="3600" dirty="0" err="1"/>
              <a:t>g</a:t>
            </a:r>
            <a:r>
              <a:rPr lang="en-US" sz="3600" dirty="0" err="1">
                <a:sym typeface="Symbol" charset="0"/>
              </a:rPr>
              <a:t></a:t>
            </a:r>
            <a:r>
              <a:rPr lang="en-US" sz="3600" dirty="0" err="1"/>
              <a:t>K</a:t>
            </a:r>
            <a:r>
              <a:rPr lang="en-US" sz="3600" dirty="0" smtClean="0"/>
              <a:t>.</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272995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a:t>Constant Volume Calorimeter (Bomb Calorimeter</a:t>
            </a:r>
            <a:r>
              <a:rPr lang="en-US" dirty="0" smtClean="0"/>
              <a:t>)***</a:t>
            </a:r>
            <a:endParaRPr lang="en-US" dirty="0"/>
          </a:p>
        </p:txBody>
      </p:sp>
      <p:graphicFrame>
        <p:nvGraphicFramePr>
          <p:cNvPr id="39940" name="Object 4"/>
          <p:cNvGraphicFramePr>
            <a:graphicFrameLocks noGrp="1" noChangeAspect="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13517658"/>
              </p:ext>
            </p:extLst>
          </p:nvPr>
        </p:nvGraphicFramePr>
        <p:xfrm>
          <a:off x="1778000" y="1497284"/>
          <a:ext cx="5502929" cy="5187954"/>
        </p:xfrm>
        <a:graphic>
          <a:graphicData uri="http://schemas.openxmlformats.org/presentationml/2006/ole">
            <p:oleObj spid="_x0000_s25689" name="Document" r:id="rId4" imgW="3365500" imgH="3175000" progId="Word.Document.8">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0868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Sample Problem</a:t>
            </a:r>
          </a:p>
        </p:txBody>
      </p:sp>
      <p:sp>
        <p:nvSpPr>
          <p:cNvPr id="45059" name="Rectangle 3"/>
          <p:cNvSpPr>
            <a:spLocks noGrp="1" noChangeArrowheads="1"/>
          </p:cNvSpPr>
          <p:nvPr>
            <p:ph type="body" idx="1"/>
          </p:nvPr>
        </p:nvSpPr>
        <p:spPr/>
        <p:txBody>
          <a:bodyPr>
            <a:normAutofit/>
          </a:bodyPr>
          <a:lstStyle/>
          <a:p>
            <a:r>
              <a:rPr lang="en-US" dirty="0"/>
              <a:t>Large beds of rocks are used in some solar-heated homes to store heat. Assume that the specific heat of the rocks is 0.82 J/g-K. Calculate the amount of heat absorbed by 50.0 kg of rocks if their temperature increases by 12 K. What temperature change would they undergo if they emitted 450 kJ of heat</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87443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Sample Problem</a:t>
            </a:r>
          </a:p>
        </p:txBody>
      </p:sp>
      <p:sp>
        <p:nvSpPr>
          <p:cNvPr id="46083" name="Rectangle 3"/>
          <p:cNvSpPr>
            <a:spLocks noGrp="1" noChangeArrowheads="1"/>
          </p:cNvSpPr>
          <p:nvPr>
            <p:ph type="body" idx="1"/>
          </p:nvPr>
        </p:nvSpPr>
        <p:spPr/>
        <p:txBody>
          <a:bodyPr>
            <a:normAutofit/>
          </a:bodyPr>
          <a:lstStyle/>
          <a:p>
            <a:pPr>
              <a:lnSpc>
                <a:spcPct val="90000"/>
              </a:lnSpc>
            </a:pPr>
            <a:r>
              <a:rPr lang="en-US" dirty="0"/>
              <a:t>Consider the acid-base neutralization that occurs when </a:t>
            </a:r>
            <a:r>
              <a:rPr lang="en-US" dirty="0" smtClean="0"/>
              <a:t>0.050 </a:t>
            </a:r>
            <a:r>
              <a:rPr lang="en-US" dirty="0" err="1" smtClean="0"/>
              <a:t>mol</a:t>
            </a:r>
            <a:r>
              <a:rPr lang="en-US" dirty="0" smtClean="0"/>
              <a:t> of </a:t>
            </a:r>
            <a:r>
              <a:rPr lang="en-US" dirty="0" err="1"/>
              <a:t>HCl</a:t>
            </a:r>
            <a:r>
              <a:rPr lang="en-US" dirty="0"/>
              <a:t> is completely neutralized </a:t>
            </a:r>
            <a:r>
              <a:rPr lang="en-US" dirty="0" smtClean="0"/>
              <a:t>with </a:t>
            </a:r>
            <a:r>
              <a:rPr lang="en-US" dirty="0" err="1"/>
              <a:t>NaOH</a:t>
            </a:r>
            <a:r>
              <a:rPr lang="en-US" dirty="0"/>
              <a:t> in a constant pressure calorimeter: </a:t>
            </a:r>
            <a:r>
              <a:rPr lang="en-US" dirty="0" err="1"/>
              <a:t>NaOH</a:t>
            </a:r>
            <a:r>
              <a:rPr lang="en-US" dirty="0"/>
              <a:t>(</a:t>
            </a:r>
            <a:r>
              <a:rPr lang="en-US" dirty="0" err="1"/>
              <a:t>aq</a:t>
            </a:r>
            <a:r>
              <a:rPr lang="en-US" dirty="0"/>
              <a:t>) + </a:t>
            </a:r>
            <a:r>
              <a:rPr lang="en-US" dirty="0" err="1"/>
              <a:t>HCl</a:t>
            </a:r>
            <a:r>
              <a:rPr lang="en-US" dirty="0"/>
              <a:t>(</a:t>
            </a:r>
            <a:r>
              <a:rPr lang="en-US" dirty="0" err="1"/>
              <a:t>aq</a:t>
            </a:r>
            <a:r>
              <a:rPr lang="en-US" dirty="0"/>
              <a:t>) </a:t>
            </a:r>
            <a:r>
              <a:rPr lang="en-US" dirty="0">
                <a:latin typeface="Symbol" charset="0"/>
                <a:sym typeface="Symbol" charset="0"/>
              </a:rPr>
              <a:t></a:t>
            </a:r>
            <a:r>
              <a:rPr lang="en-US" dirty="0">
                <a:sym typeface="Symbol" charset="0"/>
              </a:rPr>
              <a:t> H</a:t>
            </a:r>
            <a:r>
              <a:rPr lang="en-US" baseline="-25000" dirty="0">
                <a:sym typeface="Symbol" charset="0"/>
              </a:rPr>
              <a:t>2</a:t>
            </a:r>
            <a:r>
              <a:rPr lang="en-US" dirty="0">
                <a:sym typeface="Symbol" charset="0"/>
              </a:rPr>
              <a:t>O(l) + </a:t>
            </a:r>
            <a:r>
              <a:rPr lang="en-US" dirty="0" err="1">
                <a:sym typeface="Symbol" charset="0"/>
              </a:rPr>
              <a:t>NaCl</a:t>
            </a:r>
            <a:r>
              <a:rPr lang="en-US" dirty="0">
                <a:sym typeface="Symbol" charset="0"/>
              </a:rPr>
              <a:t>(</a:t>
            </a:r>
            <a:r>
              <a:rPr lang="en-US" dirty="0" err="1">
                <a:sym typeface="Symbol" charset="0"/>
              </a:rPr>
              <a:t>aq</a:t>
            </a:r>
            <a:r>
              <a:rPr lang="en-US" dirty="0">
                <a:sym typeface="Symbol" charset="0"/>
              </a:rPr>
              <a:t>). Both solutions are </a:t>
            </a:r>
            <a:r>
              <a:rPr lang="en-US" dirty="0" smtClean="0">
                <a:sym typeface="Symbol" charset="0"/>
              </a:rPr>
              <a:t>50.0 g </a:t>
            </a:r>
            <a:r>
              <a:rPr lang="en-US" smtClean="0">
                <a:sym typeface="Symbol" charset="0"/>
              </a:rPr>
              <a:t>and are at </a:t>
            </a:r>
            <a:r>
              <a:rPr lang="en-US" dirty="0">
                <a:sym typeface="Symbol" charset="0"/>
              </a:rPr>
              <a:t>a temperature of 21.0</a:t>
            </a:r>
            <a:r>
              <a:rPr lang="en-US" dirty="0">
                <a:latin typeface="Symbol" charset="0"/>
                <a:sym typeface="Symbol" charset="0"/>
              </a:rPr>
              <a:t></a:t>
            </a:r>
            <a:r>
              <a:rPr lang="en-US" dirty="0">
                <a:sym typeface="Symbol" charset="0"/>
              </a:rPr>
              <a:t>C prior to the reaction. If the final temperature is 27.5</a:t>
            </a:r>
            <a:r>
              <a:rPr lang="en-US" dirty="0">
                <a:latin typeface="Symbol" charset="0"/>
                <a:sym typeface="Symbol" charset="0"/>
              </a:rPr>
              <a:t></a:t>
            </a:r>
            <a:r>
              <a:rPr lang="en-US" dirty="0">
                <a:sym typeface="Symbol" charset="0"/>
              </a:rPr>
              <a:t>C what is </a:t>
            </a:r>
            <a:r>
              <a:rPr lang="en-US" dirty="0" err="1" smtClean="0">
                <a:sym typeface="Symbol" charset="0"/>
              </a:rPr>
              <a:t>q</a:t>
            </a:r>
            <a:r>
              <a:rPr lang="en-US" baseline="-25000" dirty="0" err="1" smtClean="0">
                <a:sym typeface="Symbol" charset="0"/>
              </a:rPr>
              <a:t>rxn</a:t>
            </a:r>
            <a:r>
              <a:rPr lang="en-US" dirty="0">
                <a:sym typeface="Symbol" charset="0"/>
              </a:rPr>
              <a:t>? </a:t>
            </a:r>
            <a:r>
              <a:rPr lang="en-US" dirty="0" smtClean="0">
                <a:sym typeface="Symbol" charset="0"/>
              </a:rPr>
              <a:t>What is </a:t>
            </a:r>
            <a:r>
              <a:rPr lang="en-US" dirty="0" err="1" smtClean="0">
                <a:sym typeface="Symbol" charset="0"/>
              </a:rPr>
              <a:t>ΔH</a:t>
            </a:r>
            <a:r>
              <a:rPr lang="en-US" baseline="-25000" dirty="0" err="1" smtClean="0">
                <a:sym typeface="Symbol" charset="0"/>
              </a:rPr>
              <a:t>rxn</a:t>
            </a:r>
            <a:r>
              <a:rPr lang="en-US" dirty="0" smtClean="0">
                <a:sym typeface="Symbol" charset="0"/>
              </a:rPr>
              <a:t>? Assume </a:t>
            </a:r>
            <a:r>
              <a:rPr lang="en-US" dirty="0">
                <a:sym typeface="Symbol" charset="0"/>
              </a:rPr>
              <a:t>no heat loss to the surroundings and specific heat the same as pure water</a:t>
            </a:r>
            <a:r>
              <a:rPr lang="en-US" dirty="0" smtClean="0">
                <a:sym typeface="Symbol" charset="0"/>
              </a:rPr>
              <a:t>. </a:t>
            </a:r>
            <a:endParaRPr lang="en-US" dirty="0">
              <a:sym typeface="Symbo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35309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Hess’s Law</a:t>
            </a:r>
            <a:endParaRPr lang="en-US" dirty="0"/>
          </a:p>
        </p:txBody>
      </p:sp>
      <p:sp>
        <p:nvSpPr>
          <p:cNvPr id="3" name="Content Placeholder 2"/>
          <p:cNvSpPr>
            <a:spLocks noGrp="1"/>
          </p:cNvSpPr>
          <p:nvPr>
            <p:ph idx="1"/>
          </p:nvPr>
        </p:nvSpPr>
        <p:spPr/>
        <p:txBody>
          <a:bodyPr>
            <a:normAutofit/>
          </a:bodyPr>
          <a:lstStyle/>
          <a:p>
            <a:r>
              <a:rPr lang="en-US" dirty="0"/>
              <a:t>Hess’s law </a:t>
            </a:r>
            <a:r>
              <a:rPr lang="en-US" dirty="0" smtClean="0"/>
              <a:t>states that </a:t>
            </a:r>
            <a:r>
              <a:rPr lang="en-US" dirty="0"/>
              <a:t>if </a:t>
            </a:r>
            <a:r>
              <a:rPr lang="en-US" dirty="0" smtClean="0"/>
              <a:t>a reaction </a:t>
            </a:r>
            <a:r>
              <a:rPr lang="en-US" dirty="0"/>
              <a:t>is carried out in a series of steps, </a:t>
            </a:r>
            <a:r>
              <a:rPr lang="en-US" dirty="0">
                <a:sym typeface="Symbol"/>
              </a:rPr>
              <a:t></a:t>
            </a:r>
            <a:r>
              <a:rPr lang="en-US" dirty="0"/>
              <a:t>H = sum of enthalpy changes for individual </a:t>
            </a:r>
            <a:r>
              <a:rPr lang="en-US" dirty="0" smtClean="0"/>
              <a:t>steps</a:t>
            </a:r>
          </a:p>
          <a:p>
            <a:pPr lvl="1"/>
            <a:r>
              <a:rPr lang="en-US" sz="1800" dirty="0"/>
              <a:t>CH</a:t>
            </a:r>
            <a:r>
              <a:rPr lang="en-US" sz="1800" baseline="-25000" dirty="0"/>
              <a:t>4</a:t>
            </a:r>
            <a:r>
              <a:rPr lang="en-US" sz="1800" dirty="0"/>
              <a:t>(g) + 2O</a:t>
            </a:r>
            <a:r>
              <a:rPr lang="en-US" sz="1800" baseline="-25000" dirty="0"/>
              <a:t>2</a:t>
            </a:r>
            <a:r>
              <a:rPr lang="en-US" sz="1800" dirty="0"/>
              <a:t>(g) </a:t>
            </a:r>
            <a:r>
              <a:rPr lang="en-US" sz="1800" dirty="0">
                <a:sym typeface="Wingdings"/>
              </a:rPr>
              <a:t></a:t>
            </a:r>
            <a:r>
              <a:rPr lang="en-US" sz="1800" dirty="0"/>
              <a:t> CO</a:t>
            </a:r>
            <a:r>
              <a:rPr lang="en-US" sz="1800" baseline="-25000" dirty="0"/>
              <a:t>2</a:t>
            </a:r>
            <a:r>
              <a:rPr lang="en-US" sz="1800" dirty="0"/>
              <a:t>(g) + 2H</a:t>
            </a:r>
            <a:r>
              <a:rPr lang="en-US" sz="1800" baseline="-25000" dirty="0"/>
              <a:t>2</a:t>
            </a:r>
            <a:r>
              <a:rPr lang="en-US" sz="1800" dirty="0"/>
              <a:t>O(g)				</a:t>
            </a:r>
            <a:r>
              <a:rPr lang="en-US" sz="1800" dirty="0" smtClean="0"/>
              <a:t>		</a:t>
            </a:r>
            <a:r>
              <a:rPr lang="en-US" sz="1800" dirty="0" smtClean="0">
                <a:sym typeface="Symbol"/>
              </a:rPr>
              <a:t></a:t>
            </a:r>
            <a:r>
              <a:rPr lang="en-US" sz="1800" dirty="0"/>
              <a:t>H = -802 kJ </a:t>
            </a:r>
            <a:endParaRPr lang="en-US" sz="1800" dirty="0" smtClean="0"/>
          </a:p>
          <a:p>
            <a:pPr lvl="1"/>
            <a:r>
              <a:rPr lang="en-US" sz="1800" dirty="0"/>
              <a:t>2H</a:t>
            </a:r>
            <a:r>
              <a:rPr lang="en-US" sz="1800" baseline="-25000" dirty="0"/>
              <a:t>2</a:t>
            </a:r>
            <a:r>
              <a:rPr lang="en-US" sz="1800" dirty="0"/>
              <a:t>O(g) </a:t>
            </a:r>
            <a:r>
              <a:rPr lang="en-US" sz="1800" dirty="0">
                <a:sym typeface="Wingdings"/>
              </a:rPr>
              <a:t></a:t>
            </a:r>
            <a:r>
              <a:rPr lang="en-US" sz="1800" dirty="0"/>
              <a:t> 2H</a:t>
            </a:r>
            <a:r>
              <a:rPr lang="en-US" sz="1800" baseline="-25000" dirty="0"/>
              <a:t>2</a:t>
            </a:r>
            <a:r>
              <a:rPr lang="en-US" sz="1800" dirty="0"/>
              <a:t>O(l)							</a:t>
            </a:r>
            <a:r>
              <a:rPr lang="en-US" sz="1800" dirty="0" smtClean="0"/>
              <a:t>		</a:t>
            </a:r>
            <a:r>
              <a:rPr lang="en-US" sz="1800" dirty="0" smtClean="0">
                <a:sym typeface="Symbol"/>
              </a:rPr>
              <a:t></a:t>
            </a:r>
            <a:r>
              <a:rPr lang="en-US" sz="1800" dirty="0"/>
              <a:t>H = -88 kJ </a:t>
            </a:r>
            <a:endParaRPr lang="en-US" sz="1800" dirty="0" smtClean="0"/>
          </a:p>
          <a:p>
            <a:pPr lvl="1"/>
            <a:r>
              <a:rPr lang="en-US" sz="1800" dirty="0"/>
              <a:t>CH</a:t>
            </a:r>
            <a:r>
              <a:rPr lang="en-US" sz="1800" baseline="-25000" dirty="0"/>
              <a:t>4</a:t>
            </a:r>
            <a:r>
              <a:rPr lang="en-US" sz="1800" dirty="0"/>
              <a:t>(g) + 2O</a:t>
            </a:r>
            <a:r>
              <a:rPr lang="en-US" sz="1800" baseline="-25000" dirty="0"/>
              <a:t>2</a:t>
            </a:r>
            <a:r>
              <a:rPr lang="en-US" sz="1800" dirty="0"/>
              <a:t>(g) + 2H</a:t>
            </a:r>
            <a:r>
              <a:rPr lang="en-US" sz="1800" baseline="-25000" dirty="0"/>
              <a:t>2</a:t>
            </a:r>
            <a:r>
              <a:rPr lang="en-US" sz="1800" dirty="0"/>
              <a:t>O(g) </a:t>
            </a:r>
            <a:r>
              <a:rPr lang="en-US" sz="1800" dirty="0">
                <a:sym typeface="Wingdings"/>
              </a:rPr>
              <a:t></a:t>
            </a:r>
            <a:r>
              <a:rPr lang="en-US" sz="1800" dirty="0"/>
              <a:t> CO</a:t>
            </a:r>
            <a:r>
              <a:rPr lang="en-US" sz="1800" baseline="-25000" dirty="0"/>
              <a:t>2</a:t>
            </a:r>
            <a:r>
              <a:rPr lang="en-US" sz="1800" dirty="0"/>
              <a:t>(g) + 2H</a:t>
            </a:r>
            <a:r>
              <a:rPr lang="en-US" sz="1800" baseline="-25000" dirty="0"/>
              <a:t>2</a:t>
            </a:r>
            <a:r>
              <a:rPr lang="en-US" sz="1800" dirty="0"/>
              <a:t>O(l) + 2H</a:t>
            </a:r>
            <a:r>
              <a:rPr lang="en-US" sz="1800" baseline="-25000" dirty="0"/>
              <a:t>2</a:t>
            </a:r>
            <a:r>
              <a:rPr lang="en-US" sz="1800" dirty="0"/>
              <a:t>O(g</a:t>
            </a:r>
            <a:r>
              <a:rPr lang="en-US" sz="1800" dirty="0" smtClean="0"/>
              <a:t>)		</a:t>
            </a:r>
            <a:r>
              <a:rPr lang="en-US" sz="1800" dirty="0" smtClean="0">
                <a:sym typeface="Symbol"/>
              </a:rPr>
              <a:t></a:t>
            </a:r>
            <a:r>
              <a:rPr lang="en-US" sz="1800" dirty="0"/>
              <a:t>H = -890 </a:t>
            </a:r>
            <a:r>
              <a:rPr lang="en-US" sz="1800" dirty="0" smtClean="0"/>
              <a:t>kJ</a:t>
            </a:r>
          </a:p>
          <a:p>
            <a:pPr lvl="1"/>
            <a:r>
              <a:rPr lang="en-US" sz="1800" dirty="0"/>
              <a:t>CH</a:t>
            </a:r>
            <a:r>
              <a:rPr lang="en-US" sz="1800" baseline="-25000" dirty="0"/>
              <a:t>4</a:t>
            </a:r>
            <a:r>
              <a:rPr lang="en-US" sz="1800" dirty="0"/>
              <a:t>(g) + 2O</a:t>
            </a:r>
            <a:r>
              <a:rPr lang="en-US" sz="1800" baseline="-25000" dirty="0"/>
              <a:t>2</a:t>
            </a:r>
            <a:r>
              <a:rPr lang="en-US" sz="1800" dirty="0"/>
              <a:t>(g) </a:t>
            </a:r>
            <a:r>
              <a:rPr lang="en-US" sz="1800" dirty="0">
                <a:sym typeface="Wingdings"/>
              </a:rPr>
              <a:t></a:t>
            </a:r>
            <a:r>
              <a:rPr lang="en-US" sz="1800" dirty="0"/>
              <a:t> CO</a:t>
            </a:r>
            <a:r>
              <a:rPr lang="en-US" sz="1800" baseline="-25000" dirty="0"/>
              <a:t>2</a:t>
            </a:r>
            <a:r>
              <a:rPr lang="en-US" sz="1800" dirty="0"/>
              <a:t>(g) + 2H</a:t>
            </a:r>
            <a:r>
              <a:rPr lang="en-US" sz="1800" baseline="-25000" dirty="0"/>
              <a:t>2</a:t>
            </a:r>
            <a:r>
              <a:rPr lang="en-US" sz="1800" dirty="0"/>
              <a:t>O(l)				</a:t>
            </a:r>
            <a:r>
              <a:rPr lang="en-US" sz="1800" dirty="0" smtClean="0"/>
              <a:t>		</a:t>
            </a:r>
            <a:r>
              <a:rPr lang="en-US" sz="1800" dirty="0" smtClean="0">
                <a:sym typeface="Symbol"/>
              </a:rPr>
              <a:t></a:t>
            </a:r>
            <a:r>
              <a:rPr lang="en-US" sz="1800" dirty="0"/>
              <a:t>H = -890 </a:t>
            </a:r>
            <a:r>
              <a:rPr lang="en-US" sz="1800" dirty="0" smtClean="0"/>
              <a:t>kJ</a:t>
            </a:r>
          </a:p>
          <a:p>
            <a:r>
              <a:rPr lang="en-US" dirty="0" smtClean="0"/>
              <a:t>Equations and </a:t>
            </a:r>
            <a:r>
              <a:rPr lang="en-US" dirty="0">
                <a:sym typeface="Symbol"/>
              </a:rPr>
              <a:t></a:t>
            </a:r>
            <a:r>
              <a:rPr lang="en-US" dirty="0" smtClean="0"/>
              <a:t>H values can be manipulated to solve for unknown enthalpies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18744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a:t>C(s) + O</a:t>
            </a:r>
            <a:r>
              <a:rPr lang="en-US" baseline="-25000" dirty="0"/>
              <a:t>2</a:t>
            </a:r>
            <a:r>
              <a:rPr lang="en-US" dirty="0"/>
              <a:t>(g) </a:t>
            </a:r>
            <a:r>
              <a:rPr lang="en-US" dirty="0">
                <a:sym typeface="Wingdings"/>
              </a:rPr>
              <a:t></a:t>
            </a:r>
            <a:r>
              <a:rPr lang="en-US" dirty="0"/>
              <a:t> CO</a:t>
            </a:r>
            <a:r>
              <a:rPr lang="en-US" baseline="-25000" dirty="0"/>
              <a:t>2</a:t>
            </a:r>
            <a:r>
              <a:rPr lang="en-US" dirty="0"/>
              <a:t>(g)				</a:t>
            </a:r>
            <a:r>
              <a:rPr lang="en-US" dirty="0">
                <a:sym typeface="Symbol"/>
              </a:rPr>
              <a:t></a:t>
            </a:r>
            <a:r>
              <a:rPr lang="en-US" dirty="0"/>
              <a:t>H = -393.5 kJ </a:t>
            </a:r>
            <a:endParaRPr lang="en-US" dirty="0" smtClean="0"/>
          </a:p>
          <a:p>
            <a:r>
              <a:rPr lang="en-US" dirty="0"/>
              <a:t>CO(g) + </a:t>
            </a:r>
            <a:r>
              <a:rPr lang="en-US" dirty="0" smtClean="0"/>
              <a:t>½O</a:t>
            </a:r>
            <a:r>
              <a:rPr lang="en-US" baseline="-25000" dirty="0" smtClean="0"/>
              <a:t>2</a:t>
            </a:r>
            <a:r>
              <a:rPr lang="en-US" dirty="0"/>
              <a:t>(g) </a:t>
            </a:r>
            <a:r>
              <a:rPr lang="en-US" dirty="0">
                <a:sym typeface="Wingdings"/>
              </a:rPr>
              <a:t></a:t>
            </a:r>
            <a:r>
              <a:rPr lang="en-US" dirty="0"/>
              <a:t> CO</a:t>
            </a:r>
            <a:r>
              <a:rPr lang="en-US" baseline="-25000" dirty="0"/>
              <a:t>2</a:t>
            </a:r>
            <a:r>
              <a:rPr lang="en-US" dirty="0"/>
              <a:t>(g</a:t>
            </a:r>
            <a:r>
              <a:rPr lang="en-US" dirty="0" smtClean="0"/>
              <a:t>)</a:t>
            </a:r>
            <a:r>
              <a:rPr lang="en-US" dirty="0"/>
              <a:t>			</a:t>
            </a:r>
            <a:r>
              <a:rPr lang="en-US" dirty="0">
                <a:sym typeface="Symbol"/>
              </a:rPr>
              <a:t></a:t>
            </a:r>
            <a:r>
              <a:rPr lang="en-US" dirty="0"/>
              <a:t>H = -283.0 </a:t>
            </a:r>
            <a:r>
              <a:rPr lang="en-US" dirty="0" smtClean="0"/>
              <a:t>kJ</a:t>
            </a:r>
          </a:p>
          <a:p>
            <a:r>
              <a:rPr lang="en-US" dirty="0"/>
              <a:t>Calculate the enthalpy of combustion of C to </a:t>
            </a:r>
            <a:r>
              <a:rPr lang="en-US" dirty="0" smtClean="0"/>
              <a:t>CO: </a:t>
            </a:r>
            <a:r>
              <a:rPr lang="en-US" dirty="0"/>
              <a:t>C(s) + </a:t>
            </a:r>
            <a:r>
              <a:rPr lang="en-US" dirty="0" smtClean="0"/>
              <a:t>½O</a:t>
            </a:r>
            <a:r>
              <a:rPr lang="en-US" baseline="-25000" dirty="0" smtClean="0"/>
              <a:t>2</a:t>
            </a:r>
            <a:r>
              <a:rPr lang="en-US" dirty="0"/>
              <a:t>(g) </a:t>
            </a:r>
            <a:r>
              <a:rPr lang="en-US" dirty="0">
                <a:sym typeface="Wingdings"/>
              </a:rPr>
              <a:t></a:t>
            </a:r>
            <a:r>
              <a:rPr lang="en-US" dirty="0"/>
              <a:t> CO(g</a:t>
            </a:r>
            <a:r>
              <a:rPr lang="en-US" dirty="0" smtClean="0"/>
              <a: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46653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normAutofit/>
          </a:bodyPr>
          <a:lstStyle/>
          <a:p>
            <a:r>
              <a:rPr lang="en-US" sz="2400" dirty="0"/>
              <a:t>C</a:t>
            </a:r>
            <a:r>
              <a:rPr lang="en-US" sz="2400" baseline="-25000" dirty="0"/>
              <a:t>2</a:t>
            </a:r>
            <a:r>
              <a:rPr lang="en-US" sz="2400" dirty="0"/>
              <a:t>H</a:t>
            </a:r>
            <a:r>
              <a:rPr lang="en-US" sz="2400" baseline="-25000" dirty="0"/>
              <a:t>2</a:t>
            </a:r>
            <a:r>
              <a:rPr lang="en-US" sz="2400" dirty="0"/>
              <a:t>(g</a:t>
            </a:r>
            <a:r>
              <a:rPr lang="en-US" sz="2400" dirty="0" smtClean="0"/>
              <a:t>) +    O</a:t>
            </a:r>
            <a:r>
              <a:rPr lang="en-US" sz="2400" baseline="-25000" dirty="0" smtClean="0"/>
              <a:t>2</a:t>
            </a:r>
            <a:r>
              <a:rPr lang="en-US" sz="2400" dirty="0"/>
              <a:t>(g) </a:t>
            </a:r>
            <a:r>
              <a:rPr lang="en-US" sz="2400" dirty="0">
                <a:sym typeface="Wingdings"/>
              </a:rPr>
              <a:t></a:t>
            </a:r>
            <a:r>
              <a:rPr lang="en-US" sz="2400" dirty="0"/>
              <a:t> 2CO</a:t>
            </a:r>
            <a:r>
              <a:rPr lang="en-US" sz="2400" baseline="-25000" dirty="0"/>
              <a:t>2</a:t>
            </a:r>
            <a:r>
              <a:rPr lang="en-US" sz="2400" dirty="0"/>
              <a:t>(g) + H</a:t>
            </a:r>
            <a:r>
              <a:rPr lang="en-US" sz="2400" baseline="-25000" dirty="0"/>
              <a:t>2</a:t>
            </a:r>
            <a:r>
              <a:rPr lang="en-US" sz="2400" dirty="0"/>
              <a:t>O(l</a:t>
            </a:r>
            <a:r>
              <a:rPr lang="en-US" sz="2400" dirty="0" smtClean="0"/>
              <a:t>)</a:t>
            </a:r>
            <a:r>
              <a:rPr lang="en-US" sz="2400" dirty="0"/>
              <a:t>		</a:t>
            </a:r>
            <a:r>
              <a:rPr lang="en-US" sz="2400" dirty="0">
                <a:sym typeface="Symbol"/>
              </a:rPr>
              <a:t></a:t>
            </a:r>
            <a:r>
              <a:rPr lang="en-US" sz="2400" dirty="0"/>
              <a:t>H = -1299.6 kJ</a:t>
            </a:r>
          </a:p>
          <a:p>
            <a:r>
              <a:rPr lang="en-US" sz="2400" dirty="0"/>
              <a:t>C(s) + O</a:t>
            </a:r>
            <a:r>
              <a:rPr lang="en-US" sz="2400" baseline="-25000" dirty="0"/>
              <a:t>2</a:t>
            </a:r>
            <a:r>
              <a:rPr lang="en-US" sz="2400" dirty="0"/>
              <a:t>(g) </a:t>
            </a:r>
            <a:r>
              <a:rPr lang="en-US" sz="2400" dirty="0">
                <a:sym typeface="Wingdings"/>
              </a:rPr>
              <a:t></a:t>
            </a:r>
            <a:r>
              <a:rPr lang="en-US" sz="2400" dirty="0"/>
              <a:t> CO</a:t>
            </a:r>
            <a:r>
              <a:rPr lang="en-US" sz="2400" baseline="-25000" dirty="0"/>
              <a:t>2</a:t>
            </a:r>
            <a:r>
              <a:rPr lang="en-US" sz="2400" dirty="0"/>
              <a:t>(g)						</a:t>
            </a:r>
            <a:r>
              <a:rPr lang="en-US" sz="2400" dirty="0">
                <a:sym typeface="Symbol"/>
              </a:rPr>
              <a:t></a:t>
            </a:r>
            <a:r>
              <a:rPr lang="en-US" sz="2400" dirty="0"/>
              <a:t>H = -393.5 </a:t>
            </a:r>
            <a:r>
              <a:rPr lang="en-US" sz="2400" dirty="0" smtClean="0"/>
              <a:t>kJ</a:t>
            </a:r>
          </a:p>
          <a:p>
            <a:r>
              <a:rPr lang="en-US" sz="2400" dirty="0"/>
              <a:t>H</a:t>
            </a:r>
            <a:r>
              <a:rPr lang="en-US" sz="2400" baseline="-25000" dirty="0"/>
              <a:t>2</a:t>
            </a:r>
            <a:r>
              <a:rPr lang="en-US" sz="2400" dirty="0"/>
              <a:t>(g) + </a:t>
            </a:r>
            <a:r>
              <a:rPr lang="en-US" sz="2400" dirty="0" smtClean="0"/>
              <a:t>½O</a:t>
            </a:r>
            <a:r>
              <a:rPr lang="en-US" sz="2400" baseline="-25000" dirty="0" smtClean="0"/>
              <a:t>2</a:t>
            </a:r>
            <a:r>
              <a:rPr lang="en-US" sz="2400" dirty="0"/>
              <a:t>(g) </a:t>
            </a:r>
            <a:r>
              <a:rPr lang="en-US" sz="2400" dirty="0">
                <a:sym typeface="Wingdings"/>
              </a:rPr>
              <a:t></a:t>
            </a:r>
            <a:r>
              <a:rPr lang="en-US" sz="2400" dirty="0"/>
              <a:t> H</a:t>
            </a:r>
            <a:r>
              <a:rPr lang="en-US" sz="2400" baseline="-25000" dirty="0"/>
              <a:t>2</a:t>
            </a:r>
            <a:r>
              <a:rPr lang="en-US" sz="2400" dirty="0"/>
              <a:t>O(l)					</a:t>
            </a:r>
            <a:r>
              <a:rPr lang="en-US" sz="2400" dirty="0">
                <a:sym typeface="Symbol"/>
              </a:rPr>
              <a:t></a:t>
            </a:r>
            <a:r>
              <a:rPr lang="en-US" sz="2400" dirty="0"/>
              <a:t>H = -285.8 </a:t>
            </a:r>
            <a:r>
              <a:rPr lang="en-US" sz="2400" dirty="0" smtClean="0"/>
              <a:t>kJ</a:t>
            </a:r>
          </a:p>
          <a:p>
            <a:r>
              <a:rPr lang="en-US" sz="2400" dirty="0" smtClean="0"/>
              <a:t>Calculate </a:t>
            </a:r>
            <a:r>
              <a:rPr lang="en-US" sz="2400" dirty="0">
                <a:sym typeface="Symbol"/>
              </a:rPr>
              <a:t></a:t>
            </a:r>
            <a:r>
              <a:rPr lang="en-US" sz="2400" dirty="0" smtClean="0"/>
              <a:t>H for: </a:t>
            </a:r>
            <a:r>
              <a:rPr lang="en-US" sz="2400" dirty="0"/>
              <a:t>2C(s) + H</a:t>
            </a:r>
            <a:r>
              <a:rPr lang="en-US" sz="2400" baseline="-25000" dirty="0"/>
              <a:t>2</a:t>
            </a:r>
            <a:r>
              <a:rPr lang="en-US" sz="2400" dirty="0"/>
              <a:t>(g) </a:t>
            </a:r>
            <a:r>
              <a:rPr lang="en-US" sz="2400" dirty="0">
                <a:sym typeface="Wingdings"/>
              </a:rPr>
              <a:t></a:t>
            </a:r>
            <a:r>
              <a:rPr lang="en-US" sz="2400" dirty="0"/>
              <a:t> C</a:t>
            </a:r>
            <a:r>
              <a:rPr lang="en-US" sz="2400" baseline="-25000" dirty="0"/>
              <a:t>2</a:t>
            </a:r>
            <a:r>
              <a:rPr lang="en-US" sz="2400" dirty="0"/>
              <a:t>H</a:t>
            </a:r>
            <a:r>
              <a:rPr lang="en-US" sz="2400" baseline="-25000" dirty="0"/>
              <a:t>2</a:t>
            </a:r>
            <a:r>
              <a:rPr lang="en-US" sz="2400" dirty="0"/>
              <a:t>(g) </a:t>
            </a:r>
            <a:endParaRPr lang="en-US" sz="2400" dirty="0" smtClean="0"/>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22591934"/>
              </p:ext>
            </p:extLst>
          </p:nvPr>
        </p:nvGraphicFramePr>
        <p:xfrm>
          <a:off x="2091062" y="1651685"/>
          <a:ext cx="246312" cy="418730"/>
        </p:xfrm>
        <a:graphic>
          <a:graphicData uri="http://schemas.openxmlformats.org/presentationml/2006/ole">
            <p:oleObj spid="_x0000_s37935" name="Equation" r:id="rId3" imgW="127000" imgH="215900" progId="Equation.3">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1644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Enthalpies of Formation</a:t>
            </a:r>
            <a:endParaRPr lang="en-US" dirty="0"/>
          </a:p>
        </p:txBody>
      </p:sp>
      <p:sp>
        <p:nvSpPr>
          <p:cNvPr id="3" name="Content Placeholder 2"/>
          <p:cNvSpPr>
            <a:spLocks noGrp="1"/>
          </p:cNvSpPr>
          <p:nvPr>
            <p:ph idx="1"/>
          </p:nvPr>
        </p:nvSpPr>
        <p:spPr/>
        <p:txBody>
          <a:bodyPr/>
          <a:lstStyle/>
          <a:p>
            <a:pPr lvl="0"/>
            <a:r>
              <a:rPr lang="en-US" b="1" dirty="0"/>
              <a:t>Enthalpy of </a:t>
            </a:r>
            <a:r>
              <a:rPr lang="en-US" b="1" dirty="0" smtClean="0"/>
              <a:t>formation (       ) </a:t>
            </a:r>
            <a:r>
              <a:rPr lang="en-US" dirty="0" smtClean="0"/>
              <a:t>is the </a:t>
            </a:r>
            <a:r>
              <a:rPr lang="en-US" dirty="0"/>
              <a:t>enthalpy change when a compound is formed from its elements</a:t>
            </a:r>
          </a:p>
          <a:p>
            <a:pPr lvl="1"/>
            <a:r>
              <a:rPr lang="en-US" dirty="0"/>
              <a:t>Units are kJ/</a:t>
            </a:r>
            <a:r>
              <a:rPr lang="en-US" dirty="0" err="1"/>
              <a:t>mol</a:t>
            </a:r>
            <a:endParaRPr lang="en-US" dirty="0"/>
          </a:p>
          <a:p>
            <a:r>
              <a:rPr lang="en-US" b="1" dirty="0"/>
              <a:t>Standard enthalpy of formation </a:t>
            </a:r>
            <a:r>
              <a:rPr lang="en-US" b="1" dirty="0" smtClean="0"/>
              <a:t>(       )</a:t>
            </a:r>
            <a:r>
              <a:rPr lang="en-US" dirty="0" smtClean="0"/>
              <a:t> is </a:t>
            </a:r>
            <a:r>
              <a:rPr lang="en-US" smtClean="0"/>
              <a:t>when reactants </a:t>
            </a:r>
            <a:r>
              <a:rPr lang="en-US" dirty="0"/>
              <a:t>and products are in standard states, i.e. its pure form at 1 </a:t>
            </a:r>
            <a:r>
              <a:rPr lang="en-US" dirty="0" err="1"/>
              <a:t>atm</a:t>
            </a:r>
            <a:r>
              <a:rPr lang="en-US" dirty="0"/>
              <a:t> and 298 K (25</a:t>
            </a:r>
            <a:r>
              <a:rPr lang="en-US" dirty="0">
                <a:sym typeface="Symbol"/>
              </a:rPr>
              <a:t></a:t>
            </a:r>
            <a:r>
              <a:rPr lang="en-US" dirty="0"/>
              <a:t>C) </a:t>
            </a:r>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77520684"/>
              </p:ext>
            </p:extLst>
          </p:nvPr>
        </p:nvGraphicFramePr>
        <p:xfrm>
          <a:off x="4795019" y="1735330"/>
          <a:ext cx="713390" cy="513641"/>
        </p:xfrm>
        <a:graphic>
          <a:graphicData uri="http://schemas.openxmlformats.org/presentationml/2006/ole">
            <p:oleObj spid="_x0000_s38992" name="Equation" r:id="rId3" imgW="304800" imgH="22860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03496643"/>
              </p:ext>
            </p:extLst>
          </p:nvPr>
        </p:nvGraphicFramePr>
        <p:xfrm>
          <a:off x="6415599" y="3763038"/>
          <a:ext cx="695596" cy="556477"/>
        </p:xfrm>
        <a:graphic>
          <a:graphicData uri="http://schemas.openxmlformats.org/presentationml/2006/ole">
            <p:oleObj spid="_x0000_s38993" name="Equation" r:id="rId4" imgW="304800" imgH="241300" progId="Equation.3">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88569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Energy</a:t>
            </a:r>
            <a:endParaRPr lang="en-US" dirty="0"/>
          </a:p>
        </p:txBody>
      </p:sp>
      <p:sp>
        <p:nvSpPr>
          <p:cNvPr id="5" name="Content Placeholder 4"/>
          <p:cNvSpPr>
            <a:spLocks noGrp="1"/>
          </p:cNvSpPr>
          <p:nvPr>
            <p:ph idx="1"/>
          </p:nvPr>
        </p:nvSpPr>
        <p:spPr/>
        <p:txBody>
          <a:bodyPr>
            <a:normAutofit fontScale="70000" lnSpcReduction="20000"/>
          </a:bodyPr>
          <a:lstStyle/>
          <a:p>
            <a:r>
              <a:rPr lang="en-US" b="1" dirty="0" smtClean="0"/>
              <a:t>Kinetic energy</a:t>
            </a:r>
            <a:r>
              <a:rPr lang="en-US" dirty="0" smtClean="0"/>
              <a:t> is the energy of motion</a:t>
            </a:r>
          </a:p>
          <a:p>
            <a:pPr lvl="1"/>
            <a:r>
              <a:rPr lang="en-US" dirty="0" smtClean="0"/>
              <a:t>All objects in motion have kinetic energy equal to ½mv</a:t>
            </a:r>
            <a:r>
              <a:rPr lang="en-US" baseline="30000" dirty="0" smtClean="0"/>
              <a:t>2</a:t>
            </a:r>
            <a:r>
              <a:rPr lang="en-US" dirty="0" smtClean="0"/>
              <a:t> (m is mass and v is velocity)</a:t>
            </a:r>
          </a:p>
          <a:p>
            <a:pPr lvl="1"/>
            <a:r>
              <a:rPr lang="en-US" dirty="0" smtClean="0"/>
              <a:t>Can two objects with different masses have the same kinetic energy?</a:t>
            </a:r>
          </a:p>
          <a:p>
            <a:r>
              <a:rPr lang="en-US" b="1" dirty="0" smtClean="0"/>
              <a:t>Potential energy</a:t>
            </a:r>
            <a:r>
              <a:rPr lang="en-US" dirty="0" smtClean="0"/>
              <a:t> is stored energy related to the position of an object</a:t>
            </a:r>
          </a:p>
          <a:p>
            <a:pPr lvl="1"/>
            <a:r>
              <a:rPr lang="en-US" dirty="0" smtClean="0"/>
              <a:t>A rock balancing on the edge of a cliff has potential energy due to gravity</a:t>
            </a:r>
          </a:p>
          <a:p>
            <a:pPr lvl="1"/>
            <a:r>
              <a:rPr lang="en-US" dirty="0" smtClean="0"/>
              <a:t>A stretched rubber band has potential energy due to tension and elasticity</a:t>
            </a:r>
          </a:p>
          <a:p>
            <a:r>
              <a:rPr lang="en-US" dirty="0" smtClean="0"/>
              <a:t>Important to chemistry is </a:t>
            </a:r>
            <a:r>
              <a:rPr lang="en-US" b="1" dirty="0" smtClean="0"/>
              <a:t>electrostatic energy</a:t>
            </a:r>
            <a:r>
              <a:rPr lang="en-US" dirty="0" smtClean="0"/>
              <a:t>, a form of potential energy between two charged particles, such as protons and electrons</a:t>
            </a:r>
          </a:p>
          <a:p>
            <a:pPr lvl="1"/>
            <a:r>
              <a:rPr lang="en-US" dirty="0" smtClean="0"/>
              <a:t>Electrostatic energy is directly proportional to the charge of the particles, but is inversely proportional to the distance between them</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90500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Enthalpy of Formation</a:t>
            </a:r>
            <a:endParaRPr lang="en-US" dirty="0"/>
          </a:p>
        </p:txBody>
      </p:sp>
      <p:sp>
        <p:nvSpPr>
          <p:cNvPr id="3" name="Content Placeholder 2"/>
          <p:cNvSpPr>
            <a:spLocks noGrp="1"/>
          </p:cNvSpPr>
          <p:nvPr>
            <p:ph idx="1"/>
          </p:nvPr>
        </p:nvSpPr>
        <p:spPr/>
        <p:txBody>
          <a:bodyPr/>
          <a:lstStyle/>
          <a:p>
            <a:r>
              <a:rPr lang="en-US" dirty="0"/>
              <a:t>2C(graphite) + 3H</a:t>
            </a:r>
            <a:r>
              <a:rPr lang="en-US" baseline="-25000" dirty="0"/>
              <a:t>2</a:t>
            </a:r>
            <a:r>
              <a:rPr lang="en-US" dirty="0"/>
              <a:t>(g) + O</a:t>
            </a:r>
            <a:r>
              <a:rPr lang="en-US" baseline="-25000" dirty="0"/>
              <a:t>2</a:t>
            </a:r>
            <a:r>
              <a:rPr lang="en-US" dirty="0"/>
              <a:t>(g) </a:t>
            </a:r>
            <a:r>
              <a:rPr lang="en-US" dirty="0">
                <a:sym typeface="Wingdings"/>
              </a:rPr>
              <a:t></a:t>
            </a:r>
            <a:r>
              <a:rPr lang="en-US" dirty="0"/>
              <a:t> C</a:t>
            </a:r>
            <a:r>
              <a:rPr lang="en-US" baseline="-25000" dirty="0"/>
              <a:t>2</a:t>
            </a:r>
            <a:r>
              <a:rPr lang="en-US" dirty="0"/>
              <a:t>H</a:t>
            </a:r>
            <a:r>
              <a:rPr lang="en-US" baseline="-25000" dirty="0"/>
              <a:t>5</a:t>
            </a:r>
            <a:r>
              <a:rPr lang="en-US" dirty="0"/>
              <a:t>OH(l</a:t>
            </a:r>
            <a:r>
              <a:rPr lang="en-US" dirty="0" smtClean="0"/>
              <a:t>)</a:t>
            </a:r>
          </a:p>
          <a:p>
            <a:pPr lvl="1"/>
            <a:r>
              <a:rPr lang="en-US" dirty="0"/>
              <a:t> </a:t>
            </a:r>
            <a:r>
              <a:rPr lang="en-US" dirty="0" smtClean="0"/>
              <a:t>       = </a:t>
            </a:r>
            <a:r>
              <a:rPr lang="en-US" dirty="0"/>
              <a:t>-277.7 </a:t>
            </a:r>
            <a:r>
              <a:rPr lang="en-US" dirty="0" smtClean="0"/>
              <a:t>kJ</a:t>
            </a:r>
          </a:p>
          <a:p>
            <a:pPr lvl="1"/>
            <a:r>
              <a:rPr lang="en-US" dirty="0"/>
              <a:t>Under standard conditions, graphite and diatomic forms are the most stable forms of the </a:t>
            </a:r>
            <a:r>
              <a:rPr lang="en-US" dirty="0" smtClean="0"/>
              <a:t>elements</a:t>
            </a:r>
          </a:p>
          <a:p>
            <a:pPr lvl="1"/>
            <a:r>
              <a:rPr lang="en-US" dirty="0" smtClean="0"/>
              <a:t>The standard enthalpy of formation </a:t>
            </a:r>
            <a:r>
              <a:rPr lang="en-US" dirty="0"/>
              <a:t>for the most stable form of any element is </a:t>
            </a:r>
            <a:r>
              <a:rPr lang="en-US" dirty="0" smtClean="0"/>
              <a:t>zero</a:t>
            </a:r>
          </a:p>
          <a:p>
            <a:pPr lvl="1"/>
            <a:r>
              <a:rPr lang="en-US" dirty="0" smtClean="0"/>
              <a:t>Tables of standard enthalpies of formation </a:t>
            </a:r>
            <a:r>
              <a:rPr lang="en-US" dirty="0"/>
              <a:t>for most </a:t>
            </a:r>
            <a:r>
              <a:rPr lang="en-US" dirty="0" smtClean="0"/>
              <a:t>compounds are available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69969101"/>
              </p:ext>
            </p:extLst>
          </p:nvPr>
        </p:nvGraphicFramePr>
        <p:xfrm>
          <a:off x="1242211" y="2220426"/>
          <a:ext cx="695596" cy="556477"/>
        </p:xfrm>
        <a:graphic>
          <a:graphicData uri="http://schemas.openxmlformats.org/presentationml/2006/ole">
            <p:oleObj spid="_x0000_s39980" name="Equation" r:id="rId3" imgW="304800" imgH="241300" progId="Equation.3">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058314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Enthalpy of Reaction</a:t>
            </a:r>
            <a:endParaRPr lang="en-US" dirty="0"/>
          </a:p>
        </p:txBody>
      </p:sp>
      <p:sp>
        <p:nvSpPr>
          <p:cNvPr id="3" name="Content Placeholder 2"/>
          <p:cNvSpPr>
            <a:spLocks noGrp="1"/>
          </p:cNvSpPr>
          <p:nvPr>
            <p:ph idx="1"/>
          </p:nvPr>
        </p:nvSpPr>
        <p:spPr>
          <a:xfrm>
            <a:off x="457200" y="1613294"/>
            <a:ext cx="8229600" cy="4525963"/>
          </a:xfrm>
        </p:spPr>
        <p:txBody>
          <a:bodyPr/>
          <a:lstStyle/>
          <a:p>
            <a:r>
              <a:rPr lang="en-US" dirty="0" smtClean="0"/>
              <a:t>Standard enthalpy of formation can be used to find the enthalpy of a reaction under standard conditions</a:t>
            </a:r>
          </a:p>
          <a:p>
            <a:endParaRPr lang="en-US" dirty="0"/>
          </a:p>
          <a:p>
            <a:endParaRPr lang="en-US" dirty="0" smtClean="0"/>
          </a:p>
          <a:p>
            <a:r>
              <a:rPr lang="en-US" dirty="0" smtClean="0"/>
              <a:t>You must multiply enthalpies by stoichiometric coefficients</a:t>
            </a:r>
          </a:p>
          <a:p>
            <a:endParaRPr lang="en-US" dirty="0"/>
          </a:p>
        </p:txBody>
      </p:sp>
      <p:pic>
        <p:nvPicPr>
          <p:cNvPr id="5" name="Picture 4" descr="Screen Shot 2014-09-25 at 1.19.27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55987" y="3217827"/>
            <a:ext cx="7406163" cy="10246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70454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457200" y="1343097"/>
            <a:ext cx="8229600" cy="4525963"/>
          </a:xfrm>
        </p:spPr>
        <p:txBody>
          <a:bodyPr>
            <a:normAutofit/>
          </a:bodyPr>
          <a:lstStyle/>
          <a:p>
            <a:r>
              <a:rPr lang="en-US" sz="2800" dirty="0" smtClean="0"/>
              <a:t>Find the standard enthalpy of reaction for the following: </a:t>
            </a:r>
            <a:r>
              <a:rPr lang="en-US" sz="2800" dirty="0"/>
              <a:t>C</a:t>
            </a:r>
            <a:r>
              <a:rPr lang="en-US" sz="2800" baseline="-25000" dirty="0"/>
              <a:t>3</a:t>
            </a:r>
            <a:r>
              <a:rPr lang="en-US" sz="2800" dirty="0"/>
              <a:t>H</a:t>
            </a:r>
            <a:r>
              <a:rPr lang="en-US" sz="2800" baseline="-25000" dirty="0"/>
              <a:t>8</a:t>
            </a:r>
            <a:r>
              <a:rPr lang="en-US" sz="2800" dirty="0"/>
              <a:t>(g) + 5O</a:t>
            </a:r>
            <a:r>
              <a:rPr lang="en-US" sz="2800" baseline="-25000" dirty="0"/>
              <a:t>2</a:t>
            </a:r>
            <a:r>
              <a:rPr lang="en-US" sz="2800" dirty="0"/>
              <a:t>(g) </a:t>
            </a:r>
            <a:r>
              <a:rPr lang="en-US" sz="2800" dirty="0">
                <a:sym typeface="Wingdings"/>
              </a:rPr>
              <a:t></a:t>
            </a:r>
            <a:r>
              <a:rPr lang="en-US" sz="2800" dirty="0"/>
              <a:t> 3CO</a:t>
            </a:r>
            <a:r>
              <a:rPr lang="en-US" sz="2800" baseline="-25000" dirty="0"/>
              <a:t>2</a:t>
            </a:r>
            <a:r>
              <a:rPr lang="en-US" sz="2800" dirty="0"/>
              <a:t>(g) + 4H</a:t>
            </a:r>
            <a:r>
              <a:rPr lang="en-US" sz="2800" baseline="-25000" dirty="0"/>
              <a:t>2</a:t>
            </a:r>
            <a:r>
              <a:rPr lang="en-US" sz="2800" dirty="0"/>
              <a:t>O(l)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2783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457200" y="1343097"/>
            <a:ext cx="8229600" cy="4525963"/>
          </a:xfrm>
        </p:spPr>
        <p:txBody>
          <a:bodyPr>
            <a:normAutofit/>
          </a:bodyPr>
          <a:lstStyle/>
          <a:p>
            <a:r>
              <a:rPr lang="en-US" sz="2800" dirty="0" smtClean="0"/>
              <a:t>Find the standard enthalpy of reaction for the following: </a:t>
            </a:r>
            <a:r>
              <a:rPr lang="en-US" sz="2800" dirty="0"/>
              <a:t>C</a:t>
            </a:r>
            <a:r>
              <a:rPr lang="en-US" sz="2800" baseline="-25000" dirty="0"/>
              <a:t>6</a:t>
            </a:r>
            <a:r>
              <a:rPr lang="en-US" sz="2800" dirty="0"/>
              <a:t>H</a:t>
            </a:r>
            <a:r>
              <a:rPr lang="en-US" sz="2800" baseline="-25000" dirty="0"/>
              <a:t>6</a:t>
            </a:r>
            <a:r>
              <a:rPr lang="en-US" sz="2800" dirty="0"/>
              <a:t>(l) + </a:t>
            </a:r>
            <a:r>
              <a:rPr lang="en-US" sz="2800" dirty="0" smtClean="0"/>
              <a:t>   O</a:t>
            </a:r>
            <a:r>
              <a:rPr lang="en-US" sz="2800" baseline="-25000" dirty="0" smtClean="0"/>
              <a:t>2</a:t>
            </a:r>
            <a:r>
              <a:rPr lang="en-US" sz="2800" dirty="0" smtClean="0"/>
              <a:t>(g) </a:t>
            </a:r>
            <a:r>
              <a:rPr lang="en-US" sz="2800" dirty="0">
                <a:sym typeface="Wingdings"/>
              </a:rPr>
              <a:t></a:t>
            </a:r>
            <a:r>
              <a:rPr lang="en-US" sz="2800" dirty="0"/>
              <a:t> 6CO</a:t>
            </a:r>
            <a:r>
              <a:rPr lang="en-US" sz="2800" baseline="-25000" dirty="0"/>
              <a:t>2</a:t>
            </a:r>
            <a:r>
              <a:rPr lang="en-US" sz="2800" dirty="0"/>
              <a:t>(g) + 3H</a:t>
            </a:r>
            <a:r>
              <a:rPr lang="en-US" sz="2800" baseline="-25000" dirty="0"/>
              <a:t>2</a:t>
            </a:r>
            <a:r>
              <a:rPr lang="en-US" sz="2800" dirty="0"/>
              <a:t>O(l) </a:t>
            </a:r>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68717572"/>
              </p:ext>
            </p:extLst>
          </p:nvPr>
        </p:nvGraphicFramePr>
        <p:xfrm>
          <a:off x="3669677" y="1856634"/>
          <a:ext cx="300685" cy="425970"/>
        </p:xfrm>
        <a:graphic>
          <a:graphicData uri="http://schemas.openxmlformats.org/presentationml/2006/ole">
            <p:oleObj spid="_x0000_s42026" name="Equation" r:id="rId3" imgW="152400" imgH="215900" progId="Equation.3">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95806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457200" y="1343097"/>
            <a:ext cx="8229600" cy="4525963"/>
          </a:xfrm>
        </p:spPr>
        <p:txBody>
          <a:bodyPr>
            <a:normAutofit/>
          </a:bodyPr>
          <a:lstStyle/>
          <a:p>
            <a:r>
              <a:rPr lang="en-US" sz="2800" dirty="0" smtClean="0"/>
              <a:t>Find the standard enthalpy of reaction for the </a:t>
            </a:r>
            <a:r>
              <a:rPr lang="en-US" sz="2800" dirty="0"/>
              <a:t>c</a:t>
            </a:r>
            <a:r>
              <a:rPr lang="en-US" sz="2800" dirty="0" smtClean="0"/>
              <a:t>ombustion </a:t>
            </a:r>
            <a:r>
              <a:rPr lang="en-US" sz="2800" dirty="0"/>
              <a:t>of one mol of </a:t>
            </a:r>
            <a:r>
              <a:rPr lang="en-US" sz="2800" dirty="0" smtClean="0"/>
              <a:t>liquid ethanol</a:t>
            </a:r>
            <a:r>
              <a:rPr lang="en-US" sz="2800" dirty="0"/>
              <a:t>, C</a:t>
            </a:r>
            <a:r>
              <a:rPr lang="en-US" sz="2800" baseline="-25000" dirty="0"/>
              <a:t>2</a:t>
            </a:r>
            <a:r>
              <a:rPr lang="en-US" sz="2800" dirty="0"/>
              <a:t>H</a:t>
            </a:r>
            <a:r>
              <a:rPr lang="en-US" sz="2800" baseline="-25000" dirty="0"/>
              <a:t>5</a:t>
            </a:r>
            <a:r>
              <a:rPr lang="en-US" sz="2800" dirty="0"/>
              <a:t>OH (assume liquid water is formed)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316586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Processes</a:t>
            </a:r>
            <a:endParaRPr lang="en-US" dirty="0"/>
          </a:p>
        </p:txBody>
      </p:sp>
      <p:sp>
        <p:nvSpPr>
          <p:cNvPr id="3" name="Content Placeholder 2"/>
          <p:cNvSpPr>
            <a:spLocks noGrp="1"/>
          </p:cNvSpPr>
          <p:nvPr>
            <p:ph sz="half" idx="1"/>
          </p:nvPr>
        </p:nvSpPr>
        <p:spPr>
          <a:xfrm>
            <a:off x="457200" y="2036496"/>
            <a:ext cx="4038600" cy="4525963"/>
          </a:xfrm>
        </p:spPr>
        <p:txBody>
          <a:bodyPr/>
          <a:lstStyle/>
          <a:p>
            <a:r>
              <a:rPr lang="en-US" dirty="0"/>
              <a:t>Certain processes always occur under a given set of circumstances </a:t>
            </a:r>
            <a:endParaRPr lang="en-US" dirty="0" smtClean="0"/>
          </a:p>
          <a:p>
            <a:r>
              <a:rPr lang="en-US" b="1" dirty="0"/>
              <a:t>Spontaneous processes </a:t>
            </a:r>
            <a:r>
              <a:rPr lang="en-US" dirty="0"/>
              <a:t>always have </a:t>
            </a:r>
            <a:r>
              <a:rPr lang="en-US" dirty="0" smtClean="0"/>
              <a:t>direction</a:t>
            </a:r>
          </a:p>
          <a:p>
            <a:pPr lvl="1"/>
            <a:r>
              <a:rPr lang="en-US" dirty="0" smtClean="0"/>
              <a:t>An egg breaking, nail rusting, balloon deflating</a:t>
            </a:r>
          </a:p>
        </p:txBody>
      </p:sp>
      <p:pic>
        <p:nvPicPr>
          <p:cNvPr id="5" name="Content Placeholder 4" descr="broken_egg.jpg"/>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1533" b="-21533"/>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95450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Processes</a:t>
            </a:r>
            <a:endParaRPr lang="en-US" dirty="0"/>
          </a:p>
        </p:txBody>
      </p:sp>
      <p:sp>
        <p:nvSpPr>
          <p:cNvPr id="5" name="Content Placeholder 4"/>
          <p:cNvSpPr>
            <a:spLocks noGrp="1"/>
          </p:cNvSpPr>
          <p:nvPr>
            <p:ph idx="1"/>
          </p:nvPr>
        </p:nvSpPr>
        <p:spPr/>
        <p:txBody>
          <a:bodyPr/>
          <a:lstStyle/>
          <a:p>
            <a:r>
              <a:rPr lang="en-US" dirty="0"/>
              <a:t>Lowering </a:t>
            </a:r>
            <a:r>
              <a:rPr lang="en-US" dirty="0" smtClean="0"/>
              <a:t>energy </a:t>
            </a:r>
            <a:r>
              <a:rPr lang="en-US" dirty="0"/>
              <a:t>is favorable for spontaneous processes, but cannot be the only factor that determines </a:t>
            </a:r>
            <a:r>
              <a:rPr lang="en-US" dirty="0" smtClean="0"/>
              <a:t>spontaneity</a:t>
            </a:r>
          </a:p>
          <a:p>
            <a:r>
              <a:rPr lang="en-US" dirty="0"/>
              <a:t>Some processes depend on temp</a:t>
            </a:r>
            <a:r>
              <a:rPr lang="en-US" dirty="0" smtClean="0"/>
              <a:t>.</a:t>
            </a:r>
          </a:p>
          <a:p>
            <a:pPr lvl="1"/>
            <a:r>
              <a:rPr lang="en-US" dirty="0"/>
              <a:t>When T &gt; 0</a:t>
            </a:r>
            <a:r>
              <a:rPr lang="en-US" dirty="0">
                <a:sym typeface="Symbol"/>
              </a:rPr>
              <a:t></a:t>
            </a:r>
            <a:r>
              <a:rPr lang="en-US" dirty="0"/>
              <a:t>C, ice spontaneously </a:t>
            </a:r>
            <a:r>
              <a:rPr lang="en-US" dirty="0" smtClean="0"/>
              <a:t>melts</a:t>
            </a:r>
          </a:p>
          <a:p>
            <a:pPr lvl="1"/>
            <a:r>
              <a:rPr lang="en-US" dirty="0"/>
              <a:t>When T &lt; 0</a:t>
            </a:r>
            <a:r>
              <a:rPr lang="en-US" dirty="0">
                <a:sym typeface="Symbol"/>
              </a:rPr>
              <a:t></a:t>
            </a:r>
            <a:r>
              <a:rPr lang="en-US" dirty="0"/>
              <a:t>C, water spontaneously </a:t>
            </a:r>
            <a:r>
              <a:rPr lang="en-US" dirty="0" smtClean="0"/>
              <a:t>freezes</a:t>
            </a:r>
          </a:p>
          <a:p>
            <a:r>
              <a:rPr lang="en-US" dirty="0" smtClean="0"/>
              <a:t>For other processes, energy and temperature do not provide an adequate explanation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86012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Processes </a:t>
            </a:r>
            <a:endParaRPr lang="en-US" dirty="0"/>
          </a:p>
        </p:txBody>
      </p:sp>
      <p:sp>
        <p:nvSpPr>
          <p:cNvPr id="3" name="Content Placeholder 2"/>
          <p:cNvSpPr>
            <a:spLocks noGrp="1"/>
          </p:cNvSpPr>
          <p:nvPr>
            <p:ph idx="1"/>
          </p:nvPr>
        </p:nvSpPr>
        <p:spPr/>
        <p:txBody>
          <a:bodyPr/>
          <a:lstStyle/>
          <a:p>
            <a:r>
              <a:rPr lang="en-US" dirty="0" smtClean="0"/>
              <a:t>Consider the following:</a:t>
            </a:r>
          </a:p>
          <a:p>
            <a:endParaRPr lang="en-US" dirty="0"/>
          </a:p>
          <a:p>
            <a:endParaRPr lang="en-US" dirty="0" smtClean="0"/>
          </a:p>
          <a:p>
            <a:endParaRPr lang="en-US" dirty="0"/>
          </a:p>
          <a:p>
            <a:r>
              <a:rPr lang="en-US" dirty="0" smtClean="0"/>
              <a:t>Why does the gas spontaneously expand, but never spontaneously reverse?</a:t>
            </a:r>
          </a:p>
          <a:p>
            <a:r>
              <a:rPr lang="en-US" dirty="0" smtClean="0"/>
              <a:t>Processes in which the disorder of a system increases tend to occur spontaneously</a:t>
            </a:r>
            <a:endParaRPr lang="en-US" dirty="0"/>
          </a:p>
        </p:txBody>
      </p:sp>
      <p:pic>
        <p:nvPicPr>
          <p:cNvPr id="4" name="Picture 3"/>
          <p:cNvPicPr>
            <a:picLocks noChangeAspect="1"/>
          </p:cNvPicPr>
          <p:nvPr/>
        </p:nvPicPr>
        <p:blipFill>
          <a:blip r:embed="rId2"/>
          <a:stretch>
            <a:fillRect/>
          </a:stretch>
        </p:blipFill>
        <p:spPr>
          <a:xfrm>
            <a:off x="502625" y="2292493"/>
            <a:ext cx="8147498" cy="168869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81704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Entropy</a:t>
            </a:r>
            <a:endParaRPr lang="en-US" dirty="0"/>
          </a:p>
        </p:txBody>
      </p:sp>
      <p:sp>
        <p:nvSpPr>
          <p:cNvPr id="3" name="Content Placeholder 2"/>
          <p:cNvSpPr>
            <a:spLocks noGrp="1"/>
          </p:cNvSpPr>
          <p:nvPr>
            <p:ph idx="1"/>
          </p:nvPr>
        </p:nvSpPr>
        <p:spPr>
          <a:xfrm>
            <a:off x="457200" y="1343097"/>
            <a:ext cx="8229600" cy="4525963"/>
          </a:xfrm>
        </p:spPr>
        <p:txBody>
          <a:bodyPr/>
          <a:lstStyle/>
          <a:p>
            <a:r>
              <a:rPr lang="en-US" b="1" dirty="0"/>
              <a:t>Entropy (S)</a:t>
            </a:r>
            <a:r>
              <a:rPr lang="en-US" dirty="0"/>
              <a:t> </a:t>
            </a:r>
            <a:r>
              <a:rPr lang="en-US" dirty="0" smtClean="0"/>
              <a:t>is the </a:t>
            </a:r>
            <a:r>
              <a:rPr lang="en-US" dirty="0"/>
              <a:t>measure of disorder in a </a:t>
            </a:r>
            <a:r>
              <a:rPr lang="en-US" dirty="0" smtClean="0"/>
              <a:t>system</a:t>
            </a:r>
          </a:p>
          <a:p>
            <a:pPr lvl="1"/>
            <a:r>
              <a:rPr lang="en-US" dirty="0">
                <a:sym typeface="Symbol"/>
              </a:rPr>
              <a:t></a:t>
            </a:r>
            <a:r>
              <a:rPr lang="en-US" dirty="0"/>
              <a:t>S = </a:t>
            </a:r>
            <a:r>
              <a:rPr lang="en-US" dirty="0" err="1"/>
              <a:t>S</a:t>
            </a:r>
            <a:r>
              <a:rPr lang="en-US" baseline="-25000" dirty="0" err="1"/>
              <a:t>final</a:t>
            </a:r>
            <a:r>
              <a:rPr lang="en-US" dirty="0"/>
              <a:t> </a:t>
            </a:r>
            <a:r>
              <a:rPr lang="en-US" dirty="0" smtClean="0"/>
              <a:t>– </a:t>
            </a:r>
            <a:r>
              <a:rPr lang="en-US" dirty="0" err="1" smtClean="0"/>
              <a:t>S</a:t>
            </a:r>
            <a:r>
              <a:rPr lang="en-US" baseline="-25000" dirty="0" err="1" smtClean="0"/>
              <a:t>initial</a:t>
            </a:r>
            <a:endParaRPr lang="en-US" dirty="0" smtClean="0"/>
          </a:p>
          <a:p>
            <a:pPr lvl="1"/>
            <a:r>
              <a:rPr lang="en-US" dirty="0" smtClean="0"/>
              <a:t>If the disorder of a system increases, </a:t>
            </a:r>
            <a:r>
              <a:rPr lang="en-US" dirty="0">
                <a:sym typeface="Symbol"/>
              </a:rPr>
              <a:t></a:t>
            </a:r>
            <a:r>
              <a:rPr lang="en-US" dirty="0" smtClean="0"/>
              <a:t>S is positive</a:t>
            </a:r>
          </a:p>
          <a:p>
            <a:pPr lvl="1"/>
            <a:r>
              <a:rPr lang="en-US" dirty="0" smtClean="0"/>
              <a:t>If disorder decreases, </a:t>
            </a:r>
            <a:r>
              <a:rPr lang="en-US" dirty="0">
                <a:sym typeface="Symbol"/>
              </a:rPr>
              <a:t></a:t>
            </a:r>
            <a:r>
              <a:rPr lang="en-US" dirty="0" smtClean="0"/>
              <a:t>S is negative</a:t>
            </a:r>
          </a:p>
          <a:p>
            <a:pPr lvl="1"/>
            <a:r>
              <a:rPr lang="en-US" dirty="0" smtClean="0"/>
              <a:t>Units are J/K</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935740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Phase Change</a:t>
            </a:r>
            <a:endParaRPr lang="en-US" dirty="0"/>
          </a:p>
        </p:txBody>
      </p:sp>
      <p:pic>
        <p:nvPicPr>
          <p:cNvPr id="4" name="Content Placeholder 3" descr="FG08_13.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6652" r="-16652"/>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10655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of Energy</a:t>
            </a:r>
            <a:endParaRPr lang="en-US" dirty="0"/>
          </a:p>
        </p:txBody>
      </p:sp>
      <p:sp>
        <p:nvSpPr>
          <p:cNvPr id="3" name="Content Placeholder 2"/>
          <p:cNvSpPr>
            <a:spLocks noGrp="1"/>
          </p:cNvSpPr>
          <p:nvPr>
            <p:ph idx="1"/>
          </p:nvPr>
        </p:nvSpPr>
        <p:spPr/>
        <p:txBody>
          <a:bodyPr>
            <a:normAutofit lnSpcReduction="10000"/>
          </a:bodyPr>
          <a:lstStyle/>
          <a:p>
            <a:r>
              <a:rPr lang="en-US" dirty="0" smtClean="0"/>
              <a:t>The SI unit for energy is the </a:t>
            </a:r>
            <a:r>
              <a:rPr lang="en-US" b="1" dirty="0"/>
              <a:t>j</a:t>
            </a:r>
            <a:r>
              <a:rPr lang="en-US" b="1" dirty="0" smtClean="0"/>
              <a:t>oule (J)</a:t>
            </a:r>
            <a:endParaRPr lang="en-US" dirty="0" smtClean="0"/>
          </a:p>
          <a:p>
            <a:pPr lvl="1"/>
            <a:r>
              <a:rPr lang="en-US" dirty="0" smtClean="0"/>
              <a:t>A joule is defined as a kg</a:t>
            </a:r>
            <a:r>
              <a:rPr lang="en-US" dirty="0" smtClean="0">
                <a:latin typeface="Wingdings"/>
                <a:ea typeface="Wingdings"/>
                <a:cs typeface="Wingdings"/>
                <a:sym typeface="Wingdings"/>
              </a:rPr>
              <a:t></a:t>
            </a:r>
            <a:r>
              <a:rPr lang="en-US" dirty="0" smtClean="0">
                <a:sym typeface="Wingdings"/>
              </a:rPr>
              <a:t>m</a:t>
            </a:r>
            <a:r>
              <a:rPr lang="en-US" baseline="30000" dirty="0" smtClean="0">
                <a:sym typeface="Wingdings"/>
              </a:rPr>
              <a:t>2</a:t>
            </a:r>
            <a:r>
              <a:rPr lang="en-US" dirty="0" smtClean="0">
                <a:sym typeface="Wingdings"/>
              </a:rPr>
              <a:t>/s</a:t>
            </a:r>
            <a:r>
              <a:rPr lang="en-US" baseline="30000" dirty="0" smtClean="0">
                <a:sym typeface="Wingdings"/>
              </a:rPr>
              <a:t>2</a:t>
            </a:r>
            <a:endParaRPr lang="en-US" dirty="0" smtClean="0">
              <a:sym typeface="Wingdings"/>
            </a:endParaRPr>
          </a:p>
          <a:p>
            <a:r>
              <a:rPr lang="en-US" dirty="0" smtClean="0">
                <a:sym typeface="Wingdings"/>
              </a:rPr>
              <a:t>A commonly use non-SI unit used for energy is the </a:t>
            </a:r>
            <a:r>
              <a:rPr lang="en-US" b="1" dirty="0" smtClean="0">
                <a:sym typeface="Wingdings"/>
              </a:rPr>
              <a:t>calorie (</a:t>
            </a:r>
            <a:r>
              <a:rPr lang="en-US" b="1" dirty="0" err="1" smtClean="0">
                <a:sym typeface="Wingdings"/>
              </a:rPr>
              <a:t>cal</a:t>
            </a:r>
            <a:r>
              <a:rPr lang="en-US" b="1" dirty="0" smtClean="0">
                <a:sym typeface="Wingdings"/>
              </a:rPr>
              <a:t>)</a:t>
            </a:r>
            <a:endParaRPr lang="en-US" dirty="0" smtClean="0">
              <a:sym typeface="Wingdings"/>
            </a:endParaRPr>
          </a:p>
          <a:p>
            <a:pPr lvl="1"/>
            <a:r>
              <a:rPr lang="en-US" dirty="0" smtClean="0">
                <a:sym typeface="Wingdings"/>
              </a:rPr>
              <a:t>A calorie is defined as the amount of energy needed to raise 1 g of water by 1°C</a:t>
            </a:r>
          </a:p>
          <a:p>
            <a:pPr lvl="1"/>
            <a:r>
              <a:rPr lang="en-US" dirty="0" smtClean="0">
                <a:sym typeface="Wingdings"/>
              </a:rPr>
              <a:t>1 </a:t>
            </a:r>
            <a:r>
              <a:rPr lang="en-US" dirty="0" err="1" smtClean="0">
                <a:sym typeface="Wingdings"/>
              </a:rPr>
              <a:t>cal</a:t>
            </a:r>
            <a:r>
              <a:rPr lang="en-US" dirty="0" smtClean="0">
                <a:sym typeface="Wingdings"/>
              </a:rPr>
              <a:t> = 4.184 J (exactly)</a:t>
            </a:r>
          </a:p>
          <a:p>
            <a:pPr lvl="1"/>
            <a:r>
              <a:rPr lang="en-US" dirty="0" smtClean="0">
                <a:sym typeface="Wingdings"/>
              </a:rPr>
              <a:t>A </a:t>
            </a:r>
            <a:r>
              <a:rPr lang="en-US" b="1" dirty="0" smtClean="0">
                <a:sym typeface="Wingdings"/>
              </a:rPr>
              <a:t>nutritional calorie (Cal)</a:t>
            </a:r>
            <a:r>
              <a:rPr lang="en-US" dirty="0" smtClean="0">
                <a:sym typeface="Wingdings"/>
              </a:rPr>
              <a:t> is 1000 calories</a:t>
            </a:r>
          </a:p>
          <a:p>
            <a:pPr lvl="2"/>
            <a:r>
              <a:rPr lang="en-US" dirty="0" smtClean="0">
                <a:sym typeface="Wingdings"/>
              </a:rPr>
              <a:t>1 Cal = 1000 </a:t>
            </a:r>
            <a:r>
              <a:rPr lang="en-US" dirty="0" err="1" smtClean="0">
                <a:sym typeface="Wingdings"/>
              </a:rPr>
              <a:t>cal</a:t>
            </a:r>
            <a:r>
              <a:rPr lang="en-US" dirty="0" smtClean="0">
                <a:sym typeface="Wingdings"/>
              </a:rPr>
              <a:t> = 1 kcal</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172672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a:t>Predict if </a:t>
            </a:r>
            <a:r>
              <a:rPr lang="en-US" dirty="0">
                <a:sym typeface="Symbol"/>
              </a:rPr>
              <a:t></a:t>
            </a:r>
            <a:r>
              <a:rPr lang="en-US" dirty="0"/>
              <a:t>S is </a:t>
            </a:r>
            <a:r>
              <a:rPr lang="en-US" dirty="0" smtClean="0"/>
              <a:t>positive or negative</a:t>
            </a:r>
          </a:p>
          <a:p>
            <a:pPr lvl="1">
              <a:lnSpc>
                <a:spcPct val="200000"/>
              </a:lnSpc>
            </a:pPr>
            <a:r>
              <a:rPr lang="en-US" dirty="0"/>
              <a:t>H</a:t>
            </a:r>
            <a:r>
              <a:rPr lang="en-US" baseline="-25000" dirty="0"/>
              <a:t>2</a:t>
            </a:r>
            <a:r>
              <a:rPr lang="en-US" dirty="0"/>
              <a:t>O(l) </a:t>
            </a:r>
            <a:r>
              <a:rPr lang="en-US" dirty="0">
                <a:sym typeface="Wingdings"/>
              </a:rPr>
              <a:t></a:t>
            </a:r>
            <a:r>
              <a:rPr lang="en-US" dirty="0"/>
              <a:t> H</a:t>
            </a:r>
            <a:r>
              <a:rPr lang="en-US" baseline="-25000" dirty="0"/>
              <a:t>2</a:t>
            </a:r>
            <a:r>
              <a:rPr lang="en-US" dirty="0"/>
              <a:t>O(g) </a:t>
            </a:r>
            <a:endParaRPr lang="en-US" dirty="0" smtClean="0"/>
          </a:p>
          <a:p>
            <a:pPr lvl="1">
              <a:lnSpc>
                <a:spcPct val="200000"/>
              </a:lnSpc>
            </a:pPr>
            <a:r>
              <a:rPr lang="en-US" dirty="0"/>
              <a:t>Ag</a:t>
            </a:r>
            <a:r>
              <a:rPr lang="en-US" baseline="30000" dirty="0"/>
              <a:t>+</a:t>
            </a:r>
            <a:r>
              <a:rPr lang="en-US" dirty="0"/>
              <a:t>(</a:t>
            </a:r>
            <a:r>
              <a:rPr lang="en-US" dirty="0" err="1"/>
              <a:t>aq</a:t>
            </a:r>
            <a:r>
              <a:rPr lang="en-US" dirty="0"/>
              <a:t>) + </a:t>
            </a:r>
            <a:r>
              <a:rPr lang="en-US" dirty="0" err="1"/>
              <a:t>Cl</a:t>
            </a:r>
            <a:r>
              <a:rPr lang="en-US" baseline="30000" dirty="0"/>
              <a:t>-</a:t>
            </a:r>
            <a:r>
              <a:rPr lang="en-US" dirty="0"/>
              <a:t>(</a:t>
            </a:r>
            <a:r>
              <a:rPr lang="en-US" dirty="0" err="1"/>
              <a:t>aq</a:t>
            </a:r>
            <a:r>
              <a:rPr lang="en-US" dirty="0"/>
              <a:t>) </a:t>
            </a:r>
            <a:r>
              <a:rPr lang="en-US" dirty="0">
                <a:sym typeface="Wingdings"/>
              </a:rPr>
              <a:t></a:t>
            </a:r>
            <a:r>
              <a:rPr lang="en-US" dirty="0"/>
              <a:t> </a:t>
            </a:r>
            <a:r>
              <a:rPr lang="en-US" dirty="0" err="1"/>
              <a:t>AgCl</a:t>
            </a:r>
            <a:r>
              <a:rPr lang="en-US" dirty="0"/>
              <a:t>(s) </a:t>
            </a:r>
            <a:endParaRPr lang="en-US" dirty="0" smtClean="0"/>
          </a:p>
          <a:p>
            <a:pPr lvl="1">
              <a:lnSpc>
                <a:spcPct val="200000"/>
              </a:lnSpc>
            </a:pPr>
            <a:r>
              <a:rPr lang="en-US" dirty="0"/>
              <a:t>4Fe(s) + 3O</a:t>
            </a:r>
            <a:r>
              <a:rPr lang="en-US" baseline="-25000" dirty="0"/>
              <a:t>2</a:t>
            </a:r>
            <a:r>
              <a:rPr lang="en-US" dirty="0"/>
              <a:t>(g) </a:t>
            </a:r>
            <a:r>
              <a:rPr lang="en-US" dirty="0">
                <a:sym typeface="Wingdings"/>
              </a:rPr>
              <a:t></a:t>
            </a:r>
            <a:r>
              <a:rPr lang="en-US" dirty="0"/>
              <a:t> 2Fe</a:t>
            </a:r>
            <a:r>
              <a:rPr lang="en-US" baseline="-25000" dirty="0"/>
              <a:t>2</a:t>
            </a:r>
            <a:r>
              <a:rPr lang="en-US" dirty="0"/>
              <a:t>O</a:t>
            </a:r>
            <a:r>
              <a:rPr lang="en-US" baseline="-25000" dirty="0"/>
              <a:t>3</a:t>
            </a:r>
            <a:r>
              <a:rPr lang="en-US" dirty="0"/>
              <a:t>(s)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44213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and Third Laws of Thermodynamics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b="1" dirty="0" smtClean="0"/>
              <a:t>second law of thermodynamics </a:t>
            </a:r>
            <a:r>
              <a:rPr lang="en-US" dirty="0" smtClean="0"/>
              <a:t>states that the entropy </a:t>
            </a:r>
            <a:r>
              <a:rPr lang="en-US" dirty="0"/>
              <a:t>of the universe increases with any spontaneous </a:t>
            </a:r>
            <a:r>
              <a:rPr lang="en-US" dirty="0" smtClean="0"/>
              <a:t>process</a:t>
            </a:r>
          </a:p>
          <a:p>
            <a:pPr lvl="1"/>
            <a:r>
              <a:rPr lang="en-US" dirty="0" smtClean="0"/>
              <a:t>Entropy is not conserved</a:t>
            </a:r>
          </a:p>
          <a:p>
            <a:pPr lvl="1"/>
            <a:r>
              <a:rPr lang="en-US" dirty="0"/>
              <a:t>No process that produces order (-</a:t>
            </a:r>
            <a:r>
              <a:rPr lang="en-US" dirty="0">
                <a:sym typeface="Symbol"/>
              </a:rPr>
              <a:t></a:t>
            </a:r>
            <a:r>
              <a:rPr lang="en-US" dirty="0"/>
              <a:t>S) can proceed without producing </a:t>
            </a:r>
            <a:r>
              <a:rPr lang="en-US" dirty="0" smtClean="0"/>
              <a:t>equal </a:t>
            </a:r>
            <a:r>
              <a:rPr lang="en-US" dirty="0"/>
              <a:t>or greater disorder in its </a:t>
            </a:r>
            <a:r>
              <a:rPr lang="en-US" dirty="0" smtClean="0"/>
              <a:t>surroundings</a:t>
            </a:r>
          </a:p>
          <a:p>
            <a:r>
              <a:rPr lang="en-US" dirty="0" smtClean="0"/>
              <a:t>The </a:t>
            </a:r>
            <a:r>
              <a:rPr lang="en-US" b="1" dirty="0" smtClean="0"/>
              <a:t>third law of thermodynamics</a:t>
            </a:r>
            <a:r>
              <a:rPr lang="en-US" dirty="0" smtClean="0"/>
              <a:t> states that the entropy </a:t>
            </a:r>
            <a:r>
              <a:rPr lang="en-US" dirty="0"/>
              <a:t>of a pure crystalline substance at 0 K is zero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79502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Entropy Changes in Chemical Reactions</a:t>
            </a:r>
            <a:endParaRPr lang="en-US" dirty="0"/>
          </a:p>
        </p:txBody>
      </p:sp>
      <p:sp>
        <p:nvSpPr>
          <p:cNvPr id="3" name="Content Placeholder 2"/>
          <p:cNvSpPr>
            <a:spLocks noGrp="1"/>
          </p:cNvSpPr>
          <p:nvPr>
            <p:ph idx="1"/>
          </p:nvPr>
        </p:nvSpPr>
        <p:spPr/>
        <p:txBody>
          <a:bodyPr>
            <a:normAutofit/>
          </a:bodyPr>
          <a:lstStyle/>
          <a:p>
            <a:r>
              <a:rPr lang="en-US" sz="2800" b="1" dirty="0"/>
              <a:t>Standard molar entropy (S</a:t>
            </a:r>
            <a:r>
              <a:rPr lang="en-US" sz="2800" b="1" dirty="0">
                <a:sym typeface="Symbol"/>
              </a:rPr>
              <a:t></a:t>
            </a:r>
            <a:r>
              <a:rPr lang="en-US" sz="2800" b="1" dirty="0"/>
              <a:t>)</a:t>
            </a:r>
            <a:r>
              <a:rPr lang="en-US" sz="2800" dirty="0"/>
              <a:t> </a:t>
            </a:r>
            <a:r>
              <a:rPr lang="en-US" sz="2800" dirty="0" smtClean="0"/>
              <a:t>is the </a:t>
            </a:r>
            <a:r>
              <a:rPr lang="en-US" sz="2800" dirty="0"/>
              <a:t>molar entropy values of substances in their standard state, units are J/</a:t>
            </a:r>
            <a:r>
              <a:rPr lang="en-US" sz="2800" dirty="0" err="1"/>
              <a:t>mol</a:t>
            </a:r>
            <a:r>
              <a:rPr lang="en-US" sz="2800" dirty="0" err="1">
                <a:sym typeface="Symbol"/>
              </a:rPr>
              <a:t></a:t>
            </a:r>
            <a:r>
              <a:rPr lang="en-US" sz="2800" dirty="0" err="1"/>
              <a:t>K</a:t>
            </a:r>
            <a:endParaRPr lang="en-US" sz="2000" dirty="0"/>
          </a:p>
          <a:p>
            <a:pPr lvl="1"/>
            <a:r>
              <a:rPr lang="en-US" sz="2400" dirty="0"/>
              <a:t>S</a:t>
            </a:r>
            <a:r>
              <a:rPr lang="en-US" sz="2400" dirty="0">
                <a:sym typeface="Symbol"/>
              </a:rPr>
              <a:t></a:t>
            </a:r>
            <a:r>
              <a:rPr lang="en-US" sz="2400" dirty="0"/>
              <a:t> for elements at 298 K is </a:t>
            </a:r>
            <a:r>
              <a:rPr lang="en-US" sz="2400" i="1" dirty="0"/>
              <a:t>not</a:t>
            </a:r>
            <a:r>
              <a:rPr lang="en-US" sz="2400" dirty="0"/>
              <a:t> zero</a:t>
            </a:r>
            <a:endParaRPr lang="en-US" sz="2000" dirty="0"/>
          </a:p>
          <a:p>
            <a:pPr lvl="1"/>
            <a:r>
              <a:rPr lang="en-US" sz="2400" dirty="0"/>
              <a:t>S</a:t>
            </a:r>
            <a:r>
              <a:rPr lang="en-US" sz="2400" dirty="0">
                <a:sym typeface="Symbol"/>
              </a:rPr>
              <a:t></a:t>
            </a:r>
            <a:r>
              <a:rPr lang="en-US" sz="2400" dirty="0"/>
              <a:t> gas &gt; liquid &gt; solid</a:t>
            </a:r>
            <a:endParaRPr lang="en-US" sz="2000" dirty="0"/>
          </a:p>
          <a:p>
            <a:pPr lvl="1"/>
            <a:r>
              <a:rPr lang="en-US" sz="2400" dirty="0"/>
              <a:t>S</a:t>
            </a:r>
            <a:r>
              <a:rPr lang="en-US" sz="2400" dirty="0">
                <a:sym typeface="Symbol"/>
              </a:rPr>
              <a:t></a:t>
            </a:r>
            <a:r>
              <a:rPr lang="en-US" sz="2400" dirty="0"/>
              <a:t> generally </a:t>
            </a:r>
            <a:r>
              <a:rPr lang="en-US" sz="2400" dirty="0" smtClean="0"/>
              <a:t>increases with increasing </a:t>
            </a:r>
            <a:r>
              <a:rPr lang="en-US" sz="2400" dirty="0"/>
              <a:t>molar mass</a:t>
            </a:r>
            <a:endParaRPr lang="en-US" sz="2000" dirty="0"/>
          </a:p>
          <a:p>
            <a:pPr lvl="1"/>
            <a:r>
              <a:rPr lang="en-US" sz="2400" dirty="0"/>
              <a:t>S</a:t>
            </a:r>
            <a:r>
              <a:rPr lang="en-US" sz="2400" dirty="0">
                <a:sym typeface="Symbol"/>
              </a:rPr>
              <a:t></a:t>
            </a:r>
            <a:r>
              <a:rPr lang="en-US" sz="2400" dirty="0"/>
              <a:t> generally </a:t>
            </a:r>
            <a:r>
              <a:rPr lang="en-US" sz="2400" dirty="0" smtClean="0"/>
              <a:t>increases with increasing number </a:t>
            </a:r>
            <a:r>
              <a:rPr lang="en-US" sz="2400" dirty="0"/>
              <a:t>atoms </a:t>
            </a:r>
          </a:p>
        </p:txBody>
      </p:sp>
      <p:pic>
        <p:nvPicPr>
          <p:cNvPr id="5" name="Picture 4" descr="Screen Shot 2014-09-25 at 1.23.30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6230" y="5043056"/>
            <a:ext cx="6642812" cy="96988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70856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smtClean="0"/>
              <a:t>Calculate </a:t>
            </a:r>
            <a:r>
              <a:rPr lang="en-US" dirty="0">
                <a:sym typeface="Symbol"/>
              </a:rPr>
              <a:t></a:t>
            </a:r>
            <a:r>
              <a:rPr lang="en-US" dirty="0"/>
              <a:t>S</a:t>
            </a:r>
            <a:r>
              <a:rPr lang="en-US" dirty="0">
                <a:sym typeface="Symbol"/>
              </a:rPr>
              <a:t></a:t>
            </a:r>
            <a:r>
              <a:rPr lang="en-US" dirty="0"/>
              <a:t> for synthesis of ammonia gas from hydrogen and nitrogen gas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0025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smtClean="0"/>
              <a:t>Calculate </a:t>
            </a:r>
            <a:r>
              <a:rPr lang="en-US" dirty="0">
                <a:sym typeface="Symbol"/>
              </a:rPr>
              <a:t></a:t>
            </a:r>
            <a:r>
              <a:rPr lang="en-US" dirty="0"/>
              <a:t>S</a:t>
            </a:r>
            <a:r>
              <a:rPr lang="en-US" dirty="0">
                <a:sym typeface="Symbol"/>
              </a:rPr>
              <a:t></a:t>
            </a:r>
            <a:r>
              <a:rPr lang="en-US" dirty="0"/>
              <a:t> for the following: Al</a:t>
            </a:r>
            <a:r>
              <a:rPr lang="en-US" baseline="-25000" dirty="0"/>
              <a:t>2</a:t>
            </a:r>
            <a:r>
              <a:rPr lang="en-US" dirty="0"/>
              <a:t>O</a:t>
            </a:r>
            <a:r>
              <a:rPr lang="en-US" baseline="-25000" dirty="0"/>
              <a:t>3</a:t>
            </a:r>
            <a:r>
              <a:rPr lang="en-US" dirty="0"/>
              <a:t>(s) + 3H</a:t>
            </a:r>
            <a:r>
              <a:rPr lang="en-US" baseline="-25000" dirty="0"/>
              <a:t>2</a:t>
            </a:r>
            <a:r>
              <a:rPr lang="en-US" dirty="0"/>
              <a:t>(g) </a:t>
            </a:r>
            <a:r>
              <a:rPr lang="en-US" dirty="0">
                <a:sym typeface="Wingdings"/>
              </a:rPr>
              <a:t></a:t>
            </a:r>
            <a:r>
              <a:rPr lang="en-US" dirty="0"/>
              <a:t> 2Al(s) + 3H</a:t>
            </a:r>
            <a:r>
              <a:rPr lang="en-US" baseline="-25000" dirty="0"/>
              <a:t>2</a:t>
            </a:r>
            <a:r>
              <a:rPr lang="en-US" dirty="0"/>
              <a:t>O(g)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76586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Free Energy</a:t>
            </a:r>
            <a:endParaRPr lang="en-US" dirty="0"/>
          </a:p>
        </p:txBody>
      </p:sp>
      <p:sp>
        <p:nvSpPr>
          <p:cNvPr id="3" name="Content Placeholder 2"/>
          <p:cNvSpPr>
            <a:spLocks noGrp="1"/>
          </p:cNvSpPr>
          <p:nvPr>
            <p:ph idx="1"/>
          </p:nvPr>
        </p:nvSpPr>
        <p:spPr/>
        <p:txBody>
          <a:bodyPr>
            <a:noAutofit/>
          </a:bodyPr>
          <a:lstStyle/>
          <a:p>
            <a:r>
              <a:rPr lang="en-US" sz="2400" b="1" dirty="0"/>
              <a:t>Gibbs free energy (G) </a:t>
            </a:r>
            <a:r>
              <a:rPr lang="en-US" sz="2400" dirty="0" smtClean="0"/>
              <a:t>is a </a:t>
            </a:r>
            <a:r>
              <a:rPr lang="en-US" sz="2400" dirty="0"/>
              <a:t>function used to predict whether a </a:t>
            </a:r>
            <a:r>
              <a:rPr lang="en-US" sz="2400" dirty="0" smtClean="0"/>
              <a:t>reaction </a:t>
            </a:r>
            <a:r>
              <a:rPr lang="en-US" sz="2400" dirty="0"/>
              <a:t>will be spontaneous </a:t>
            </a:r>
            <a:endParaRPr lang="en-US" sz="2400" dirty="0" smtClean="0"/>
          </a:p>
          <a:p>
            <a:endParaRPr lang="en-US" sz="2400" dirty="0"/>
          </a:p>
          <a:p>
            <a:endParaRPr lang="en-US" sz="2400" dirty="0" smtClean="0"/>
          </a:p>
          <a:p>
            <a:endParaRPr lang="en-US" sz="2400" dirty="0" smtClean="0"/>
          </a:p>
          <a:p>
            <a:pPr marL="0" indent="0">
              <a:buNone/>
            </a:pPr>
            <a:endParaRPr lang="en-US" sz="2400" dirty="0" smtClean="0"/>
          </a:p>
          <a:p>
            <a:pPr marL="0" indent="0">
              <a:buNone/>
            </a:pPr>
            <a:endParaRPr lang="en-US" sz="2400" dirty="0"/>
          </a:p>
          <a:p>
            <a:pPr lvl="1"/>
            <a:r>
              <a:rPr lang="en-US" sz="2000" dirty="0"/>
              <a:t>If </a:t>
            </a:r>
            <a:r>
              <a:rPr lang="en-US" sz="2000" dirty="0">
                <a:sym typeface="Symbol"/>
              </a:rPr>
              <a:t></a:t>
            </a:r>
            <a:r>
              <a:rPr lang="en-US" sz="2000" dirty="0"/>
              <a:t>G is (-), </a:t>
            </a:r>
            <a:r>
              <a:rPr lang="en-US" sz="2000" dirty="0" err="1"/>
              <a:t>rxn</a:t>
            </a:r>
            <a:r>
              <a:rPr lang="en-US" sz="2000" dirty="0"/>
              <a:t> spontaneous in forward dir.</a:t>
            </a:r>
            <a:endParaRPr lang="en-US" sz="1800" dirty="0"/>
          </a:p>
          <a:p>
            <a:pPr lvl="1"/>
            <a:r>
              <a:rPr lang="en-US" sz="2000" dirty="0"/>
              <a:t>If </a:t>
            </a:r>
            <a:r>
              <a:rPr lang="en-US" sz="2000" dirty="0">
                <a:sym typeface="Symbol"/>
              </a:rPr>
              <a:t></a:t>
            </a:r>
            <a:r>
              <a:rPr lang="en-US" sz="2000" dirty="0"/>
              <a:t>G is zero, </a:t>
            </a:r>
            <a:r>
              <a:rPr lang="en-US" sz="2000" dirty="0" err="1"/>
              <a:t>rxn</a:t>
            </a:r>
            <a:r>
              <a:rPr lang="en-US" sz="2000" dirty="0"/>
              <a:t> is at equilibrium</a:t>
            </a:r>
            <a:endParaRPr lang="en-US" sz="1800" dirty="0"/>
          </a:p>
          <a:p>
            <a:pPr lvl="1"/>
            <a:r>
              <a:rPr lang="en-US" sz="2000" dirty="0"/>
              <a:t>If </a:t>
            </a:r>
            <a:r>
              <a:rPr lang="en-US" sz="2000" dirty="0">
                <a:sym typeface="Symbol"/>
              </a:rPr>
              <a:t></a:t>
            </a:r>
            <a:r>
              <a:rPr lang="en-US" sz="2000" dirty="0"/>
              <a:t>G is (+), </a:t>
            </a:r>
            <a:r>
              <a:rPr lang="en-US" sz="2000" dirty="0" err="1"/>
              <a:t>rxn</a:t>
            </a:r>
            <a:r>
              <a:rPr lang="en-US" sz="2000" dirty="0"/>
              <a:t> is nonspontaneous, work must be done by surroundings, reverse </a:t>
            </a:r>
            <a:r>
              <a:rPr lang="en-US" sz="2000" dirty="0" err="1"/>
              <a:t>rxn</a:t>
            </a:r>
            <a:r>
              <a:rPr lang="en-US" sz="2000" dirty="0"/>
              <a:t> will be spontaneous </a:t>
            </a:r>
          </a:p>
        </p:txBody>
      </p:sp>
      <p:pic>
        <p:nvPicPr>
          <p:cNvPr id="4" name="Picture 3" descr="FG08_13-03UN.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0685" y="2638872"/>
            <a:ext cx="7118276" cy="170838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9252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Free Energy Changes</a:t>
            </a:r>
            <a:endParaRPr lang="en-US" dirty="0"/>
          </a:p>
        </p:txBody>
      </p:sp>
      <p:sp>
        <p:nvSpPr>
          <p:cNvPr id="3" name="Content Placeholder 2"/>
          <p:cNvSpPr>
            <a:spLocks noGrp="1"/>
          </p:cNvSpPr>
          <p:nvPr>
            <p:ph idx="1"/>
          </p:nvPr>
        </p:nvSpPr>
        <p:spPr/>
        <p:txBody>
          <a:bodyPr/>
          <a:lstStyle/>
          <a:p>
            <a:r>
              <a:rPr lang="en-US" dirty="0"/>
              <a:t>All compounds have a standard free energy of formation </a:t>
            </a:r>
            <a:r>
              <a:rPr lang="en-US" dirty="0" smtClean="0"/>
              <a:t>(</a:t>
            </a:r>
            <a:r>
              <a:rPr lang="en-US" dirty="0" err="1" smtClean="0"/>
              <a:t>ΔG°</a:t>
            </a:r>
            <a:r>
              <a:rPr lang="en-US" baseline="-25000" dirty="0" err="1" smtClean="0"/>
              <a:t>f</a:t>
            </a:r>
            <a:r>
              <a:rPr lang="en-US" dirty="0" smtClean="0"/>
              <a:t>)</a:t>
            </a:r>
          </a:p>
          <a:p>
            <a:endParaRPr lang="en-US" dirty="0"/>
          </a:p>
          <a:p>
            <a:endParaRPr lang="en-US" dirty="0" smtClean="0"/>
          </a:p>
          <a:p>
            <a:endParaRPr lang="en-US" dirty="0"/>
          </a:p>
          <a:p>
            <a:endParaRPr lang="en-US" dirty="0" smtClean="0"/>
          </a:p>
          <a:p>
            <a:endParaRPr lang="en-US" dirty="0"/>
          </a:p>
          <a:p>
            <a:endParaRPr lang="en-US" dirty="0"/>
          </a:p>
        </p:txBody>
      </p:sp>
      <p:pic>
        <p:nvPicPr>
          <p:cNvPr id="5" name="Picture 4" descr="Screen Shot 2014-09-25 at 1.29.30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821" y="3103956"/>
            <a:ext cx="7647840" cy="8897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0722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smtClean="0"/>
              <a:t>Calculate the standard free energy of formation for </a:t>
            </a:r>
            <a:r>
              <a:rPr lang="en-US" dirty="0"/>
              <a:t>P</a:t>
            </a:r>
            <a:r>
              <a:rPr lang="en-US" baseline="-25000" dirty="0"/>
              <a:t>4</a:t>
            </a:r>
            <a:r>
              <a:rPr lang="en-US" dirty="0"/>
              <a:t>(g) + 6Cl</a:t>
            </a:r>
            <a:r>
              <a:rPr lang="en-US" baseline="-25000" dirty="0"/>
              <a:t>2</a:t>
            </a:r>
            <a:r>
              <a:rPr lang="en-US" dirty="0"/>
              <a:t>(g) </a:t>
            </a:r>
            <a:r>
              <a:rPr lang="en-US" dirty="0">
                <a:sym typeface="Wingdings"/>
              </a:rPr>
              <a:t></a:t>
            </a:r>
            <a:r>
              <a:rPr lang="en-US" dirty="0"/>
              <a:t> 4PCl</a:t>
            </a:r>
            <a:r>
              <a:rPr lang="en-US" baseline="-25000" dirty="0"/>
              <a:t>3</a:t>
            </a:r>
            <a:r>
              <a:rPr lang="en-US" dirty="0"/>
              <a:t>(g</a:t>
            </a:r>
            <a:r>
              <a:rPr lang="en-US" dirty="0" smtClean="0"/>
              <a:t>)</a:t>
            </a:r>
          </a:p>
          <a:p>
            <a:r>
              <a:rPr lang="en-US" dirty="0" smtClean="0"/>
              <a:t>Is the reaction spontaneous under standard conditions?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214032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Energy and Temperature</a:t>
            </a:r>
            <a:endParaRPr lang="en-US" dirty="0"/>
          </a:p>
        </p:txBody>
      </p:sp>
      <p:sp>
        <p:nvSpPr>
          <p:cNvPr id="3" name="Content Placeholder 2"/>
          <p:cNvSpPr>
            <a:spLocks noGrp="1"/>
          </p:cNvSpPr>
          <p:nvPr>
            <p:ph idx="1"/>
          </p:nvPr>
        </p:nvSpPr>
        <p:spPr>
          <a:xfrm>
            <a:off x="457200" y="1553454"/>
            <a:ext cx="8229600" cy="4525963"/>
          </a:xfrm>
        </p:spPr>
        <p:txBody>
          <a:bodyPr>
            <a:noAutofit/>
          </a:bodyPr>
          <a:lstStyle/>
          <a:p>
            <a:r>
              <a:rPr lang="en-US" sz="2400" dirty="0" smtClean="0"/>
              <a:t>Temperature often affects whether or not a reactions will be spontaneous</a:t>
            </a:r>
          </a:p>
          <a:p>
            <a:endParaRPr lang="en-US" sz="2400" dirty="0" smtClean="0"/>
          </a:p>
          <a:p>
            <a:endParaRPr lang="en-US" sz="2400" dirty="0"/>
          </a:p>
          <a:p>
            <a:endParaRPr lang="en-US" sz="2400" dirty="0"/>
          </a:p>
          <a:p>
            <a:endParaRPr lang="en-US" sz="2400" dirty="0" smtClean="0"/>
          </a:p>
          <a:p>
            <a:pPr marL="0" indent="0">
              <a:buNone/>
            </a:pPr>
            <a:endParaRPr lang="en-US" sz="2400" dirty="0" smtClean="0"/>
          </a:p>
          <a:p>
            <a:r>
              <a:rPr lang="en-US" sz="2400" dirty="0" smtClean="0"/>
              <a:t>If </a:t>
            </a:r>
            <a:r>
              <a:rPr lang="en-US" sz="2400" dirty="0"/>
              <a:t>we assume </a:t>
            </a:r>
            <a:r>
              <a:rPr lang="en-US" sz="2400" dirty="0">
                <a:sym typeface="Symbol"/>
              </a:rPr>
              <a:t></a:t>
            </a:r>
            <a:r>
              <a:rPr lang="en-US" sz="2400" dirty="0"/>
              <a:t>H</a:t>
            </a:r>
            <a:r>
              <a:rPr lang="en-US" sz="2400" dirty="0">
                <a:sym typeface="Symbol"/>
              </a:rPr>
              <a:t></a:t>
            </a:r>
            <a:r>
              <a:rPr lang="en-US" sz="2400" dirty="0"/>
              <a:t> and </a:t>
            </a:r>
            <a:r>
              <a:rPr lang="en-US" sz="2400" dirty="0">
                <a:sym typeface="Symbol"/>
              </a:rPr>
              <a:t></a:t>
            </a:r>
            <a:r>
              <a:rPr lang="en-US" sz="2400" dirty="0"/>
              <a:t>S</a:t>
            </a:r>
            <a:r>
              <a:rPr lang="en-US" sz="2400" dirty="0">
                <a:sym typeface="Symbol"/>
              </a:rPr>
              <a:t></a:t>
            </a:r>
            <a:r>
              <a:rPr lang="en-US" sz="2400" dirty="0"/>
              <a:t> (which can be easily calculated from tables) do not change with temperature, we can estimate </a:t>
            </a:r>
            <a:r>
              <a:rPr lang="en-US" sz="2400">
                <a:sym typeface="Symbol"/>
              </a:rPr>
              <a:t></a:t>
            </a:r>
            <a:r>
              <a:rPr lang="en-US" sz="2400" smtClean="0"/>
              <a:t>G </a:t>
            </a:r>
            <a:r>
              <a:rPr lang="en-US" sz="2400" dirty="0"/>
              <a:t>very accurately at </a:t>
            </a:r>
            <a:r>
              <a:rPr lang="en-US" sz="2400" dirty="0" smtClean="0"/>
              <a:t>temps. </a:t>
            </a:r>
            <a:r>
              <a:rPr lang="en-US" sz="2400" dirty="0"/>
              <a:t>other than 298 K </a:t>
            </a:r>
            <a:endParaRPr lang="en-US" sz="2400" dirty="0" smtClean="0"/>
          </a:p>
          <a:p>
            <a:r>
              <a:rPr lang="en-US" sz="2400" dirty="0">
                <a:sym typeface="Symbol"/>
              </a:rPr>
              <a:t></a:t>
            </a:r>
            <a:r>
              <a:rPr lang="en-US" sz="2400" dirty="0" smtClean="0"/>
              <a:t>G </a:t>
            </a:r>
            <a:r>
              <a:rPr lang="en-US" sz="2400" dirty="0"/>
              <a:t>= </a:t>
            </a:r>
            <a:r>
              <a:rPr lang="en-US" sz="2400" dirty="0">
                <a:sym typeface="Symbol"/>
              </a:rPr>
              <a:t></a:t>
            </a:r>
            <a:r>
              <a:rPr lang="en-US" sz="2400" dirty="0"/>
              <a:t>H</a:t>
            </a:r>
            <a:r>
              <a:rPr lang="en-US" sz="2400" dirty="0">
                <a:sym typeface="Symbol"/>
              </a:rPr>
              <a:t></a:t>
            </a:r>
            <a:r>
              <a:rPr lang="en-US" sz="2400" dirty="0"/>
              <a:t> - T</a:t>
            </a:r>
            <a:r>
              <a:rPr lang="en-US" sz="2400" dirty="0">
                <a:sym typeface="Symbol"/>
              </a:rPr>
              <a:t></a:t>
            </a:r>
            <a:r>
              <a:rPr lang="en-US" sz="2400" dirty="0"/>
              <a:t>S</a:t>
            </a:r>
            <a:r>
              <a:rPr lang="en-US" sz="2400" dirty="0">
                <a:sym typeface="Symbol"/>
              </a:rPr>
              <a:t></a:t>
            </a:r>
            <a:r>
              <a:rPr lang="en-US" sz="2400"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53589763"/>
              </p:ext>
            </p:extLst>
          </p:nvPr>
        </p:nvGraphicFramePr>
        <p:xfrm>
          <a:off x="783200" y="2746497"/>
          <a:ext cx="7530854" cy="1923999"/>
        </p:xfrm>
        <a:graphic>
          <a:graphicData uri="http://schemas.openxmlformats.org/presentationml/2006/ole">
            <p:oleObj spid="_x0000_s46113" name="Document" r:id="rId3" imgW="6083076" imgH="1447747" progId="Word.Document.12">
              <p:embed/>
            </p:oleObj>
          </a:graphicData>
        </a:graphic>
      </p:graphicFrame>
      <p:sp>
        <p:nvSpPr>
          <p:cNvPr id="5" name="TextBox 4"/>
          <p:cNvSpPr txBox="1"/>
          <p:nvPr/>
        </p:nvSpPr>
        <p:spPr>
          <a:xfrm>
            <a:off x="2711403" y="2298332"/>
            <a:ext cx="3664435" cy="461665"/>
          </a:xfrm>
          <a:prstGeom prst="rect">
            <a:avLst/>
          </a:prstGeom>
          <a:noFill/>
        </p:spPr>
        <p:txBody>
          <a:bodyPr wrap="none" rtlCol="0">
            <a:spAutoFit/>
          </a:bodyPr>
          <a:lstStyle/>
          <a:p>
            <a:r>
              <a:rPr lang="en-US" sz="2400" dirty="0" smtClean="0"/>
              <a:t>ΔG = ΔH – TΔS = </a:t>
            </a:r>
            <a:r>
              <a:rPr lang="en-US" sz="2400" dirty="0"/>
              <a:t>ΔH </a:t>
            </a:r>
            <a:r>
              <a:rPr lang="en-US" sz="2400" dirty="0" smtClean="0"/>
              <a:t>+ (-TΔS)</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5395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a:t>Estimate the values of </a:t>
            </a:r>
            <a:r>
              <a:rPr lang="en-US">
                <a:sym typeface="Symbol"/>
              </a:rPr>
              <a:t></a:t>
            </a:r>
            <a:r>
              <a:rPr lang="en-US" smtClean="0"/>
              <a:t>G </a:t>
            </a:r>
            <a:r>
              <a:rPr lang="en-US" dirty="0"/>
              <a:t>at 25</a:t>
            </a:r>
            <a:r>
              <a:rPr lang="en-US" dirty="0">
                <a:sym typeface="Symbol"/>
              </a:rPr>
              <a:t></a:t>
            </a:r>
            <a:r>
              <a:rPr lang="en-US" dirty="0"/>
              <a:t>C and 500</a:t>
            </a:r>
            <a:r>
              <a:rPr lang="en-US" dirty="0">
                <a:sym typeface="Symbol"/>
              </a:rPr>
              <a:t></a:t>
            </a:r>
            <a:r>
              <a:rPr lang="en-US" dirty="0"/>
              <a:t>C for the Haber process for the production of ammonia: N</a:t>
            </a:r>
            <a:r>
              <a:rPr lang="en-US" baseline="-25000" dirty="0"/>
              <a:t>2</a:t>
            </a:r>
            <a:r>
              <a:rPr lang="en-US" dirty="0"/>
              <a:t>(g) + 3H</a:t>
            </a:r>
            <a:r>
              <a:rPr lang="en-US" baseline="-25000" dirty="0"/>
              <a:t>2</a:t>
            </a:r>
            <a:r>
              <a:rPr lang="en-US" dirty="0"/>
              <a:t>(g) </a:t>
            </a:r>
            <a:r>
              <a:rPr lang="en-US" dirty="0">
                <a:sym typeface="Wingdings"/>
              </a:rPr>
              <a:t></a:t>
            </a:r>
            <a:r>
              <a:rPr lang="en-US" dirty="0"/>
              <a:t> 2NH</a:t>
            </a:r>
            <a:r>
              <a:rPr lang="en-US" baseline="-25000" dirty="0"/>
              <a:t>3</a:t>
            </a:r>
            <a:r>
              <a:rPr lang="en-US" dirty="0"/>
              <a:t>(g</a:t>
            </a:r>
            <a:r>
              <a:rPr lang="en-US" dirty="0" smtClean="0"/>
              <a:t>). At what temperature would the reaction stop being spontaneous?</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7177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and Surroundings</a:t>
            </a:r>
            <a:endParaRPr lang="en-US" dirty="0"/>
          </a:p>
        </p:txBody>
      </p:sp>
      <p:sp>
        <p:nvSpPr>
          <p:cNvPr id="4" name="Content Placeholder 3"/>
          <p:cNvSpPr>
            <a:spLocks noGrp="1"/>
          </p:cNvSpPr>
          <p:nvPr>
            <p:ph idx="1"/>
          </p:nvPr>
        </p:nvSpPr>
        <p:spPr/>
        <p:txBody>
          <a:bodyPr>
            <a:normAutofit/>
          </a:bodyPr>
          <a:lstStyle/>
          <a:p>
            <a:r>
              <a:rPr lang="en-US" sz="2400" dirty="0" smtClean="0"/>
              <a:t>In thermodynamics, we focus our attention on a limited part of the universe called the </a:t>
            </a:r>
            <a:r>
              <a:rPr lang="en-US" sz="2400" b="1" dirty="0" smtClean="0"/>
              <a:t>system</a:t>
            </a:r>
          </a:p>
          <a:p>
            <a:r>
              <a:rPr lang="en-US" sz="2400" dirty="0" smtClean="0"/>
              <a:t>Everything else is called the </a:t>
            </a:r>
            <a:r>
              <a:rPr lang="en-US" sz="2400" b="1" dirty="0" smtClean="0"/>
              <a:t>surroundings</a:t>
            </a:r>
          </a:p>
          <a:p>
            <a:r>
              <a:rPr lang="en-US" sz="2400" dirty="0" smtClean="0"/>
              <a:t>In a </a:t>
            </a:r>
            <a:r>
              <a:rPr lang="en-US" sz="2400" b="1" dirty="0" smtClean="0"/>
              <a:t>closed system</a:t>
            </a:r>
            <a:r>
              <a:rPr lang="en-US" sz="2400" dirty="0" smtClean="0"/>
              <a:t>, energy but not matter can be exchanged with the surroundings</a:t>
            </a:r>
          </a:p>
          <a:p>
            <a:endParaRPr lang="en-US" sz="2400" dirty="0"/>
          </a:p>
        </p:txBody>
      </p:sp>
      <p:pic>
        <p:nvPicPr>
          <p:cNvPr id="8" name="Picture 7" descr="FG08_02.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3729"/>
          <a:stretch/>
        </p:blipFill>
        <p:spPr>
          <a:xfrm>
            <a:off x="1040063" y="3638383"/>
            <a:ext cx="7059897" cy="28397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61425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a:t>Estimate the value of </a:t>
            </a:r>
            <a:r>
              <a:rPr lang="en-US" dirty="0">
                <a:sym typeface="Symbol"/>
              </a:rPr>
              <a:t></a:t>
            </a:r>
            <a:r>
              <a:rPr lang="en-US" dirty="0" smtClean="0"/>
              <a:t>G </a:t>
            </a:r>
            <a:r>
              <a:rPr lang="en-US" dirty="0"/>
              <a:t>at 400 K for the </a:t>
            </a:r>
            <a:r>
              <a:rPr lang="en-US" dirty="0" smtClean="0"/>
              <a:t>following: </a:t>
            </a:r>
            <a:r>
              <a:rPr lang="en-US" dirty="0"/>
              <a:t>2SO</a:t>
            </a:r>
            <a:r>
              <a:rPr lang="en-US" baseline="-25000" dirty="0"/>
              <a:t>2</a:t>
            </a:r>
            <a:r>
              <a:rPr lang="en-US" dirty="0"/>
              <a:t>(g) + O</a:t>
            </a:r>
            <a:r>
              <a:rPr lang="en-US" baseline="-25000" dirty="0"/>
              <a:t>2</a:t>
            </a:r>
            <a:r>
              <a:rPr lang="en-US" dirty="0"/>
              <a:t>(g) </a:t>
            </a:r>
            <a:r>
              <a:rPr lang="en-US" dirty="0">
                <a:sym typeface="Wingdings"/>
              </a:rPr>
              <a:t></a:t>
            </a:r>
            <a:r>
              <a:rPr lang="en-US" dirty="0"/>
              <a:t> 2SO</a:t>
            </a:r>
            <a:r>
              <a:rPr lang="en-US" baseline="-25000" dirty="0"/>
              <a:t>3</a:t>
            </a:r>
            <a:r>
              <a:rPr lang="en-US" dirty="0"/>
              <a:t>(g</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08000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93"/>
            <a:ext cx="8229600" cy="1143000"/>
          </a:xfrm>
        </p:spPr>
        <p:txBody>
          <a:bodyPr/>
          <a:lstStyle/>
          <a:p>
            <a:r>
              <a:rPr lang="en-US" dirty="0" smtClean="0"/>
              <a:t>The First Law of Thermodynamics</a:t>
            </a:r>
            <a:endParaRPr lang="en-US" dirty="0"/>
          </a:p>
        </p:txBody>
      </p:sp>
      <p:sp>
        <p:nvSpPr>
          <p:cNvPr id="3" name="Content Placeholder 2"/>
          <p:cNvSpPr>
            <a:spLocks noGrp="1"/>
          </p:cNvSpPr>
          <p:nvPr>
            <p:ph idx="1"/>
          </p:nvPr>
        </p:nvSpPr>
        <p:spPr>
          <a:xfrm>
            <a:off x="457200" y="1138340"/>
            <a:ext cx="8229600" cy="4525963"/>
          </a:xfrm>
        </p:spPr>
        <p:txBody>
          <a:bodyPr>
            <a:normAutofit/>
          </a:bodyPr>
          <a:lstStyle/>
          <a:p>
            <a:r>
              <a:rPr lang="en-US" b="1" dirty="0" smtClean="0"/>
              <a:t>The First Law of Thermodynamics </a:t>
            </a:r>
            <a:r>
              <a:rPr lang="en-US" dirty="0" smtClean="0"/>
              <a:t>states that energy is conserved, that any energy lost by the system must be gained by the surroundings and vice versa</a:t>
            </a:r>
          </a:p>
        </p:txBody>
      </p:sp>
      <p:pic>
        <p:nvPicPr>
          <p:cNvPr id="4" name="Picture 3"/>
          <p:cNvPicPr>
            <a:picLocks noChangeAspect="1"/>
          </p:cNvPicPr>
          <p:nvPr/>
        </p:nvPicPr>
        <p:blipFill rotWithShape="1">
          <a:blip r:embed="rId2"/>
          <a:srcRect t="11511"/>
          <a:stretch/>
        </p:blipFill>
        <p:spPr>
          <a:xfrm>
            <a:off x="1086608" y="3315586"/>
            <a:ext cx="6880107" cy="323671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1898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Endothermic and Exothermic Processes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a system absorbs heat, the process is called </a:t>
            </a:r>
            <a:r>
              <a:rPr lang="en-US" b="1" dirty="0" smtClean="0"/>
              <a:t>endothermic</a:t>
            </a:r>
            <a:endParaRPr lang="en-US" dirty="0" smtClean="0"/>
          </a:p>
          <a:p>
            <a:r>
              <a:rPr lang="en-US" dirty="0" smtClean="0"/>
              <a:t>A process where the system produces heat is called </a:t>
            </a:r>
            <a:r>
              <a:rPr lang="en-US" b="1" dirty="0" smtClean="0"/>
              <a:t>exothermic</a:t>
            </a:r>
            <a:endParaRPr lang="en-US" dirty="0" smtClean="0"/>
          </a:p>
          <a:p>
            <a:r>
              <a:rPr lang="en-US" dirty="0" smtClean="0"/>
              <a:t>Aqueous reactions can be confusing because often the reactants are considered to be the system and the water is considered part of the surroundings</a:t>
            </a:r>
          </a:p>
          <a:p>
            <a:pPr lvl="1"/>
            <a:r>
              <a:rPr lang="en-US" dirty="0" smtClean="0"/>
              <a:t>Water becomes cooler in an endothermic aqueous reaction, warmer in exothermic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776775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Enthalpy </a:t>
            </a:r>
            <a:r>
              <a:rPr lang="en-US" b="1" dirty="0"/>
              <a:t>of reaction </a:t>
            </a:r>
            <a:r>
              <a:rPr lang="en-US" dirty="0"/>
              <a:t>or </a:t>
            </a:r>
            <a:r>
              <a:rPr lang="en-US" b="1" dirty="0"/>
              <a:t>heat of reaction </a:t>
            </a:r>
            <a:r>
              <a:rPr lang="en-US" dirty="0"/>
              <a:t>(</a:t>
            </a:r>
            <a:r>
              <a:rPr lang="en-US" dirty="0">
                <a:sym typeface="Symbol"/>
              </a:rPr>
              <a:t></a:t>
            </a:r>
            <a:r>
              <a:rPr lang="en-US" dirty="0"/>
              <a:t>H or </a:t>
            </a:r>
            <a:r>
              <a:rPr lang="en-US" dirty="0">
                <a:sym typeface="Symbol"/>
              </a:rPr>
              <a:t></a:t>
            </a:r>
            <a:r>
              <a:rPr lang="en-US" dirty="0" err="1"/>
              <a:t>H</a:t>
            </a:r>
            <a:r>
              <a:rPr lang="en-US" baseline="-25000" dirty="0" err="1"/>
              <a:t>rxn</a:t>
            </a:r>
            <a:r>
              <a:rPr lang="en-US" dirty="0"/>
              <a:t>) </a:t>
            </a:r>
            <a:r>
              <a:rPr lang="en-US" dirty="0" smtClean="0"/>
              <a:t>is the heat </a:t>
            </a:r>
            <a:r>
              <a:rPr lang="en-US" dirty="0"/>
              <a:t>gained or lost during a chemical reaction</a:t>
            </a:r>
            <a:endParaRPr lang="en-US" sz="2400" dirty="0"/>
          </a:p>
          <a:p>
            <a:pPr lvl="1"/>
            <a:r>
              <a:rPr lang="en-US" dirty="0"/>
              <a:t>CH</a:t>
            </a:r>
            <a:r>
              <a:rPr lang="en-US" baseline="-25000" dirty="0"/>
              <a:t>4</a:t>
            </a:r>
            <a:r>
              <a:rPr lang="en-US" dirty="0"/>
              <a:t>(g) + 2O</a:t>
            </a:r>
            <a:r>
              <a:rPr lang="en-US" baseline="-25000" dirty="0"/>
              <a:t>2</a:t>
            </a:r>
            <a:r>
              <a:rPr lang="en-US" dirty="0"/>
              <a:t>(g) </a:t>
            </a:r>
            <a:r>
              <a:rPr lang="en-US" dirty="0">
                <a:sym typeface="Wingdings"/>
              </a:rPr>
              <a:t></a:t>
            </a:r>
            <a:r>
              <a:rPr lang="en-US" dirty="0"/>
              <a:t> CO</a:t>
            </a:r>
            <a:r>
              <a:rPr lang="en-US" baseline="-25000" dirty="0"/>
              <a:t>2</a:t>
            </a:r>
            <a:r>
              <a:rPr lang="en-US" dirty="0"/>
              <a:t>(g) + 2H</a:t>
            </a:r>
            <a:r>
              <a:rPr lang="en-US" baseline="-25000" dirty="0"/>
              <a:t>2</a:t>
            </a:r>
            <a:r>
              <a:rPr lang="en-US" dirty="0"/>
              <a:t>O(l)	</a:t>
            </a:r>
            <a:r>
              <a:rPr lang="en-US" dirty="0" smtClean="0">
                <a:sym typeface="Symbol"/>
              </a:rPr>
              <a:t></a:t>
            </a:r>
            <a:r>
              <a:rPr lang="en-US" dirty="0"/>
              <a:t>H = -890 </a:t>
            </a:r>
            <a:r>
              <a:rPr lang="en-US" dirty="0" smtClean="0"/>
              <a:t>kJ</a:t>
            </a:r>
          </a:p>
          <a:p>
            <a:pPr lvl="1"/>
            <a:r>
              <a:rPr lang="en-US" dirty="0" smtClean="0">
                <a:sym typeface="Symbol"/>
              </a:rPr>
              <a:t></a:t>
            </a:r>
            <a:r>
              <a:rPr lang="en-US" dirty="0"/>
              <a:t>H is negative, so </a:t>
            </a:r>
            <a:r>
              <a:rPr lang="en-US" dirty="0" smtClean="0"/>
              <a:t>reaction </a:t>
            </a:r>
            <a:r>
              <a:rPr lang="en-US" dirty="0"/>
              <a:t>is exothermic</a:t>
            </a:r>
            <a:endParaRPr lang="en-US" sz="1800" dirty="0"/>
          </a:p>
          <a:p>
            <a:pPr lvl="1"/>
            <a:r>
              <a:rPr lang="en-US" dirty="0"/>
              <a:t>Enthalpy is an extensive </a:t>
            </a:r>
            <a:r>
              <a:rPr lang="en-US" dirty="0" smtClean="0"/>
              <a:t>property</a:t>
            </a:r>
            <a:r>
              <a:rPr lang="en-US" sz="2200" dirty="0" smtClean="0"/>
              <a:t>, </a:t>
            </a:r>
            <a:r>
              <a:rPr lang="en-US" dirty="0"/>
              <a:t>m</a:t>
            </a:r>
            <a:r>
              <a:rPr lang="en-US" dirty="0" smtClean="0"/>
              <a:t>agnitude </a:t>
            </a:r>
            <a:r>
              <a:rPr lang="en-US" dirty="0"/>
              <a:t>of </a:t>
            </a:r>
            <a:r>
              <a:rPr lang="en-US" dirty="0">
                <a:sym typeface="Symbol"/>
              </a:rPr>
              <a:t></a:t>
            </a:r>
            <a:r>
              <a:rPr lang="en-US" dirty="0"/>
              <a:t>H is proportional to amount of reactant </a:t>
            </a:r>
            <a:r>
              <a:rPr lang="en-US" dirty="0" smtClean="0"/>
              <a:t>consumed</a:t>
            </a:r>
          </a:p>
          <a:p>
            <a:pPr lvl="1"/>
            <a:r>
              <a:rPr lang="en-US" dirty="0"/>
              <a:t>Because 1 </a:t>
            </a:r>
            <a:r>
              <a:rPr lang="en-US" dirty="0" err="1"/>
              <a:t>mol</a:t>
            </a:r>
            <a:r>
              <a:rPr lang="en-US" dirty="0"/>
              <a:t> of CH</a:t>
            </a:r>
            <a:r>
              <a:rPr lang="en-US" baseline="-25000" dirty="0"/>
              <a:t>4</a:t>
            </a:r>
            <a:r>
              <a:rPr lang="en-US" dirty="0"/>
              <a:t> and 2 </a:t>
            </a:r>
            <a:r>
              <a:rPr lang="en-US" dirty="0" err="1"/>
              <a:t>mol</a:t>
            </a:r>
            <a:r>
              <a:rPr lang="en-US" dirty="0"/>
              <a:t> of O</a:t>
            </a:r>
            <a:r>
              <a:rPr lang="en-US" baseline="-25000" dirty="0"/>
              <a:t>2</a:t>
            </a:r>
            <a:r>
              <a:rPr lang="en-US" dirty="0"/>
              <a:t> releases 890 kJ of heat, the combustion of 2 </a:t>
            </a:r>
            <a:r>
              <a:rPr lang="en-US" dirty="0" err="1"/>
              <a:t>mol</a:t>
            </a:r>
            <a:r>
              <a:rPr lang="en-US" dirty="0"/>
              <a:t> of CH</a:t>
            </a:r>
            <a:r>
              <a:rPr lang="en-US" baseline="-25000" dirty="0"/>
              <a:t>4</a:t>
            </a:r>
            <a:r>
              <a:rPr lang="en-US" dirty="0"/>
              <a:t> with 4 </a:t>
            </a:r>
            <a:r>
              <a:rPr lang="en-US" dirty="0" err="1"/>
              <a:t>mol</a:t>
            </a:r>
            <a:r>
              <a:rPr lang="en-US" dirty="0"/>
              <a:t> O</a:t>
            </a:r>
            <a:r>
              <a:rPr lang="en-US" baseline="-25000" dirty="0"/>
              <a:t>2</a:t>
            </a:r>
            <a:r>
              <a:rPr lang="en-US" dirty="0"/>
              <a:t> would release twice as much, 1780 kJ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58945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35"/>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457200" y="1343097"/>
            <a:ext cx="8229600" cy="4525963"/>
          </a:xfrm>
        </p:spPr>
        <p:txBody>
          <a:bodyPr>
            <a:normAutofit/>
          </a:bodyPr>
          <a:lstStyle/>
          <a:p>
            <a:r>
              <a:rPr lang="en-US" sz="2800" dirty="0"/>
              <a:t>CH</a:t>
            </a:r>
            <a:r>
              <a:rPr lang="en-US" sz="2800" baseline="-25000" dirty="0"/>
              <a:t>4</a:t>
            </a:r>
            <a:r>
              <a:rPr lang="en-US" sz="2800" dirty="0"/>
              <a:t>(g) + 2O</a:t>
            </a:r>
            <a:r>
              <a:rPr lang="en-US" sz="2800" baseline="-25000" dirty="0"/>
              <a:t>2</a:t>
            </a:r>
            <a:r>
              <a:rPr lang="en-US" sz="2800" dirty="0"/>
              <a:t>(g) </a:t>
            </a:r>
            <a:r>
              <a:rPr lang="en-US" sz="2800" dirty="0">
                <a:sym typeface="Wingdings"/>
              </a:rPr>
              <a:t></a:t>
            </a:r>
            <a:r>
              <a:rPr lang="en-US" sz="2800" dirty="0"/>
              <a:t> CO</a:t>
            </a:r>
            <a:r>
              <a:rPr lang="en-US" sz="2800" baseline="-25000" dirty="0"/>
              <a:t>2</a:t>
            </a:r>
            <a:r>
              <a:rPr lang="en-US" sz="2800" dirty="0"/>
              <a:t>(g) + 2H</a:t>
            </a:r>
            <a:r>
              <a:rPr lang="en-US" sz="2800" baseline="-25000" dirty="0"/>
              <a:t>2</a:t>
            </a:r>
            <a:r>
              <a:rPr lang="en-US" sz="2800" dirty="0"/>
              <a:t>O(l</a:t>
            </a:r>
            <a:r>
              <a:rPr lang="en-US" sz="2800" dirty="0" smtClean="0"/>
              <a:t>)</a:t>
            </a:r>
            <a:r>
              <a:rPr lang="en-US" sz="2800" dirty="0"/>
              <a:t>	</a:t>
            </a:r>
            <a:r>
              <a:rPr lang="en-US" sz="2800" dirty="0" smtClean="0">
                <a:sym typeface="Symbol"/>
              </a:rPr>
              <a:t></a:t>
            </a:r>
            <a:r>
              <a:rPr lang="en-US" sz="2800" dirty="0"/>
              <a:t>H = -890 </a:t>
            </a:r>
            <a:r>
              <a:rPr lang="en-US" sz="2800" dirty="0" smtClean="0"/>
              <a:t>kJ</a:t>
            </a:r>
          </a:p>
          <a:p>
            <a:r>
              <a:rPr lang="en-US" sz="2800" dirty="0"/>
              <a:t>How much heat is released when 4.50 g CH</a:t>
            </a:r>
            <a:r>
              <a:rPr lang="en-US" sz="2800" baseline="-25000" dirty="0"/>
              <a:t>4</a:t>
            </a:r>
            <a:r>
              <a:rPr lang="en-US" sz="2800" dirty="0"/>
              <a:t> is burned at constant pressure</a:t>
            </a:r>
            <a:r>
              <a:rPr lang="en-US" sz="2800" dirty="0" smtClean="0"/>
              <a:t>?</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0173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2119</TotalTime>
  <Words>2415</Words>
  <Application>Microsoft Macintosh PowerPoint</Application>
  <PresentationFormat>On-screen Show (4:3)</PresentationFormat>
  <Paragraphs>219</Paragraphs>
  <Slides>50</Slides>
  <Notes>12</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Equation</vt:lpstr>
      <vt:lpstr>Document</vt:lpstr>
      <vt:lpstr>Unit 4: Thermochemistry</vt:lpstr>
      <vt:lpstr>Thermochemistry</vt:lpstr>
      <vt:lpstr>The Nature of Energy</vt:lpstr>
      <vt:lpstr>Units of Energy</vt:lpstr>
      <vt:lpstr>System and Surroundings</vt:lpstr>
      <vt:lpstr>The First Law of Thermodynamics</vt:lpstr>
      <vt:lpstr>Endothermic and Exothermic Processes</vt:lpstr>
      <vt:lpstr>Enthalpy</vt:lpstr>
      <vt:lpstr>Sample Problem</vt:lpstr>
      <vt:lpstr>Sample Problem</vt:lpstr>
      <vt:lpstr>Sample Problem</vt:lpstr>
      <vt:lpstr>Enthalpy</vt:lpstr>
      <vt:lpstr>Calorimetry</vt:lpstr>
      <vt:lpstr>Specific Heat Capacity</vt:lpstr>
      <vt:lpstr>Molar Heat Capacity</vt:lpstr>
      <vt:lpstr>Specific and Molar Heat Capacities</vt:lpstr>
      <vt:lpstr>Specific Heat Capacity</vt:lpstr>
      <vt:lpstr>Sample Problem</vt:lpstr>
      <vt:lpstr>Sample Problem</vt:lpstr>
      <vt:lpstr>Constant-Pressure Calorimetry</vt:lpstr>
      <vt:lpstr>Coffee Cup Calorimeters</vt:lpstr>
      <vt:lpstr>Sample Problem</vt:lpstr>
      <vt:lpstr>Constant Volume Calorimeter (Bomb Calorimeter)***</vt:lpstr>
      <vt:lpstr>Sample Problem</vt:lpstr>
      <vt:lpstr>Sample Problem</vt:lpstr>
      <vt:lpstr>Hess’s Law</vt:lpstr>
      <vt:lpstr>Sample Problem</vt:lpstr>
      <vt:lpstr>Sample Problem</vt:lpstr>
      <vt:lpstr>Enthalpies of Formation</vt:lpstr>
      <vt:lpstr>Standard Enthalpy of Formation</vt:lpstr>
      <vt:lpstr>Standard Enthalpy of Reaction</vt:lpstr>
      <vt:lpstr>Sample Problem</vt:lpstr>
      <vt:lpstr>Sample Problem</vt:lpstr>
      <vt:lpstr>Sample Problem</vt:lpstr>
      <vt:lpstr>Spontaneous Processes</vt:lpstr>
      <vt:lpstr>Spontaneous Processes</vt:lpstr>
      <vt:lpstr>Spontaneous Processes </vt:lpstr>
      <vt:lpstr>Entropy</vt:lpstr>
      <vt:lpstr>Entropy and Phase Change</vt:lpstr>
      <vt:lpstr>Sample Problem</vt:lpstr>
      <vt:lpstr>Second and Third Laws of Thermodynamics</vt:lpstr>
      <vt:lpstr>Entropy Changes in Chemical Reactions</vt:lpstr>
      <vt:lpstr>Sample Problem</vt:lpstr>
      <vt:lpstr>Sample Problem</vt:lpstr>
      <vt:lpstr>Gibbs Free Energy</vt:lpstr>
      <vt:lpstr>Standard Free Energy Changes</vt:lpstr>
      <vt:lpstr>Sample Problem</vt:lpstr>
      <vt:lpstr>Free Energy and Temperature</vt:lpstr>
      <vt:lpstr>Sample Problem</vt:lpstr>
      <vt:lpstr>Sample Problem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Thermochemistry</dc:title>
  <dc:creator>Cameron Jahn</dc:creator>
  <cp:lastModifiedBy>Paul  Cohen</cp:lastModifiedBy>
  <cp:revision>83</cp:revision>
  <dcterms:created xsi:type="dcterms:W3CDTF">2018-10-25T03:25:58Z</dcterms:created>
  <dcterms:modified xsi:type="dcterms:W3CDTF">2018-10-25T03:26:24Z</dcterms:modified>
</cp:coreProperties>
</file>